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5" r:id="rId2"/>
    <p:sldMasterId id="2147483667" r:id="rId3"/>
    <p:sldMasterId id="2147483669" r:id="rId4"/>
  </p:sldMasterIdLst>
  <p:notesMasterIdLst>
    <p:notesMasterId r:id="rId34"/>
  </p:notesMasterIdLst>
  <p:sldIdLst>
    <p:sldId id="350" r:id="rId5"/>
    <p:sldId id="372" r:id="rId6"/>
    <p:sldId id="373" r:id="rId7"/>
    <p:sldId id="371" r:id="rId8"/>
    <p:sldId id="375" r:id="rId9"/>
    <p:sldId id="351" r:id="rId10"/>
    <p:sldId id="390" r:id="rId11"/>
    <p:sldId id="349" r:id="rId12"/>
    <p:sldId id="331" r:id="rId13"/>
    <p:sldId id="376" r:id="rId14"/>
    <p:sldId id="385" r:id="rId15"/>
    <p:sldId id="379" r:id="rId16"/>
    <p:sldId id="380" r:id="rId17"/>
    <p:sldId id="378" r:id="rId18"/>
    <p:sldId id="377" r:id="rId19"/>
    <p:sldId id="334" r:id="rId20"/>
    <p:sldId id="353" r:id="rId21"/>
    <p:sldId id="338" r:id="rId22"/>
    <p:sldId id="389" r:id="rId23"/>
    <p:sldId id="342" r:id="rId24"/>
    <p:sldId id="386" r:id="rId25"/>
    <p:sldId id="387" r:id="rId26"/>
    <p:sldId id="347" r:id="rId27"/>
    <p:sldId id="382" r:id="rId28"/>
    <p:sldId id="388" r:id="rId29"/>
    <p:sldId id="381" r:id="rId30"/>
    <p:sldId id="345" r:id="rId31"/>
    <p:sldId id="384" r:id="rId32"/>
    <p:sldId id="333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00"/>
    <a:srgbClr val="FFFF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212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870B4B-501C-4C67-A0CD-EB2288993E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56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10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24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20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49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17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78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80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59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74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18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9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0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42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33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7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1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1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66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2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51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3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75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1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92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29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0B4B-501C-4C67-A0CD-EB2288993E4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62D2D-3B18-458C-A511-9840420B9187}" type="slidenum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2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EEB5E-16B6-4A78-8EF2-C6486E63E804}" type="slidenum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B086A-1F17-41B1-8017-26117F343E78}" type="slidenum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0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D1F5E-B839-4BC3-A964-D2999235B447}" type="slidenum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20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86001"/>
            <a:ext cx="701040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BCF8EB-760C-44D3-9818-90A3A5D0E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1028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1DCA5A-3DED-486C-A531-00321ADAE6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4252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765674-C9C8-4DB3-8184-D8F1CD396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0974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9CD92B-0DDD-449B-8132-BB5685BBF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5200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11811000" cy="6553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Perspective is Powerful!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Last week we examined God’s Perspective about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we are: </a:t>
            </a:r>
            <a:r>
              <a:rPr lang="en-US" sz="5400" b="1" dirty="0"/>
              <a:t>1 Peter 2:9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a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chosen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generation,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royal priesthood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holy nation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peculiar 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purchased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people” </a:t>
            </a:r>
            <a:endParaRPr lang="en-US" sz="5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7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0"/>
            <a:ext cx="12039600" cy="6553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9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“Begin with an </a:t>
            </a:r>
            <a:r>
              <a:rPr lang="en-US" altLang="en-US" sz="96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end</a:t>
            </a:r>
            <a:r>
              <a:rPr lang="en-US" altLang="en-US" sz="9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in view!”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8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Destination </a:t>
            </a:r>
            <a:r>
              <a:rPr lang="en-US" altLang="en-US" sz="8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altLang="en-US" sz="8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Destiny</a:t>
            </a:r>
            <a:r>
              <a:rPr lang="en-US" altLang="en-US" sz="8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!)</a:t>
            </a:r>
            <a:endParaRPr lang="en-US" altLang="en-US" sz="88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6600" b="1" dirty="0">
                <a:solidFill>
                  <a:srgbClr val="0000FF"/>
                </a:solidFill>
                <a:latin typeface="+mj-lt"/>
              </a:rPr>
              <a:t>Satan seeks to distract us by focusing on the journey.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9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endParaRPr lang="en-US" altLang="en-US" sz="96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6000" b="1" i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5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</a:t>
            </a:r>
            <a:endParaRPr lang="en-US" altLang="en-US" sz="7200" b="1" i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419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0"/>
            <a:ext cx="12039600" cy="6553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5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</a:t>
            </a:r>
            <a:endParaRPr lang="en-US" altLang="en-US" sz="7200" b="1" i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Picture 2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B682E8F6-F441-4EC1-945B-87A9E61CA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5238" cy="6847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E6757-C4EC-4BB5-87E0-7A0E73DB26F4}"/>
              </a:ext>
            </a:extLst>
          </p:cNvPr>
          <p:cNvSpPr txBox="1"/>
          <p:nvPr/>
        </p:nvSpPr>
        <p:spPr>
          <a:xfrm>
            <a:off x="762000" y="-293915"/>
            <a:ext cx="1181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Isn’t that “Sweet”?</a:t>
            </a:r>
          </a:p>
        </p:txBody>
      </p:sp>
    </p:spTree>
    <p:extLst>
      <p:ext uri="{BB962C8B-B14F-4D97-AF65-F5344CB8AC3E}">
        <p14:creationId xmlns:p14="http://schemas.microsoft.com/office/powerpoint/2010/main" val="21586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E7FBA3-A14B-413D-BC2C-E842CA01D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-152400"/>
            <a:ext cx="11811000" cy="5897564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happened to the Rich Business man who decided to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“Just Enjoy the Journey?”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/>
              <a:t>Lk 12:19-20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“Soul, thou hast much goods laid up for many years; take thine ease,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eat, drink, and be merry.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God said unto him,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fool!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night thy soul shall be required of thee: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then whose shall those things be,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thou hast provided?”</a:t>
            </a:r>
          </a:p>
        </p:txBody>
      </p:sp>
    </p:spTree>
    <p:extLst>
      <p:ext uri="{BB962C8B-B14F-4D97-AF65-F5344CB8AC3E}">
        <p14:creationId xmlns:p14="http://schemas.microsoft.com/office/powerpoint/2010/main" val="12709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E7FBA3-A14B-413D-BC2C-E842CA01D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591"/>
            <a:ext cx="11811000" cy="5897564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/>
              <a:t>Luke 12:21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“So is he that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layeth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up treasure for himself, and is not rich toward God. </a:t>
            </a:r>
          </a:p>
          <a:p>
            <a:pPr marL="0" indent="0" algn="ctr">
              <a:buNone/>
            </a:pPr>
            <a:r>
              <a:rPr lang="en-US" sz="6600" b="1" dirty="0"/>
              <a:t>Notice Vs 31,32 </a:t>
            </a:r>
          </a:p>
          <a:p>
            <a:pPr marL="0" indent="0" algn="ctr">
              <a:buNone/>
            </a:pPr>
            <a:r>
              <a:rPr lang="en-US" sz="5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rather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seek ye the kingdom of God; 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all these things shall be added unto you.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Fear not, little flock; for it is your Father's good pleasure to give you the kingdom.” </a:t>
            </a:r>
          </a:p>
        </p:txBody>
      </p:sp>
    </p:spTree>
    <p:extLst>
      <p:ext uri="{BB962C8B-B14F-4D97-AF65-F5344CB8AC3E}">
        <p14:creationId xmlns:p14="http://schemas.microsoft.com/office/powerpoint/2010/main" val="3349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0"/>
            <a:ext cx="12039600" cy="6553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8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Destination </a:t>
            </a:r>
            <a:r>
              <a:rPr lang="en-US" altLang="en-US" sz="7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(Destiny!)</a:t>
            </a:r>
            <a:endParaRPr lang="en-US" altLang="en-US" sz="8000" b="1" i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altLang="en-US" sz="6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1.What’s your desired end?</a:t>
            </a:r>
          </a:p>
          <a:p>
            <a:pPr marL="1143000" indent="-1143000">
              <a:spcBef>
                <a:spcPts val="0"/>
              </a:spcBef>
              <a:buAutoNum type="alphaUcPeriod"/>
            </a:pPr>
            <a:r>
              <a:rPr lang="en-US" altLang="en-US" sz="6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should be related 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6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your “Why”! (Rev. 4:11)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7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Why are you really here?</a:t>
            </a:r>
            <a:endParaRPr lang="en-US" altLang="en-US" sz="8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6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4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endParaRPr lang="en-US" alt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6000" b="1" i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5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</a:t>
            </a:r>
            <a:endParaRPr lang="en-US" altLang="en-US" sz="7200" b="1" i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4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0"/>
            <a:ext cx="12039600" cy="65532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6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1.What’s your desired end?</a:t>
            </a:r>
          </a:p>
          <a:p>
            <a:pPr marL="1143000" indent="-114300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altLang="en-US" sz="6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are you really here?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If you have the wrong answer: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en-US" sz="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1)You’ll plot the wrong course!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You’ll waste time.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3) You’ll end up “</a:t>
            </a:r>
            <a:r>
              <a:rPr lang="en-US" alt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wasting</a:t>
            </a:r>
            <a:r>
              <a:rPr lang="en-US" altLang="en-US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your life!</a:t>
            </a:r>
            <a:endParaRPr lang="en-US" altLang="en-US" sz="4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4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  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“Vanity of Vanities”  </a:t>
            </a:r>
            <a:r>
              <a:rPr lang="en-US" altLang="en-US" sz="4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Eccl.</a:t>
            </a:r>
            <a:endParaRPr lang="en-US" alt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6000" b="1" i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5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</a:t>
            </a:r>
            <a:endParaRPr lang="en-US" altLang="en-US" sz="7200" b="1" i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Picture 2" descr="A yellow sign&#10;&#10;Description generated with very high confidence">
            <a:extLst>
              <a:ext uri="{FF2B5EF4-FFF2-40B4-BE49-F238E27FC236}">
                <a16:creationId xmlns:a16="http://schemas.microsoft.com/office/drawing/2014/main" id="{25C3134B-7C72-4766-9411-D70101AB81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1"/>
          <a:stretch/>
        </p:blipFill>
        <p:spPr>
          <a:xfrm>
            <a:off x="457200" y="1010795"/>
            <a:ext cx="10591800" cy="47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5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732" y="1"/>
            <a:ext cx="12039600" cy="1600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72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Begin with an end in view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2.  Without a clear destination you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   won’t know when you </a:t>
            </a:r>
            <a:r>
              <a:rPr lang="en-US" alt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drift</a:t>
            </a:r>
            <a:r>
              <a:rPr lang="en-US" altLang="en-US" sz="4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.  </a:t>
            </a:r>
            <a:endParaRPr lang="en-US" alt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5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</a:t>
            </a:r>
            <a:endParaRPr lang="en-US" altLang="en-US" sz="7200" b="1" i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99B0A7-5585-462A-9AD2-5A16ABB7D0AB}"/>
              </a:ext>
            </a:extLst>
          </p:cNvPr>
          <p:cNvSpPr/>
          <p:nvPr/>
        </p:nvSpPr>
        <p:spPr>
          <a:xfrm>
            <a:off x="304800" y="2590800"/>
            <a:ext cx="1135443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“Where there is no vision,</a:t>
            </a:r>
          </a:p>
          <a:p>
            <a:pPr algn="ctr"/>
            <a:r>
              <a:rPr lang="en-US" sz="4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(clarity, revelation, purpose, </a:t>
            </a:r>
            <a:r>
              <a:rPr lang="en-US" sz="48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Destination!</a:t>
            </a:r>
            <a:r>
              <a:rPr lang="en-US" sz="4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b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people perish”  </a:t>
            </a:r>
            <a:r>
              <a:rPr lang="en-US" sz="4000" b="1" cap="none" spc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Pr. 29:18  </a:t>
            </a:r>
          </a:p>
          <a:p>
            <a:pPr algn="ctr"/>
            <a:r>
              <a:rPr lang="en-US" sz="6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(get sidetracked, drift!)</a:t>
            </a:r>
            <a:endParaRPr lang="en-US" sz="11500" b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4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732" y="1"/>
            <a:ext cx="12039600" cy="106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6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2. Destination Drift </a:t>
            </a:r>
            <a:r>
              <a:rPr lang="en-US" altLang="en-US" sz="4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 Tim. 1:5,6,19</a:t>
            </a:r>
            <a:endParaRPr lang="en-US" altLang="en-US" sz="60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99B0A7-5585-462A-9AD2-5A16ABB7D0AB}"/>
              </a:ext>
            </a:extLst>
          </p:cNvPr>
          <p:cNvSpPr/>
          <p:nvPr/>
        </p:nvSpPr>
        <p:spPr>
          <a:xfrm>
            <a:off x="116732" y="1046375"/>
            <a:ext cx="1135443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1500" b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7E6E6B-7BD4-4E8A-B3C7-18982BB444BC}"/>
              </a:ext>
            </a:extLst>
          </p:cNvPr>
          <p:cNvSpPr/>
          <p:nvPr/>
        </p:nvSpPr>
        <p:spPr>
          <a:xfrm>
            <a:off x="228600" y="1046375"/>
            <a:ext cx="11735432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“Now the end of the commandment is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charity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out of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pure heart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of a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conscience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of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 unfeigned: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which some have swerved...</a:t>
            </a:r>
          </a:p>
          <a:p>
            <a:pPr algn="ctr">
              <a:spcBef>
                <a:spcPts val="1800"/>
              </a:spcBef>
            </a:pPr>
            <a:r>
              <a:rPr lang="en-US" sz="48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Holding faith, and a good conscience; which some having put away concerning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 have made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shipwreck!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small boat in a body of water&#10;&#10;Description generated with high confidence">
            <a:extLst>
              <a:ext uri="{FF2B5EF4-FFF2-40B4-BE49-F238E27FC236}">
                <a16:creationId xmlns:a16="http://schemas.microsoft.com/office/drawing/2014/main" id="{80973828-5118-4297-94B1-5FEF38FC1D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0"/>
          <a:stretch/>
        </p:blipFill>
        <p:spPr>
          <a:xfrm>
            <a:off x="98898" y="990600"/>
            <a:ext cx="12075268" cy="422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8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68" y="-228600"/>
            <a:ext cx="12039600" cy="111868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8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2.</a:t>
            </a:r>
            <a:r>
              <a:rPr lang="en-US" altLang="en-US" sz="5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“Destination” or Drift?     </a:t>
            </a:r>
            <a:endParaRPr lang="en-US" altLang="en-US" sz="7200" b="1" i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99B0A7-5585-462A-9AD2-5A16ABB7D0AB}"/>
              </a:ext>
            </a:extLst>
          </p:cNvPr>
          <p:cNvSpPr/>
          <p:nvPr/>
        </p:nvSpPr>
        <p:spPr>
          <a:xfrm>
            <a:off x="35668" y="685800"/>
            <a:ext cx="11872274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i="1" cap="none" spc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800" b="1" cap="none" spc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“current” of changing cultures will </a:t>
            </a:r>
          </a:p>
          <a:p>
            <a:r>
              <a:rPr 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b="1" cap="none" spc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seldom take you to a safe harbor!</a:t>
            </a:r>
          </a:p>
          <a:p>
            <a:r>
              <a:rPr lang="en-US" sz="44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 3:14 </a:t>
            </a:r>
            <a:r>
              <a:rPr lang="en-US" sz="44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press toward the mark for the prize of </a:t>
            </a:r>
          </a:p>
          <a:p>
            <a:r>
              <a:rPr lang="en-US" sz="44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the high calling of God in Christ Jesus”</a:t>
            </a:r>
          </a:p>
          <a:p>
            <a:pPr>
              <a:spcBef>
                <a:spcPts val="1200"/>
              </a:spcBef>
            </a:pPr>
            <a:r>
              <a:rPr lang="en-US" sz="3600" b="1" i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vs. </a:t>
            </a:r>
            <a:r>
              <a:rPr lang="en-US" sz="3200" b="1" i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18,19</a:t>
            </a:r>
            <a:r>
              <a:rPr lang="en-US" sz="3600" b="1" i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</a:t>
            </a:r>
            <a:r>
              <a:rPr lang="en-US" sz="4400" b="1" i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many walk</a:t>
            </a:r>
            <a:r>
              <a:rPr lang="en-US" sz="44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…whose end is </a:t>
            </a:r>
            <a:r>
              <a:rPr lang="en-US" sz="4400" b="1" i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destruction</a:t>
            </a:r>
          </a:p>
          <a:p>
            <a:r>
              <a:rPr lang="en-US" sz="44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who </a:t>
            </a:r>
            <a:r>
              <a:rPr lang="en-US" sz="4400" b="1" i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en-US" sz="44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earthly </a:t>
            </a:r>
            <a:r>
              <a:rPr lang="en-US" sz="44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(temporary) </a:t>
            </a:r>
            <a:r>
              <a:rPr lang="en-US" sz="44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things.”  </a:t>
            </a:r>
          </a:p>
          <a:p>
            <a:pPr algn="ctr">
              <a:spcBef>
                <a:spcPts val="1200"/>
              </a:spcBef>
            </a:pPr>
            <a:r>
              <a:rPr lang="en-US" sz="4800" b="1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Phroneo</a:t>
            </a:r>
            <a:r>
              <a:rPr lang="en-US" sz="48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entertain, regard, </a:t>
            </a:r>
            <a:r>
              <a:rPr lang="en-US" sz="4800" b="1" i="1" u="sng" cap="none" spc="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en-US" sz="48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on</a:t>
            </a:r>
          </a:p>
        </p:txBody>
      </p:sp>
    </p:spTree>
    <p:extLst>
      <p:ext uri="{BB962C8B-B14F-4D97-AF65-F5344CB8AC3E}">
        <p14:creationId xmlns:p14="http://schemas.microsoft.com/office/powerpoint/2010/main" val="181019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68" y="-228600"/>
            <a:ext cx="12039600" cy="111868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8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2.</a:t>
            </a:r>
            <a:r>
              <a:rPr lang="en-US" altLang="en-US" sz="5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“Destination” or Drift?     </a:t>
            </a:r>
            <a:endParaRPr lang="en-US" altLang="en-US" sz="7200" b="1" i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99B0A7-5585-462A-9AD2-5A16ABB7D0AB}"/>
              </a:ext>
            </a:extLst>
          </p:cNvPr>
          <p:cNvSpPr/>
          <p:nvPr/>
        </p:nvSpPr>
        <p:spPr>
          <a:xfrm>
            <a:off x="35668" y="685800"/>
            <a:ext cx="118722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Remember Odysseus and the sirens?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9ADC23-3C2D-4118-93E0-4618B9F3C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90740"/>
            <a:ext cx="9448800" cy="513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3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52400"/>
            <a:ext cx="11811000" cy="6553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Last week we examined God’s Perspective about 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we are: </a:t>
            </a:r>
            <a:r>
              <a:rPr lang="en-US" sz="5400" b="1" dirty="0"/>
              <a:t>1 Peter 2:9,11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“called you out of darkness into his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marvellous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light:…</a:t>
            </a:r>
            <a:r>
              <a:rPr lang="en-US" sz="48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I beseech you as strangers and pilgrims, abstain from fleshly lusts, which war against the soul”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We’re in a World that’s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Dark, Deceitful, and Dangerous.</a:t>
            </a:r>
            <a:b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/>
              <a:t> </a:t>
            </a:r>
            <a:br>
              <a:rPr lang="en-US" sz="6000" dirty="0"/>
            </a:b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7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5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779" y="15748"/>
            <a:ext cx="12039600" cy="22779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5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3. Navigate by the permanent!</a:t>
            </a:r>
            <a:endParaRPr lang="en-US" altLang="en-US" sz="5400" b="1" i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7200" b="1" i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99B0A7-5585-462A-9AD2-5A16ABB7D0AB}"/>
              </a:ext>
            </a:extLst>
          </p:cNvPr>
          <p:cNvSpPr/>
          <p:nvPr/>
        </p:nvSpPr>
        <p:spPr>
          <a:xfrm>
            <a:off x="150779" y="809831"/>
            <a:ext cx="11872274" cy="64017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54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t’s why sailors navigate by stars!</a:t>
            </a:r>
            <a:endParaRPr lang="en-US" sz="7200" b="1" i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6600" b="1" i="1" cap="none" spc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Temporary goals should line up    </a:t>
            </a:r>
          </a:p>
          <a:p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with permanent, long range goals.</a:t>
            </a:r>
            <a:endParaRPr lang="en-US" sz="5400" b="1" cap="none" spc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</a:t>
            </a:r>
            <a:r>
              <a:rPr 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Otherwise they’ll take you off Course!</a:t>
            </a:r>
          </a:p>
          <a:p>
            <a:pPr>
              <a:spcBef>
                <a:spcPts val="1200"/>
              </a:spcBef>
            </a:pPr>
            <a:r>
              <a:rPr lang="en-US" sz="5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B. Temporary delays may become </a:t>
            </a:r>
          </a:p>
          <a:p>
            <a:r>
              <a:rPr lang="en-US" sz="5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Detours to </a:t>
            </a:r>
            <a:r>
              <a:rPr lang="en-US" sz="5400" b="1" i="1" u="sng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Destruction! </a:t>
            </a:r>
            <a:r>
              <a:rPr lang="en-US" sz="5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7:13</a:t>
            </a:r>
          </a:p>
          <a:p>
            <a:r>
              <a:rPr lang="en-US" sz="40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4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770"/>
            <a:ext cx="12039600" cy="500742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5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altLang="en-US" sz="6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Destructive Detours!  Mt. 7:13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broad is the way that </a:t>
            </a:r>
            <a:r>
              <a:rPr lang="en-US" sz="4800" b="1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leadeth</a:t>
            </a:r>
            <a:r>
              <a:rPr lang="en-US" sz="48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destruction.” </a:t>
            </a:r>
            <a:endParaRPr lang="en-US" sz="7200" b="1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 err="1">
                <a:solidFill>
                  <a:srgbClr val="0000FF"/>
                </a:solidFill>
              </a:rPr>
              <a:t>apō’leia</a:t>
            </a:r>
            <a:r>
              <a:rPr lang="en-US" sz="4800" b="1" dirty="0">
                <a:solidFill>
                  <a:srgbClr val="0000FF"/>
                </a:solidFill>
              </a:rPr>
              <a:t>: ruin, loss, </a:t>
            </a:r>
            <a:r>
              <a:rPr lang="en-US" sz="4800" b="1" i="1" u="sng" dirty="0">
                <a:solidFill>
                  <a:srgbClr val="FF0066"/>
                </a:solidFill>
              </a:rPr>
              <a:t>waste</a:t>
            </a:r>
            <a:r>
              <a:rPr lang="en-US" sz="4800" b="1" dirty="0">
                <a:solidFill>
                  <a:srgbClr val="0000FF"/>
                </a:solidFill>
              </a:rPr>
              <a:t>!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7200" b="1" i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7200" b="1" i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7200" b="1" i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4C8CC7-59BA-4B99-9E1A-D4E4275CD41B}"/>
              </a:ext>
            </a:extLst>
          </p:cNvPr>
          <p:cNvSpPr txBox="1"/>
          <p:nvPr/>
        </p:nvSpPr>
        <p:spPr>
          <a:xfrm>
            <a:off x="471340" y="2504274"/>
            <a:ext cx="11582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Homer’s Odyssey (750 BC) illustrates this. </a:t>
            </a:r>
          </a:p>
          <a:p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It’s is about King Odysseus’ journey home    </a:t>
            </a:r>
          </a:p>
          <a:p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after the 10 year Trojan war.</a:t>
            </a:r>
          </a:p>
          <a:p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While he was anxious to return to his wife   </a:t>
            </a:r>
          </a:p>
          <a:p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Penelope, and his Kingdom, </a:t>
            </a:r>
          </a:p>
          <a:p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kept getting sidetracked. </a:t>
            </a:r>
          </a:p>
          <a:p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86733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&#10;&#10;Description generated with high confidence">
            <a:extLst>
              <a:ext uri="{FF2B5EF4-FFF2-40B4-BE49-F238E27FC236}">
                <a16:creationId xmlns:a16="http://schemas.microsoft.com/office/drawing/2014/main" id="{7C1F1247-E353-4884-9CB4-CCC135C28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" y="0"/>
            <a:ext cx="12039599" cy="59278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6AC5E6-F13C-4ECD-8C1C-F5602E1B6CBE}"/>
              </a:ext>
            </a:extLst>
          </p:cNvPr>
          <p:cNvSpPr txBox="1"/>
          <p:nvPr/>
        </p:nvSpPr>
        <p:spPr>
          <a:xfrm>
            <a:off x="139832" y="152400"/>
            <a:ext cx="5498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</a:rPr>
              <a:t>And was trapped for  7 years by the Nymph Calypso.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983D85-48E4-4AFD-92E7-C9BDB9E0C384}"/>
              </a:ext>
            </a:extLst>
          </p:cNvPr>
          <p:cNvSpPr/>
          <p:nvPr/>
        </p:nvSpPr>
        <p:spPr>
          <a:xfrm>
            <a:off x="203478" y="5907089"/>
            <a:ext cx="119955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0000"/>
                </a:solidFill>
              </a:rPr>
              <a:t>He became shipwrecked  on </a:t>
            </a:r>
            <a:r>
              <a:rPr lang="en-US" sz="5400" b="1" dirty="0" err="1">
                <a:solidFill>
                  <a:srgbClr val="000000"/>
                </a:solidFill>
              </a:rPr>
              <a:t>Ogygia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899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99B0A7-5585-462A-9AD2-5A16ABB7D0AB}"/>
              </a:ext>
            </a:extLst>
          </p:cNvPr>
          <p:cNvSpPr/>
          <p:nvPr/>
        </p:nvSpPr>
        <p:spPr>
          <a:xfrm>
            <a:off x="150779" y="809831"/>
            <a:ext cx="118722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B764CB-FB47-48FB-9FCD-AD828574BC38}"/>
              </a:ext>
            </a:extLst>
          </p:cNvPr>
          <p:cNvSpPr/>
          <p:nvPr/>
        </p:nvSpPr>
        <p:spPr>
          <a:xfrm>
            <a:off x="149158" y="151179"/>
            <a:ext cx="1187227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Navigate Successfully you need: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Final Destination:</a:t>
            </a:r>
          </a:p>
          <a:p>
            <a:r>
              <a:rPr lang="en-US" sz="6000" b="1" i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Where do you want to end up?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Accurate Location:</a:t>
            </a:r>
          </a:p>
          <a:p>
            <a:r>
              <a:rPr lang="en-US" sz="6000" b="1" i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Where are you now?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Clear Direction: </a:t>
            </a:r>
          </a:p>
          <a:p>
            <a:r>
              <a:rPr lang="en-US" sz="6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will you get from here to there?</a:t>
            </a:r>
            <a:endParaRPr lang="en-US" sz="6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1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99B0A7-5585-462A-9AD2-5A16ABB7D0AB}"/>
              </a:ext>
            </a:extLst>
          </p:cNvPr>
          <p:cNvSpPr/>
          <p:nvPr/>
        </p:nvSpPr>
        <p:spPr>
          <a:xfrm>
            <a:off x="150779" y="809831"/>
            <a:ext cx="118722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B764CB-FB47-48FB-9FCD-AD828574BC38}"/>
              </a:ext>
            </a:extLst>
          </p:cNvPr>
          <p:cNvSpPr/>
          <p:nvPr/>
        </p:nvSpPr>
        <p:spPr>
          <a:xfrm>
            <a:off x="149158" y="151179"/>
            <a:ext cx="1187227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Destination, Location, Direction; </a:t>
            </a:r>
          </a:p>
          <a:p>
            <a:r>
              <a:rPr lang="en-US" sz="6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most fail to consider that we have: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7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Limited </a:t>
            </a:r>
            <a:r>
              <a:rPr lang="en-US" sz="7200" b="1" i="1" u="sng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Duration! </a:t>
            </a:r>
            <a:r>
              <a:rPr lang="en-US" sz="48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(Ps 90:12</a:t>
            </a:r>
          </a:p>
          <a:p>
            <a:r>
              <a:rPr lang="en-US" sz="8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Time’s running out!</a:t>
            </a:r>
          </a:p>
          <a:p>
            <a:pPr algn="ctr"/>
            <a:r>
              <a:rPr lang="en-US" sz="60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fool, </a:t>
            </a:r>
            <a:r>
              <a:rPr lang="en-US" sz="6000" b="1" i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night </a:t>
            </a:r>
            <a:r>
              <a:rPr lang="en-US" sz="60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thy soul be required of thee!”  </a:t>
            </a:r>
            <a:r>
              <a:rPr lang="en-US" sz="4800" b="1" i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Lk 12:20</a:t>
            </a:r>
            <a:endParaRPr lang="en-US" sz="6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99B0A7-5585-462A-9AD2-5A16ABB7D0AB}"/>
              </a:ext>
            </a:extLst>
          </p:cNvPr>
          <p:cNvSpPr/>
          <p:nvPr/>
        </p:nvSpPr>
        <p:spPr>
          <a:xfrm>
            <a:off x="150779" y="809831"/>
            <a:ext cx="118722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B764CB-FB47-48FB-9FCD-AD828574BC38}"/>
              </a:ext>
            </a:extLst>
          </p:cNvPr>
          <p:cNvSpPr/>
          <p:nvPr/>
        </p:nvSpPr>
        <p:spPr>
          <a:xfrm>
            <a:off x="149158" y="151179"/>
            <a:ext cx="1187227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Lot became enamored with the wealth of Sodom and decided to “sojourn” there. Gen. 19:9. </a:t>
            </a:r>
          </a:p>
          <a:p>
            <a:pPr algn="ctr"/>
            <a:r>
              <a:rPr lang="en-US" sz="6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Gur: to “</a:t>
            </a:r>
            <a:r>
              <a:rPr lang="en-US" sz="6000" b="1" i="1" u="sng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Turn aside </a:t>
            </a:r>
            <a:r>
              <a:rPr lang="en-US" sz="6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the road”.</a:t>
            </a:r>
          </a:p>
          <a:p>
            <a:pPr algn="ctr"/>
            <a:r>
              <a:rPr lang="en-US" sz="5400" b="1" i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delivered him and his family before judging the cities, </a:t>
            </a:r>
          </a:p>
          <a:p>
            <a:pPr algn="ctr"/>
            <a:r>
              <a:rPr lang="en-US" sz="5400" b="1" i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warned them not to look back.  </a:t>
            </a:r>
            <a:endParaRPr lang="en-US" sz="5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1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99B0A7-5585-462A-9AD2-5A16ABB7D0AB}"/>
              </a:ext>
            </a:extLst>
          </p:cNvPr>
          <p:cNvSpPr/>
          <p:nvPr/>
        </p:nvSpPr>
        <p:spPr>
          <a:xfrm>
            <a:off x="150779" y="809831"/>
            <a:ext cx="118722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00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912CA1-AF5D-4A1E-A40E-83FDB97B4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" y="20719"/>
            <a:ext cx="12192000" cy="68165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B764CB-FB47-48FB-9FCD-AD828574BC38}"/>
              </a:ext>
            </a:extLst>
          </p:cNvPr>
          <p:cNvSpPr/>
          <p:nvPr/>
        </p:nvSpPr>
        <p:spPr>
          <a:xfrm>
            <a:off x="6858000" y="228600"/>
            <a:ext cx="51650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“Remember </a:t>
            </a:r>
          </a:p>
          <a:p>
            <a:pPr algn="ctr"/>
            <a:r>
              <a:rPr lang="en-US" sz="6600" b="1" i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Lot’s Wife” </a:t>
            </a:r>
          </a:p>
          <a:p>
            <a:r>
              <a:rPr lang="en-US" sz="66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17:32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96462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12039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6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What’s your desired end?</a:t>
            </a:r>
          </a:p>
          <a:p>
            <a:pPr marL="0" indent="0" algn="ctr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has a desired “end” for you!  </a:t>
            </a:r>
            <a:r>
              <a:rPr lang="en-US" b="1" dirty="0"/>
              <a:t>Jer. 29:11</a:t>
            </a:r>
            <a:endParaRPr lang="en-US" sz="4800" b="1" dirty="0"/>
          </a:p>
          <a:p>
            <a:pPr marL="0" indent="0" algn="ctr">
              <a:buNone/>
            </a:pPr>
            <a:r>
              <a:rPr lang="en-US" sz="5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 know the thoughts 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(purposes)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 think toward you,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saith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5400" b="1" i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thoughts of peace, and not of evil, </a:t>
            </a:r>
          </a:p>
          <a:p>
            <a:pPr marL="0" indent="0" algn="ctr"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give you an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expected end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marL="0" indent="0" algn="ctr">
              <a:buNone/>
            </a:pPr>
            <a:r>
              <a:rPr lang="en-US" sz="4800" b="1" dirty="0" err="1">
                <a:solidFill>
                  <a:srgbClr val="0000FF"/>
                </a:solidFill>
              </a:rPr>
              <a:t>ʾaḥarît</a:t>
            </a:r>
            <a:r>
              <a:rPr lang="en-US" sz="4800" b="1" dirty="0">
                <a:solidFill>
                  <a:srgbClr val="0000FF"/>
                </a:solidFill>
              </a:rPr>
              <a:t>’ </a:t>
            </a:r>
            <a:r>
              <a:rPr lang="en-US" sz="4800" b="1" dirty="0" err="1">
                <a:solidFill>
                  <a:srgbClr val="0000FF"/>
                </a:solidFill>
              </a:rPr>
              <a:t>Tiqwâ</a:t>
            </a:r>
            <a:r>
              <a:rPr lang="en-US" sz="4800" b="1" dirty="0">
                <a:solidFill>
                  <a:srgbClr val="0000FF"/>
                </a:solidFill>
              </a:rPr>
              <a:t>: Hopeful Reward! </a:t>
            </a:r>
            <a:b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endParaRPr lang="en-US" altLang="en-US" sz="7200" b="1" i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30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12039600" cy="4525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6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Will you “work” with God to plot your course?</a:t>
            </a:r>
          </a:p>
          <a:p>
            <a:pPr marL="0" indent="0" algn="ctr">
              <a:buNone/>
            </a:pPr>
            <a:r>
              <a:rPr lang="en-US" sz="3600" b="1" dirty="0"/>
              <a:t>Ps 37:3-5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“Trust in the </a:t>
            </a:r>
            <a:r>
              <a:rPr lang="en-US" sz="4800" b="1" i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do good; so shalt thou dwell in the land, and verily thou shalt be fed.  Delight thyself also in the </a:t>
            </a:r>
            <a:r>
              <a:rPr lang="en-US" sz="4800" b="1" i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and he shall give thee the desires of thine heart.  Commit thy way unto the </a:t>
            </a:r>
            <a:r>
              <a:rPr lang="en-US" sz="4800" b="1" i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trust also in him;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shall bring it to pass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b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72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79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676400" y="1143000"/>
            <a:ext cx="11506200" cy="1143000"/>
          </a:xfrm>
        </p:spPr>
        <p:txBody>
          <a:bodyPr/>
          <a:lstStyle/>
          <a:p>
            <a:r>
              <a:rPr lang="en-US" altLang="en-US" sz="6600" i="1" dirty="0"/>
              <a:t>Are you ready to Navigate your </a:t>
            </a:r>
            <a:br>
              <a:rPr lang="en-US" altLang="en-US" sz="6600" i="1" dirty="0"/>
            </a:br>
            <a:r>
              <a:rPr lang="en-US" altLang="en-US" sz="6600" i="1" dirty="0"/>
              <a:t>New Year?</a:t>
            </a:r>
          </a:p>
        </p:txBody>
      </p:sp>
    </p:spTree>
    <p:extLst>
      <p:ext uri="{BB962C8B-B14F-4D97-AF65-F5344CB8AC3E}">
        <p14:creationId xmlns:p14="http://schemas.microsoft.com/office/powerpoint/2010/main" val="334251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52400"/>
            <a:ext cx="11811000" cy="6553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we are: </a:t>
            </a:r>
            <a:r>
              <a:rPr lang="en-US" sz="5400" b="1" dirty="0"/>
              <a:t>1 Peter 2:9,10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“that ye should shew forth the praises of him who hath called you out of darkness into his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marvellous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light: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in time past were not a people, but are now the people of God”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Focus, Follow, “Fish” and Fight evil!</a:t>
            </a:r>
            <a:endParaRPr lang="en-US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0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1"/>
            <a:ext cx="11811000" cy="2819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 tries to deceive or distract us from God’s Perspective so that we drift through life with little eternal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Effect or impact!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9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8CB37FC9-C1CD-4AFD-8646-38D9272D66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1"/>
          <a:stretch/>
        </p:blipFill>
        <p:spPr>
          <a:xfrm>
            <a:off x="7848600" y="3048001"/>
            <a:ext cx="4343400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9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1"/>
            <a:ext cx="11811000" cy="2819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calls us to focus on the vital!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first “message” was: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“Repent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metanoe’ō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rethink, reconsider)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Kingdom of Heaven is at hand!”</a:t>
            </a:r>
            <a:r>
              <a:rPr lang="en-US" sz="7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Mt. 4:17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“Seek ye first the kingdom of heaven” </a:t>
            </a:r>
            <a:endParaRPr lang="en-US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4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6213"/>
            <a:ext cx="11811000" cy="6553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avoid the deceptions and distractions of the Devil, </a:t>
            </a:r>
          </a:p>
          <a:p>
            <a:pPr marL="0" indent="0" algn="ctr">
              <a:buNone/>
            </a:pPr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plot a true course that “reconsiders” God’s Kingdom</a:t>
            </a:r>
          </a:p>
          <a:p>
            <a:pPr marL="0" indent="0" algn="ctr">
              <a:buNone/>
            </a:pPr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our role in it!</a:t>
            </a:r>
            <a:endParaRPr lang="en-US" sz="16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6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358"/>
            <a:ext cx="11811000" cy="2819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the call to repentance he invites: 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“follow me and I will make you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fishers of men.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Mt. 4:19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group of people standing next to a body of water&#10;&#10;Description generated with very high confidence">
            <a:extLst>
              <a:ext uri="{FF2B5EF4-FFF2-40B4-BE49-F238E27FC236}">
                <a16:creationId xmlns:a16="http://schemas.microsoft.com/office/drawing/2014/main" id="{2EC5108D-97B3-495D-B781-81D7D9E4F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3724"/>
            <a:ext cx="4762500" cy="35718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8635F1-F5FA-4CDD-85E9-F5B29C2FF49F}"/>
              </a:ext>
            </a:extLst>
          </p:cNvPr>
          <p:cNvSpPr/>
          <p:nvPr/>
        </p:nvSpPr>
        <p:spPr>
          <a:xfrm>
            <a:off x="4876800" y="4114800"/>
            <a:ext cx="72009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 err="1">
                <a:solidFill>
                  <a:srgbClr val="0000FF"/>
                </a:solidFill>
              </a:rPr>
              <a:t>halieus</a:t>
            </a:r>
            <a:r>
              <a:rPr lang="en-US" sz="4800" b="1" dirty="0">
                <a:solidFill>
                  <a:srgbClr val="0000FF"/>
                </a:solidFill>
              </a:rPr>
              <a:t>’ (from </a:t>
            </a:r>
            <a:r>
              <a:rPr lang="en-US" sz="4800" b="1" dirty="0" err="1">
                <a:solidFill>
                  <a:srgbClr val="0000FF"/>
                </a:solidFill>
              </a:rPr>
              <a:t>hals</a:t>
            </a:r>
            <a:r>
              <a:rPr lang="en-US" sz="4800" b="1" dirty="0">
                <a:solidFill>
                  <a:srgbClr val="0000FF"/>
                </a:solidFill>
              </a:rPr>
              <a:t>):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0000FF"/>
                </a:solidFill>
              </a:rPr>
              <a:t>Which means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1" dirty="0">
                <a:solidFill>
                  <a:srgbClr val="0000FF"/>
                </a:solidFill>
              </a:rPr>
              <a:t>a Sailor!</a:t>
            </a:r>
            <a:br>
              <a:rPr lang="en-US" sz="8800" dirty="0"/>
            </a:br>
            <a:endParaRPr lang="en-US" sz="8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6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87358"/>
            <a:ext cx="11887200" cy="4267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Navigating the New Year.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(Part 2)</a:t>
            </a:r>
          </a:p>
        </p:txBody>
      </p:sp>
    </p:spTree>
    <p:extLst>
      <p:ext uri="{BB962C8B-B14F-4D97-AF65-F5344CB8AC3E}">
        <p14:creationId xmlns:p14="http://schemas.microsoft.com/office/powerpoint/2010/main" val="220135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371600"/>
            <a:ext cx="9448800" cy="3048000"/>
          </a:xfrm>
        </p:spPr>
        <p:txBody>
          <a:bodyPr anchor="t"/>
          <a:lstStyle/>
          <a:p>
            <a:r>
              <a:rPr lang="en-US" altLang="en-US" sz="72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What’s Needed to </a:t>
            </a:r>
            <a:r>
              <a:rPr lang="en-US" altLang="en-US" sz="8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“Navigate” life</a:t>
            </a:r>
            <a:br>
              <a:rPr lang="en-US" altLang="en-US" sz="8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8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Successfully?</a:t>
            </a:r>
            <a:endParaRPr lang="en-US" altLang="en-US" sz="72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37283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4">
      <a:dk1>
        <a:srgbClr val="2D2015"/>
      </a:dk1>
      <a:lt1>
        <a:srgbClr val="FFFFFF"/>
      </a:lt1>
      <a:dk2>
        <a:srgbClr val="5D3E74"/>
      </a:dk2>
      <a:lt2>
        <a:srgbClr val="E0D460"/>
      </a:lt2>
      <a:accent1>
        <a:srgbClr val="8C7B70"/>
      </a:accent1>
      <a:accent2>
        <a:srgbClr val="8F5F2F"/>
      </a:accent2>
      <a:accent3>
        <a:srgbClr val="B6AFB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4">
        <a:dk1>
          <a:srgbClr val="2D2015"/>
        </a:dk1>
        <a:lt1>
          <a:srgbClr val="FFFFFF"/>
        </a:lt1>
        <a:dk2>
          <a:srgbClr val="5D3E74"/>
        </a:dk2>
        <a:lt2>
          <a:srgbClr val="E0D460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 14">
      <a:dk1>
        <a:srgbClr val="2D2015"/>
      </a:dk1>
      <a:lt1>
        <a:srgbClr val="FFFFFF"/>
      </a:lt1>
      <a:dk2>
        <a:srgbClr val="5D3E74"/>
      </a:dk2>
      <a:lt2>
        <a:srgbClr val="E0D460"/>
      </a:lt2>
      <a:accent1>
        <a:srgbClr val="8C7B70"/>
      </a:accent1>
      <a:accent2>
        <a:srgbClr val="8F5F2F"/>
      </a:accent2>
      <a:accent3>
        <a:srgbClr val="B6AFB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4">
        <a:dk1>
          <a:srgbClr val="2D2015"/>
        </a:dk1>
        <a:lt1>
          <a:srgbClr val="FFFFFF"/>
        </a:lt1>
        <a:dk2>
          <a:srgbClr val="5D3E74"/>
        </a:dk2>
        <a:lt2>
          <a:srgbClr val="E0D460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 14">
      <a:dk1>
        <a:srgbClr val="2D2015"/>
      </a:dk1>
      <a:lt1>
        <a:srgbClr val="FFFFFF"/>
      </a:lt1>
      <a:dk2>
        <a:srgbClr val="5D3E74"/>
      </a:dk2>
      <a:lt2>
        <a:srgbClr val="E0D460"/>
      </a:lt2>
      <a:accent1>
        <a:srgbClr val="8C7B70"/>
      </a:accent1>
      <a:accent2>
        <a:srgbClr val="8F5F2F"/>
      </a:accent2>
      <a:accent3>
        <a:srgbClr val="B6AFB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4">
        <a:dk1>
          <a:srgbClr val="2D2015"/>
        </a:dk1>
        <a:lt1>
          <a:srgbClr val="FFFFFF"/>
        </a:lt1>
        <a:dk2>
          <a:srgbClr val="5D3E74"/>
        </a:dk2>
        <a:lt2>
          <a:srgbClr val="E0D460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 14">
      <a:dk1>
        <a:srgbClr val="2D2015"/>
      </a:dk1>
      <a:lt1>
        <a:srgbClr val="FFFFFF"/>
      </a:lt1>
      <a:dk2>
        <a:srgbClr val="5D3E74"/>
      </a:dk2>
      <a:lt2>
        <a:srgbClr val="E0D460"/>
      </a:lt2>
      <a:accent1>
        <a:srgbClr val="8C7B70"/>
      </a:accent1>
      <a:accent2>
        <a:srgbClr val="8F5F2F"/>
      </a:accent2>
      <a:accent3>
        <a:srgbClr val="B6AFB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4">
        <a:dk1>
          <a:srgbClr val="2D2015"/>
        </a:dk1>
        <a:lt1>
          <a:srgbClr val="FFFFFF"/>
        </a:lt1>
        <a:dk2>
          <a:srgbClr val="5D3E74"/>
        </a:dk2>
        <a:lt2>
          <a:srgbClr val="E0D460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1130</Words>
  <Application>Microsoft Office PowerPoint</Application>
  <PresentationFormat>Widescreen</PresentationFormat>
  <Paragraphs>172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Georgia</vt:lpstr>
      <vt:lpstr>Times New Roman</vt:lpstr>
      <vt:lpstr>Wingdings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Needed to “Navigate” life Successfully?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you ready to Navigate your  New Year?</vt:lpstr>
    </vt:vector>
  </TitlesOfParts>
  <Company>First Evangelical Free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Kluth</dc:creator>
  <cp:lastModifiedBy>Keith Peters</cp:lastModifiedBy>
  <cp:revision>159</cp:revision>
  <dcterms:created xsi:type="dcterms:W3CDTF">2006-08-05T22:22:48Z</dcterms:created>
  <dcterms:modified xsi:type="dcterms:W3CDTF">2018-01-14T15:42:34Z</dcterms:modified>
</cp:coreProperties>
</file>