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660" r:id="rId3"/>
  </p:sldMasterIdLst>
  <p:notesMasterIdLst>
    <p:notesMasterId r:id="rId38"/>
  </p:notesMasterIdLst>
  <p:sldIdLst>
    <p:sldId id="465" r:id="rId4"/>
    <p:sldId id="468" r:id="rId5"/>
    <p:sldId id="471" r:id="rId6"/>
    <p:sldId id="419" r:id="rId7"/>
    <p:sldId id="442" r:id="rId8"/>
    <p:sldId id="441" r:id="rId9"/>
    <p:sldId id="516" r:id="rId10"/>
    <p:sldId id="432" r:id="rId11"/>
    <p:sldId id="461" r:id="rId12"/>
    <p:sldId id="485" r:id="rId13"/>
    <p:sldId id="463" r:id="rId14"/>
    <p:sldId id="464" r:id="rId15"/>
    <p:sldId id="472" r:id="rId16"/>
    <p:sldId id="473" r:id="rId17"/>
    <p:sldId id="509" r:id="rId18"/>
    <p:sldId id="498" r:id="rId19"/>
    <p:sldId id="501" r:id="rId20"/>
    <p:sldId id="500" r:id="rId21"/>
    <p:sldId id="511" r:id="rId22"/>
    <p:sldId id="512" r:id="rId23"/>
    <p:sldId id="514" r:id="rId24"/>
    <p:sldId id="513" r:id="rId25"/>
    <p:sldId id="499" r:id="rId26"/>
    <p:sldId id="494" r:id="rId27"/>
    <p:sldId id="486" r:id="rId28"/>
    <p:sldId id="487" r:id="rId29"/>
    <p:sldId id="495" r:id="rId30"/>
    <p:sldId id="488" r:id="rId31"/>
    <p:sldId id="484" r:id="rId32"/>
    <p:sldId id="519" r:id="rId33"/>
    <p:sldId id="520" r:id="rId34"/>
    <p:sldId id="521" r:id="rId35"/>
    <p:sldId id="491" r:id="rId36"/>
    <p:sldId id="4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0000FF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0979-2E8C-4939-A854-EB0855131B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52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BA0E-A1D1-48CC-AEB0-72A602841A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78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B514-78E1-480A-B306-3314647463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5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01C3-F310-4DEA-96D3-2B5391F14850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6D292-2CA2-5551-C079-07B459F1358E}"/>
              </a:ext>
            </a:extLst>
          </p:cNvPr>
          <p:cNvSpPr txBox="1"/>
          <p:nvPr/>
        </p:nvSpPr>
        <p:spPr>
          <a:xfrm>
            <a:off x="74428" y="4634161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is God’s revelation of himself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He deals with humanity.</a:t>
            </a:r>
          </a:p>
        </p:txBody>
      </p:sp>
    </p:spTree>
    <p:extLst>
      <p:ext uri="{BB962C8B-B14F-4D97-AF65-F5344CB8AC3E}">
        <p14:creationId xmlns:p14="http://schemas.microsoft.com/office/powerpoint/2010/main" val="11819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4" descr="Ezekiel 1 vs 10 — The Cherubim has a face of an Ox, what's the face of ...">
            <a:extLst>
              <a:ext uri="{FF2B5EF4-FFF2-40B4-BE49-F238E27FC236}">
                <a16:creationId xmlns:a16="http://schemas.microsoft.com/office/drawing/2014/main" id="{5B90451E-ED5F-A82D-136E-D89C07D38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r="1" b="5730"/>
          <a:stretch/>
        </p:blipFill>
        <p:spPr bwMode="auto">
          <a:xfrm>
            <a:off x="-4084" y="10"/>
            <a:ext cx="60990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n on angels">
            <a:extLst>
              <a:ext uri="{FF2B5EF4-FFF2-40B4-BE49-F238E27FC236}">
                <a16:creationId xmlns:a16="http://schemas.microsoft.com/office/drawing/2014/main" id="{A9075D58-611C-D0F8-947B-F22AF3DFE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8" r="5285"/>
          <a:stretch/>
        </p:blipFill>
        <p:spPr bwMode="auto">
          <a:xfrm>
            <a:off x="6096844" y="10"/>
            <a:ext cx="60951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064831" y="4516379"/>
            <a:ext cx="9795637" cy="221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Understanding Angels. </a:t>
            </a:r>
          </a:p>
          <a:p>
            <a:pPr marL="914400" lvl="0" indent="-914400" algn="ctr">
              <a:lnSpc>
                <a:spcPct val="90000"/>
              </a:lnSpc>
              <a:spcAft>
                <a:spcPts val="600"/>
              </a:spcAft>
            </a:pPr>
            <a:r>
              <a:rPr lang="en-US" sz="7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1.  What they are!</a:t>
            </a:r>
          </a:p>
        </p:txBody>
      </p:sp>
    </p:spTree>
    <p:extLst>
      <p:ext uri="{BB962C8B-B14F-4D97-AF65-F5344CB8AC3E}">
        <p14:creationId xmlns:p14="http://schemas.microsoft.com/office/powerpoint/2010/main" val="21123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23E1D-F9A2-8638-4B26-90CF61B9452B}"/>
              </a:ext>
            </a:extLst>
          </p:cNvPr>
          <p:cNvSpPr txBox="1"/>
          <p:nvPr/>
        </p:nvSpPr>
        <p:spPr>
          <a:xfrm>
            <a:off x="95693" y="4261424"/>
            <a:ext cx="12013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Angels are Created Spirit Beings.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14A3E-33E1-1748-04A1-BF16C7B81341}"/>
              </a:ext>
            </a:extLst>
          </p:cNvPr>
          <p:cNvSpPr txBox="1"/>
          <p:nvPr/>
        </p:nvSpPr>
        <p:spPr>
          <a:xfrm>
            <a:off x="190635" y="5165991"/>
            <a:ext cx="1190567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Gen. 1:1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 the beginning God created…”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93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D5EE22-28F3-5F5A-E072-A2C296B6B333}"/>
              </a:ext>
            </a:extLst>
          </p:cNvPr>
          <p:cNvSpPr txBox="1"/>
          <p:nvPr/>
        </p:nvSpPr>
        <p:spPr>
          <a:xfrm>
            <a:off x="157715" y="1394108"/>
            <a:ext cx="10972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means that these “gods” (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eloah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strength, power)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C1163-3165-5AA4-4B9C-963DB45D4ACD}"/>
              </a:ext>
            </a:extLst>
          </p:cNvPr>
          <p:cNvSpPr txBox="1"/>
          <p:nvPr/>
        </p:nvSpPr>
        <p:spPr>
          <a:xfrm>
            <a:off x="0" y="-116958"/>
            <a:ext cx="120342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“All things were made by him;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him was not any thing made.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BFE04-8C75-D4FA-36CB-5F3A309102C3}"/>
              </a:ext>
            </a:extLst>
          </p:cNvPr>
          <p:cNvSpPr txBox="1"/>
          <p:nvPr/>
        </p:nvSpPr>
        <p:spPr>
          <a:xfrm>
            <a:off x="-326011" y="3324834"/>
            <a:ext cx="71882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created beings, made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Gentium" panose="02000503060000020004" pitchFamily="2" charset="0"/>
                <a:ea typeface="+mn-ea"/>
                <a:cs typeface="Arial" charset="0"/>
              </a:rPr>
              <a:t>ʿelyôn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Gentium" panose="02000503060000020004" pitchFamily="2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Most High God”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89F25-A9F5-C0B1-F7F6-DD8F893B1DA2}"/>
              </a:ext>
            </a:extLst>
          </p:cNvPr>
          <p:cNvSpPr txBox="1"/>
          <p:nvPr/>
        </p:nvSpPr>
        <p:spPr>
          <a:xfrm>
            <a:off x="456313" y="5910157"/>
            <a:ext cx="6948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 14:18-22; Nu. 24:6; Dt 32:8,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D5EE22-28F3-5F5A-E072-A2C296B6B333}"/>
              </a:ext>
            </a:extLst>
          </p:cNvPr>
          <p:cNvSpPr txBox="1"/>
          <p:nvPr/>
        </p:nvSpPr>
        <p:spPr>
          <a:xfrm>
            <a:off x="152399" y="1158903"/>
            <a:ext cx="11729485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they be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thrones, or dominions,     </a:t>
            </a:r>
          </a:p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principalities, or powers:</a:t>
            </a:r>
          </a:p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all things were created </a:t>
            </a:r>
          </a:p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him,  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C1163-3165-5AA4-4B9C-963DB45D4ACD}"/>
              </a:ext>
            </a:extLst>
          </p:cNvPr>
          <p:cNvSpPr txBox="1"/>
          <p:nvPr/>
        </p:nvSpPr>
        <p:spPr>
          <a:xfrm>
            <a:off x="0" y="-116958"/>
            <a:ext cx="12034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 1:16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“by him were all things created,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are in heaven, and that are in earth,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C55DF-1FF9-D84B-0A56-30708596A345}"/>
              </a:ext>
            </a:extLst>
          </p:cNvPr>
          <p:cNvSpPr txBox="1"/>
          <p:nvPr/>
        </p:nvSpPr>
        <p:spPr>
          <a:xfrm>
            <a:off x="-221338" y="4842135"/>
            <a:ext cx="88524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is before all things,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and by him all things consist.”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51AC2-4741-0531-11A8-5A87AE03FC6C}"/>
              </a:ext>
            </a:extLst>
          </p:cNvPr>
          <p:cNvSpPr txBox="1"/>
          <p:nvPr/>
        </p:nvSpPr>
        <p:spPr>
          <a:xfrm>
            <a:off x="3265099" y="3744226"/>
            <a:ext cx="6169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for him: </a:t>
            </a:r>
          </a:p>
        </p:txBody>
      </p:sp>
    </p:spTree>
    <p:extLst>
      <p:ext uri="{BB962C8B-B14F-4D97-AF65-F5344CB8AC3E}">
        <p14:creationId xmlns:p14="http://schemas.microsoft.com/office/powerpoint/2010/main" val="22890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D5EE22-28F3-5F5A-E072-A2C296B6B333}"/>
              </a:ext>
            </a:extLst>
          </p:cNvPr>
          <p:cNvSpPr txBox="1"/>
          <p:nvPr/>
        </p:nvSpPr>
        <p:spPr>
          <a:xfrm>
            <a:off x="152399" y="1158903"/>
            <a:ext cx="783705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he might     </a:t>
            </a:r>
          </a:p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have the preeminence.”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Prōteu’ō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first in rank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influence!)</a:t>
            </a:r>
          </a:p>
          <a:p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34775-043F-4223-2EEC-0F92D8FF9CCC}"/>
              </a:ext>
            </a:extLst>
          </p:cNvPr>
          <p:cNvSpPr txBox="1"/>
          <p:nvPr/>
        </p:nvSpPr>
        <p:spPr>
          <a:xfrm>
            <a:off x="46072" y="-74957"/>
            <a:ext cx="121494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Col. 1:18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he is the head… </a:t>
            </a:r>
          </a:p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firstborn from the dead;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DC9B4-2D78-643F-376D-B7037320DF18}"/>
              </a:ext>
            </a:extLst>
          </p:cNvPr>
          <p:cNvSpPr txBox="1"/>
          <p:nvPr/>
        </p:nvSpPr>
        <p:spPr>
          <a:xfrm>
            <a:off x="273788" y="4887938"/>
            <a:ext cx="119182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20:3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shalt have no other gods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me!”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What They (Angels) are. 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B. They have great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(delegated)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power.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O.T. “angel”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malʾāk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’) deputy, dispatch, ambassador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N.T. “angel”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angelos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messenger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They are higher than man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8:4,5; Heb 2:6,7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“What is man that thou art mindful of him…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little lower than the angels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Elatto’ō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less in rank, power, influence)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didst set him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(man)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the works of thy hands:”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1:26-28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Why they are: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They were created to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1:14  </a:t>
            </a:r>
          </a:p>
          <a:p>
            <a:pPr lvl="0"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“Are they not all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ministering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spirits,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leitourgikos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public servants)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All were created to Serve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God.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(Rev. 4:11; Col. 1:6)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“all things were created by Him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Him”</a:t>
            </a:r>
          </a:p>
          <a:p>
            <a:pPr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were created to Serve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Us!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 1:14b) </a:t>
            </a:r>
          </a:p>
          <a:p>
            <a:pPr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“…sent forth to minister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(diakonia)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them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shall be heirs of salvation? “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38546" y="126195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Angels were created to serve.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1:14 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Some Serve Us!  (Heb 1:14b)</a:t>
            </a:r>
          </a:p>
          <a:p>
            <a:pPr algn="ctr"/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Angels 101: What we should know about God's messengers - Catholic Digest">
            <a:extLst>
              <a:ext uri="{FF2B5EF4-FFF2-40B4-BE49-F238E27FC236}">
                <a16:creationId xmlns:a16="http://schemas.microsoft.com/office/drawing/2014/main" id="{0C2B4900-BD66-BA4D-FEE1-2937CCCB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35" y="948550"/>
            <a:ext cx="3987511" cy="59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9BF51-1131-9DAB-DB4F-B4C9ED05BEED}"/>
              </a:ext>
            </a:extLst>
          </p:cNvPr>
          <p:cNvSpPr txBox="1"/>
          <p:nvPr/>
        </p:nvSpPr>
        <p:spPr>
          <a:xfrm>
            <a:off x="138546" y="1558029"/>
            <a:ext cx="81279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18:10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“Take heed that ye despise not one of these;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I say unto you,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in heaven their angels do always behold the face of my Father which is in heaven.”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77511" y="0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Some Serve Us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 1:14b) by providing: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Direction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((4)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F200FE5-C0B0-AFFA-2536-8690C65D3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r="11680"/>
          <a:stretch/>
        </p:blipFill>
        <p:spPr bwMode="auto">
          <a:xfrm>
            <a:off x="83993" y="1436668"/>
            <a:ext cx="528233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92C803-4992-EC77-F88A-3B3B08A43B07}"/>
              </a:ext>
            </a:extLst>
          </p:cNvPr>
          <p:cNvSpPr txBox="1"/>
          <p:nvPr/>
        </p:nvSpPr>
        <p:spPr>
          <a:xfrm>
            <a:off x="0" y="1436668"/>
            <a:ext cx="6239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Hagar Gen. 16:7-9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4" name="Picture 6" descr="Two Messages From God — Watchtower ONLINE LIBRARY">
            <a:extLst>
              <a:ext uri="{FF2B5EF4-FFF2-40B4-BE49-F238E27FC236}">
                <a16:creationId xmlns:a16="http://schemas.microsoft.com/office/drawing/2014/main" id="{E8AF50AE-98C1-E0BA-8D83-C7608A81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62" y="827068"/>
            <a:ext cx="5918489" cy="29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FAF43-87F4-372C-A75F-FC709A90D573}"/>
              </a:ext>
            </a:extLst>
          </p:cNvPr>
          <p:cNvSpPr txBox="1"/>
          <p:nvPr/>
        </p:nvSpPr>
        <p:spPr>
          <a:xfrm>
            <a:off x="6393873" y="2954656"/>
            <a:ext cx="6266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Zacharias: Lk 1:11-20</a:t>
            </a:r>
            <a:endParaRPr lang="en-US" dirty="0"/>
          </a:p>
        </p:txBody>
      </p:sp>
      <p:pic>
        <p:nvPicPr>
          <p:cNvPr id="2056" name="Picture 8" descr="St. Joseph's Daydreams: Old Testament &quot;Annunciation&quot;">
            <a:extLst>
              <a:ext uri="{FF2B5EF4-FFF2-40B4-BE49-F238E27FC236}">
                <a16:creationId xmlns:a16="http://schemas.microsoft.com/office/drawing/2014/main" id="{8497EBCB-741F-92E4-E9A8-D0E5F5C6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62" y="3786313"/>
            <a:ext cx="5952838" cy="31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1CBBF-B59D-670A-52B2-2274022FE19F}"/>
              </a:ext>
            </a:extLst>
          </p:cNvPr>
          <p:cNvSpPr txBox="1"/>
          <p:nvPr/>
        </p:nvSpPr>
        <p:spPr>
          <a:xfrm>
            <a:off x="6707910" y="3970318"/>
            <a:ext cx="5179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 Joseph:  Mt 2:13 </a:t>
            </a:r>
            <a:endParaRPr lang="en-US" dirty="0"/>
          </a:p>
        </p:txBody>
      </p:sp>
      <p:pic>
        <p:nvPicPr>
          <p:cNvPr id="2058" name="Picture 10" descr="The Angel Gabriel Visits Mary | Pictures of mary, Gabriel, Bible pictures">
            <a:extLst>
              <a:ext uri="{FF2B5EF4-FFF2-40B4-BE49-F238E27FC236}">
                <a16:creationId xmlns:a16="http://schemas.microsoft.com/office/drawing/2014/main" id="{86D1CF9D-71FE-5241-994D-A9DD318B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86740"/>
            <a:ext cx="528233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ABE5A0-F2F5-C10F-C8B2-DAB08EA05CB4}"/>
              </a:ext>
            </a:extLst>
          </p:cNvPr>
          <p:cNvSpPr txBox="1"/>
          <p:nvPr/>
        </p:nvSpPr>
        <p:spPr>
          <a:xfrm>
            <a:off x="177511" y="4232434"/>
            <a:ext cx="4558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Mary: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1:26-38</a:t>
            </a:r>
          </a:p>
        </p:txBody>
      </p:sp>
    </p:spTree>
    <p:extLst>
      <p:ext uri="{BB962C8B-B14F-4D97-AF65-F5344CB8AC3E}">
        <p14:creationId xmlns:p14="http://schemas.microsoft.com/office/powerpoint/2010/main" val="38934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4235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Some Serve Us (Heb 1:14b) by providing: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b) Information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(1) Hagar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16:10-12)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God,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 …”</a:t>
            </a:r>
          </a:p>
          <a:p>
            <a:pPr lvl="0"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Daniel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8:16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“Gabriel, make this man to understand” </a:t>
            </a:r>
          </a:p>
          <a:p>
            <a:pPr lvl="0" algn="ctr">
              <a:spcBef>
                <a:spcPts val="6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Samson’s parents.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Jdgs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13:8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“Manoah intreated the LORD, and said, O my Lord, let the man of God which thou didst send come again unto us,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teach us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shall do unto the child that shall be born.”</a:t>
            </a:r>
          </a:p>
          <a:p>
            <a:pPr lvl="0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(4) Gideon Judges 6:12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is with thee…”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5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970"/>
            <a:ext cx="120147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It doesn’t reveal every detail about everything;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6" y="999460"/>
            <a:ext cx="12131748" cy="5858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But it does reveal enough for us to know Him and His Nature and Will. 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F9F0E7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D3D83-FD2B-F1FE-1A9D-677B50475CBD}"/>
              </a:ext>
            </a:extLst>
          </p:cNvPr>
          <p:cNvSpPr txBox="1"/>
          <p:nvPr/>
        </p:nvSpPr>
        <p:spPr>
          <a:xfrm>
            <a:off x="169677" y="2401763"/>
            <a:ext cx="11992197" cy="2054473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Ps. 33:12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Blessed is the nation whose God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is the LORD; and the people whom he hath chosen for his own inheritance.“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naḥalâ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possession)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F0247-1635-C348-4AF1-7D8A382E6CAC}"/>
              </a:ext>
            </a:extLst>
          </p:cNvPr>
          <p:cNvSpPr txBox="1"/>
          <p:nvPr/>
        </p:nvSpPr>
        <p:spPr>
          <a:xfrm>
            <a:off x="169677" y="5324709"/>
            <a:ext cx="11661258" cy="1446550"/>
          </a:xfrm>
          <a:prstGeom prst="rect">
            <a:avLst/>
          </a:prstGeom>
          <a:solidFill>
            <a:schemeClr val="bg1">
              <a:alpha val="62000"/>
            </a:schemeClr>
          </a:solidFill>
          <a:effectLst>
            <a:softEdge rad="152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Ps 16:4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“Their sorrows shall be multiplied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that hasten after another god…”</a:t>
            </a:r>
          </a:p>
        </p:txBody>
      </p:sp>
    </p:spTree>
    <p:extLst>
      <p:ext uri="{BB962C8B-B14F-4D97-AF65-F5344CB8AC3E}">
        <p14:creationId xmlns:p14="http://schemas.microsoft.com/office/powerpoint/2010/main" val="34046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10836" y="89249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Some Serve Us (Heb 1:14b) by providing: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c) Protection. 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Hagar  Gen. 16: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“therefore the well was called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beʾēr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(well)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laḥay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 life)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rōʾî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God who sees)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agar, Ishmael and the Angel | Bible pictures, Bible images, Christian ...">
            <a:extLst>
              <a:ext uri="{FF2B5EF4-FFF2-40B4-BE49-F238E27FC236}">
                <a16:creationId xmlns:a16="http://schemas.microsoft.com/office/drawing/2014/main" id="{9EA89E0C-7545-519C-85D0-00A5E027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2836803"/>
            <a:ext cx="4311361" cy="41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6F881-DB30-39DC-E5AB-9FC3F5E83218}"/>
              </a:ext>
            </a:extLst>
          </p:cNvPr>
          <p:cNvSpPr txBox="1"/>
          <p:nvPr/>
        </p:nvSpPr>
        <p:spPr>
          <a:xfrm>
            <a:off x="3124490" y="3010446"/>
            <a:ext cx="49475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Gen. 21:10-21</a:t>
            </a:r>
          </a:p>
          <a:p>
            <a:pPr marL="514350" indent="-514350" algn="ctr">
              <a:buAutoNum type="arabicPlain" startAt="19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God opened her eyes, and she saw a well of water; 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she went, and filled the bottle with water, and gave the lad drink. “</a:t>
            </a:r>
          </a:p>
          <a:p>
            <a:endParaRPr lang="en-US" dirty="0"/>
          </a:p>
        </p:txBody>
      </p:sp>
      <p:pic>
        <p:nvPicPr>
          <p:cNvPr id="4102" name="Picture 6" descr="The Angel Visits With Hagar In The Wilderness. Genesis 16:7-9 KJV And ...">
            <a:extLst>
              <a:ext uri="{FF2B5EF4-FFF2-40B4-BE49-F238E27FC236}">
                <a16:creationId xmlns:a16="http://schemas.microsoft.com/office/drawing/2014/main" id="{D692834E-46A2-3DC5-FA30-15819301A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 bwMode="auto">
          <a:xfrm>
            <a:off x="0" y="3013877"/>
            <a:ext cx="3205020" cy="37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10836" y="89249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Elisha: 2 Kgs 6:16-17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“Fear not: for they that be with us are more than they that be with them.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LORD, I pray thee, open his eyes, that he may see.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the LORD opened the eyes of the young man;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Jericho March III 2018: Angelic Hosts &amp; Growing in Confidence ...">
            <a:extLst>
              <a:ext uri="{FF2B5EF4-FFF2-40B4-BE49-F238E27FC236}">
                <a16:creationId xmlns:a16="http://schemas.microsoft.com/office/drawing/2014/main" id="{6A7801C7-DCAC-190D-A0DB-01E3451E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2643794"/>
            <a:ext cx="11662064" cy="40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4F9C7F-7F64-13F3-4395-1FB8F22A2E97}"/>
              </a:ext>
            </a:extLst>
          </p:cNvPr>
          <p:cNvSpPr txBox="1"/>
          <p:nvPr/>
        </p:nvSpPr>
        <p:spPr>
          <a:xfrm>
            <a:off x="419100" y="2643794"/>
            <a:ext cx="633614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saw: and, behold, the mountain was full of horses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horses and chariots of fire</a:t>
            </a:r>
          </a:p>
          <a:p>
            <a:pPr algn="ctr"/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BAC3F-5B1B-9AD4-AA95-84C0784CCB17}"/>
              </a:ext>
            </a:extLst>
          </p:cNvPr>
          <p:cNvSpPr txBox="1"/>
          <p:nvPr/>
        </p:nvSpPr>
        <p:spPr>
          <a:xfrm>
            <a:off x="5745020" y="5658929"/>
            <a:ext cx="6336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round about Elisha.”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0776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Us!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34:7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angel of the LORD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encampeth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round about them that fear him,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0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ḥālas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’̣: Strengthen, Deliver, Equip)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41:10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thou not; for I am with thee: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not dismayed; for I am thy God: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strengthen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thee;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ʾāmēs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’̣: fortify)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yea, I will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thee,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ʿāzar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surround, protect)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yea, I will uphold thee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tāmak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sustain)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right hand of my righteousness.”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How they are… (Organized)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They are organized by Rank and Purpose.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Cherubim (mentioned 65x)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Guarding Eden.  (Gen. 3:24)</a:t>
            </a:r>
          </a:p>
        </p:txBody>
      </p:sp>
      <p:pic>
        <p:nvPicPr>
          <p:cNvPr id="6146" name="Picture 2" descr="Cherubim with Flaming swords guarding Eden - Glory Angels (Gen 3:24 ...">
            <a:extLst>
              <a:ext uri="{FF2B5EF4-FFF2-40B4-BE49-F238E27FC236}">
                <a16:creationId xmlns:a16="http://schemas.microsoft.com/office/drawing/2014/main" id="{631933B7-E2DE-5992-2D7B-8DEFB21B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7" y="1978542"/>
            <a:ext cx="3543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F3596-0685-EAC7-9DFE-2B9D2E5666D1}"/>
              </a:ext>
            </a:extLst>
          </p:cNvPr>
          <p:cNvSpPr txBox="1"/>
          <p:nvPr/>
        </p:nvSpPr>
        <p:spPr>
          <a:xfrm>
            <a:off x="352424" y="2889409"/>
            <a:ext cx="74153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 he drove out the man;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placed at the east of the garden of Eden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Cherubims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a flaming sword which turned every way, to keep the way of the tree of life.” </a:t>
            </a:r>
          </a:p>
        </p:txBody>
      </p:sp>
    </p:spTree>
    <p:extLst>
      <p:ext uri="{BB962C8B-B14F-4D97-AF65-F5344CB8AC3E}">
        <p14:creationId xmlns:p14="http://schemas.microsoft.com/office/powerpoint/2010/main" val="23405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66255" y="0"/>
            <a:ext cx="12192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lphaU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organized by Rank and Purpose.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Cherubim (mentioned 65x)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Before God’s Throne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80:1; 99:1; Is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37:16; Rev. 4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“…dwellest between the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cherubims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elestial Chariot, illustration from 2013 | Bible art, Ezekiel ...">
            <a:extLst>
              <a:ext uri="{FF2B5EF4-FFF2-40B4-BE49-F238E27FC236}">
                <a16:creationId xmlns:a16="http://schemas.microsoft.com/office/drawing/2014/main" id="{825343C0-570E-E688-B264-35B88459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31" y="2862318"/>
            <a:ext cx="6299669" cy="39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87CA1D-D2A8-C03C-8D67-F3564222986C}"/>
              </a:ext>
            </a:extLst>
          </p:cNvPr>
          <p:cNvSpPr txBox="1"/>
          <p:nvPr/>
        </p:nvSpPr>
        <p:spPr>
          <a:xfrm>
            <a:off x="9867900" y="5791200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Ezekiel 1</a:t>
            </a:r>
          </a:p>
        </p:txBody>
      </p:sp>
      <p:pic>
        <p:nvPicPr>
          <p:cNvPr id="1034" name="Picture 10" descr="&quot;I Was Watching the Living Creatures&quot; — Watchtower ONLINE LIBRARY">
            <a:extLst>
              <a:ext uri="{FF2B5EF4-FFF2-40B4-BE49-F238E27FC236}">
                <a16:creationId xmlns:a16="http://schemas.microsoft.com/office/drawing/2014/main" id="{5E72D629-8DFD-AA44-1E20-5DF93235C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62318"/>
            <a:ext cx="6060355" cy="39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7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There are different types/ranks.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Seraphims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6:1-3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saw the Lord upon a throne,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high and lifted up, and his train filled the temple.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Above it stood the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seraphims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each one had six wings… And one cried unto another,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Seraphim | Isaiah 6, Fallen angel, Isaiah">
            <a:extLst>
              <a:ext uri="{FF2B5EF4-FFF2-40B4-BE49-F238E27FC236}">
                <a16:creationId xmlns:a16="http://schemas.microsoft.com/office/drawing/2014/main" id="{4D4365F3-DBB6-D013-937B-684B6DFB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722"/>
            <a:ext cx="6950075" cy="33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AA89A-F016-ADDD-4A30-74E49F48E96F}"/>
              </a:ext>
            </a:extLst>
          </p:cNvPr>
          <p:cNvSpPr txBox="1"/>
          <p:nvPr/>
        </p:nvSpPr>
        <p:spPr>
          <a:xfrm>
            <a:off x="6950075" y="3386278"/>
            <a:ext cx="531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Holy, holy, holy, is the LORD of hosts: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whole earth 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full of his glory.” </a:t>
            </a:r>
          </a:p>
        </p:txBody>
      </p:sp>
    </p:spTree>
    <p:extLst>
      <p:ext uri="{BB962C8B-B14F-4D97-AF65-F5344CB8AC3E}">
        <p14:creationId xmlns:p14="http://schemas.microsoft.com/office/powerpoint/2010/main" val="31151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 Messengers.  Daniel 10:5-6 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 a certain man clothed in linen, whose loins were girded with fine gold: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body also was like the beryl, and his face as the appearance of lightning, and his eyes as lamps of fire,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arms and his feet like …brass,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building the Temple (539 - 517 BC) - Renewal Blog">
            <a:extLst>
              <a:ext uri="{FF2B5EF4-FFF2-40B4-BE49-F238E27FC236}">
                <a16:creationId xmlns:a16="http://schemas.microsoft.com/office/drawing/2014/main" id="{BA5695A7-D400-16EB-7DDC-868EE917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4" y="3429000"/>
            <a:ext cx="38766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8E6ED-EDBF-B418-B4A3-642F5B953FFC}"/>
              </a:ext>
            </a:extLst>
          </p:cNvPr>
          <p:cNvSpPr txBox="1"/>
          <p:nvPr/>
        </p:nvSpPr>
        <p:spPr>
          <a:xfrm>
            <a:off x="150090" y="3924121"/>
            <a:ext cx="74144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voice of his words like the voice of a multitude. …”</a:t>
            </a:r>
          </a:p>
        </p:txBody>
      </p:sp>
    </p:spTree>
    <p:extLst>
      <p:ext uri="{BB962C8B-B14F-4D97-AF65-F5344CB8AC3E}">
        <p14:creationId xmlns:p14="http://schemas.microsoft.com/office/powerpoint/2010/main" val="389825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 Messengers.  Daniel 10:11-13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he said, O Daniel, a man greatly beloved, understand the words that I speak unto thee,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for unto thee am I sent. ..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Fear not, Daniel: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from the first day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thou didst set thine heart to understand,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to chasten thyself before thy God, </a:t>
            </a: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thy words were heard, </a:t>
            </a: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I am come for thy words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Rebuilding the Temple (539 - 517 BC) - Renewal Blog">
            <a:extLst>
              <a:ext uri="{FF2B5EF4-FFF2-40B4-BE49-F238E27FC236}">
                <a16:creationId xmlns:a16="http://schemas.microsoft.com/office/drawing/2014/main" id="{54ADE761-27AF-0231-0533-2F488395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270" y="4525818"/>
            <a:ext cx="2622729" cy="22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 Principalities  (Captains)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10:13,20-21 </a:t>
            </a:r>
          </a:p>
        </p:txBody>
      </p:sp>
      <p:pic>
        <p:nvPicPr>
          <p:cNvPr id="7170" name="Picture 2" descr="Pin on Archangel Michael Channeled Messages">
            <a:extLst>
              <a:ext uri="{FF2B5EF4-FFF2-40B4-BE49-F238E27FC236}">
                <a16:creationId xmlns:a16="http://schemas.microsoft.com/office/drawing/2014/main" id="{447366AA-AE14-5E27-A256-2B3FAD7E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18" y="2730071"/>
            <a:ext cx="2789382" cy="41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0B741-83BE-89DF-E302-9AE7A44F7735}"/>
              </a:ext>
            </a:extLst>
          </p:cNvPr>
          <p:cNvSpPr txBox="1"/>
          <p:nvPr/>
        </p:nvSpPr>
        <p:spPr>
          <a:xfrm>
            <a:off x="83127" y="837245"/>
            <a:ext cx="12044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“But the prince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captain)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kingdom of  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Persia withstood me one and twenty days:</a:t>
            </a:r>
          </a:p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Michael, one of the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chief princes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came to help me…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BF038-6D80-B43D-66A5-8454C9E4BCBD}"/>
              </a:ext>
            </a:extLst>
          </p:cNvPr>
          <p:cNvSpPr txBox="1"/>
          <p:nvPr/>
        </p:nvSpPr>
        <p:spPr>
          <a:xfrm>
            <a:off x="-157018" y="3496524"/>
            <a:ext cx="1005609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“I will return to fight the prince of Persia…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…lo, the prince of Grecia shall come,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None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(helps)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 in these things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but Michael,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prince…”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0C627-01E5-7474-39F9-0C865757A255}"/>
              </a:ext>
            </a:extLst>
          </p:cNvPr>
          <p:cNvSpPr txBox="1"/>
          <p:nvPr/>
        </p:nvSpPr>
        <p:spPr>
          <a:xfrm>
            <a:off x="1406236" y="2776237"/>
            <a:ext cx="815339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(captain)  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riʾshôn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(first)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806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Ex. 20:3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“Have no other gods before me” </a:t>
            </a:r>
          </a:p>
          <a:p>
            <a:pPr marL="914400" indent="-914400"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the “other gods”?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Fallen angels</a:t>
            </a: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1Cor 10:20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sacrifice to devils”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daimon’ion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demons!)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What are they created for?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serve God and us.</a:t>
            </a: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1:14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“Are they not all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ministering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spirits,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200"/>
              </a:spcBef>
              <a:buAutoNum type="arabicPeriod" startAt="3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(organized).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6:12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wrestle …against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principalities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against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powers,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rulers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darkness of this world, against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wickedness in high places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742950" indent="-742950">
              <a:buAutoNum type="arabicPeriod" startAt="3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51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31C151-02FA-4C95-9D69-329343F354A9}"/>
              </a:ext>
            </a:extLst>
          </p:cNvPr>
          <p:cNvSpPr txBox="1"/>
          <p:nvPr/>
        </p:nvSpPr>
        <p:spPr>
          <a:xfrm>
            <a:off x="95827" y="0"/>
            <a:ext cx="12000346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 29:26,27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“they went and served other gods and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anger of the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kindled against this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land,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bring upon it all the curses that are written…”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45439-AAED-9AFE-4504-7EF0C6464F91}"/>
              </a:ext>
            </a:extLst>
          </p:cNvPr>
          <p:cNvSpPr txBox="1"/>
          <p:nvPr/>
        </p:nvSpPr>
        <p:spPr>
          <a:xfrm>
            <a:off x="95827" y="3498702"/>
            <a:ext cx="12096173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 The secret things belong to the LORD our God: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those things which are revealed belong unto us and to our children for ever,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we may do all the words of this law.”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also John 20:30,31; 21:25)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 they want?    Jn 10:10</a:t>
            </a:r>
          </a:p>
          <a:p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To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deceive and distract in order to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 2:18,19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no man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beguile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(seduce)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of your reward in a voluntary humility and worshipping of angels, intruding into those things which he hath not seen, vainly puffed up by his fleshly mind.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holding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krateo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holding to to)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Head,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(Jesus)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which all the body by joints and bands having nourishment ministered, and knit together, 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the increase of God.”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85458" y="-128528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learn about these “other gods”?</a:t>
            </a:r>
          </a:p>
          <a:p>
            <a:pPr marL="914400" indent="-914400">
              <a:buAutoNum type="arabicParenR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Information: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Cor 2:11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are not ignorant of his devices.”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no’ēma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purposes)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Application: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2:3,4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“endure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hardness, as a good soldier of Jesus Christ.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man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warreth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entangleth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affairs of this life;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he may please him who has chosen him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a soldier.”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learn about these “other gods”?</a:t>
            </a:r>
          </a:p>
          <a:p>
            <a:pPr marL="914400" indent="-914400">
              <a:buAutoNum type="arabicParenR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Information: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 Cor 2:11 </a:t>
            </a:r>
          </a:p>
          <a:p>
            <a:pPr marL="914400" indent="-914400">
              <a:buAutoNum type="arabicParenR" startAt="2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2:3,4; 15, 3:16,17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arenR" startAt="3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Protection: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Recovery/Victory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2:24-26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Eph. 6:10-11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“Finally, …, be strong in the Lord,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the power of his might.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on the whole armor of God,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able to stand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 wiles of the devil. </a:t>
            </a:r>
          </a:p>
          <a:p>
            <a:pPr algn="ctr"/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0B741-83BE-89DF-E302-9AE7A44F7735}"/>
              </a:ext>
            </a:extLst>
          </p:cNvPr>
          <p:cNvSpPr txBox="1"/>
          <p:nvPr/>
        </p:nvSpPr>
        <p:spPr>
          <a:xfrm>
            <a:off x="166254" y="140678"/>
            <a:ext cx="1178560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6:13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Wherefore take unto you the whole armor of God,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ye may be able to withstand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evil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poneros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infected)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having done all, to stand.”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His’tēmi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abide firm)</a:t>
            </a:r>
          </a:p>
        </p:txBody>
      </p:sp>
    </p:spTree>
    <p:extLst>
      <p:ext uri="{BB962C8B-B14F-4D97-AF65-F5344CB8AC3E}">
        <p14:creationId xmlns:p14="http://schemas.microsoft.com/office/powerpoint/2010/main" val="10068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30B741-83BE-89DF-E302-9AE7A44F7735}"/>
              </a:ext>
            </a:extLst>
          </p:cNvPr>
          <p:cNvSpPr txBox="1"/>
          <p:nvPr/>
        </p:nvSpPr>
        <p:spPr>
          <a:xfrm>
            <a:off x="203199" y="112969"/>
            <a:ext cx="11785601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“Submit yourselves therefore to God.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devil,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anthis’tēmi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stand against)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he will flee from you.”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order to resist the devil,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need to learn to recognize him!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“Lest Satan should get an advantage of us: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we are not ignorant of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devices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Corinthians 2:11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learned that God’s blessing is a byproduct of our obedience to Him. 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19:5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you’ll obey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voice indeed…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ye shall be a peculiar treasure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me…” </a:t>
            </a:r>
          </a:p>
          <a:p>
            <a:pPr algn="ctr">
              <a:spcBef>
                <a:spcPts val="240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Deut. 11:26-28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“Behold, I set before you this day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blessing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berākâ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prosperity, protection, peace)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 curse;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qelālâ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make vile)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blessing, if ye obey the commandments of the LORD your God, which I command you this day:”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11:26-28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“set before you a blessing and a curse;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Disobedience would result in the removal of the peace and protection of God’s blessing,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Exposing ourselves to the “curse” of God’s enemies.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a curse, if ye will not obey the commandments of the LORD your God,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 aside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out of the way which I command you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essence of sin {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Hamartano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miss the mark})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go after other gods…” 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Exodus 19 Israel chose the blessing.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all the people answered together, …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that the LORD hath spoken we will do. “</a:t>
            </a:r>
          </a:p>
          <a:p>
            <a:pPr algn="ctr"/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Within a month or so Ex. 32:4:</a:t>
            </a:r>
          </a:p>
          <a:p>
            <a:pPr algn="ctr"/>
            <a:endParaRPr lang="en-US" sz="4400" b="1" dirty="0"/>
          </a:p>
        </p:txBody>
      </p:sp>
      <p:pic>
        <p:nvPicPr>
          <p:cNvPr id="2" name="Picture 2" descr="Pin on Bible Story's">
            <a:extLst>
              <a:ext uri="{FF2B5EF4-FFF2-40B4-BE49-F238E27FC236}">
                <a16:creationId xmlns:a16="http://schemas.microsoft.com/office/drawing/2014/main" id="{53C87491-4D33-8AA1-59E2-C43301B0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6812" r="5517" b="8406"/>
          <a:stretch/>
        </p:blipFill>
        <p:spPr bwMode="auto">
          <a:xfrm>
            <a:off x="7219508" y="3144853"/>
            <a:ext cx="4972492" cy="37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E8764-09DE-3A2E-09DB-51743324C0DE}"/>
              </a:ext>
            </a:extLst>
          </p:cNvPr>
          <p:cNvSpPr txBox="1"/>
          <p:nvPr/>
        </p:nvSpPr>
        <p:spPr>
          <a:xfrm>
            <a:off x="94005" y="3287425"/>
            <a:ext cx="71955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be thy gods,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which brought thee up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 of …Egypt.”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C5E36-40A4-41A3-2E68-C37E4B6FD5A5}"/>
              </a:ext>
            </a:extLst>
          </p:cNvPr>
          <p:cNvSpPr txBox="1"/>
          <p:nvPr/>
        </p:nvSpPr>
        <p:spPr>
          <a:xfrm>
            <a:off x="0" y="197346"/>
            <a:ext cx="1199829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does a person, family, church, or nation go from Blessed to Cursed?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Ignorantly or intentionally they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 after other gods.”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(Dt 11:28)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sorrows shall be multiplied that hasten after another god.”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prstClr val="black"/>
                </a:solidFill>
              </a:rPr>
              <a:t>Ps 16:4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“Their sorrows shall be multiplied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hasten after another god…”</a:t>
            </a:r>
          </a:p>
          <a:p>
            <a:pPr algn="ctr"/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these “other gods”?</a:t>
            </a:r>
          </a:p>
          <a:p>
            <a:pPr algn="ctr"/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did they come from? </a:t>
            </a:r>
          </a:p>
          <a:p>
            <a:pPr algn="ctr"/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want? </a:t>
            </a:r>
          </a:p>
          <a:p>
            <a:pPr algn="ctr"/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of the 10 commandments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20:3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have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other gods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me!”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These other “gods” are Fallen angels.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10:20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things which the Gentiles sacrifice,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sacrifice to devils,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daimon’ion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demons!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not to God: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would not that ye should have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koinōnos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partnership)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devils.”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Template" id="{1E2EC247-F539-475A-B7A7-F973DB317901}" vid="{7350A6C8-0068-43DC-BD35-779124D84F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2390</Words>
  <Application>Microsoft Office PowerPoint</Application>
  <PresentationFormat>Widescreen</PresentationFormat>
  <Paragraphs>235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Gentium</vt:lpstr>
      <vt:lpstr>Georgia</vt:lpstr>
      <vt:lpstr>Times New Roman</vt:lpstr>
      <vt:lpstr>Office Theme</vt:lpstr>
      <vt:lpstr>Office Theme</vt:lpstr>
      <vt:lpstr>Office Theme</vt:lpstr>
      <vt:lpstr>PowerPoint Presentation</vt:lpstr>
      <vt:lpstr>It doesn’t reveal every detail about everything;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Media Team</cp:lastModifiedBy>
  <cp:revision>8</cp:revision>
  <dcterms:created xsi:type="dcterms:W3CDTF">2019-04-28T01:28:08Z</dcterms:created>
  <dcterms:modified xsi:type="dcterms:W3CDTF">2023-07-07T21:10:46Z</dcterms:modified>
</cp:coreProperties>
</file>