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74" r:id="rId3"/>
  </p:sldMasterIdLst>
  <p:notesMasterIdLst>
    <p:notesMasterId r:id="rId39"/>
  </p:notesMasterIdLst>
  <p:sldIdLst>
    <p:sldId id="532" r:id="rId4"/>
    <p:sldId id="670" r:id="rId5"/>
    <p:sldId id="667" r:id="rId6"/>
    <p:sldId id="671" r:id="rId7"/>
    <p:sldId id="672" r:id="rId8"/>
    <p:sldId id="680" r:id="rId9"/>
    <p:sldId id="679" r:id="rId10"/>
    <p:sldId id="704" r:id="rId11"/>
    <p:sldId id="705" r:id="rId12"/>
    <p:sldId id="675" r:id="rId13"/>
    <p:sldId id="701" r:id="rId14"/>
    <p:sldId id="678" r:id="rId15"/>
    <p:sldId id="682" r:id="rId16"/>
    <p:sldId id="683" r:id="rId17"/>
    <p:sldId id="685" r:id="rId18"/>
    <p:sldId id="703" r:id="rId19"/>
    <p:sldId id="702" r:id="rId20"/>
    <p:sldId id="686" r:id="rId21"/>
    <p:sldId id="687" r:id="rId22"/>
    <p:sldId id="684" r:id="rId23"/>
    <p:sldId id="688" r:id="rId24"/>
    <p:sldId id="692" r:id="rId25"/>
    <p:sldId id="690" r:id="rId26"/>
    <p:sldId id="691" r:id="rId27"/>
    <p:sldId id="693" r:id="rId28"/>
    <p:sldId id="681" r:id="rId29"/>
    <p:sldId id="698" r:id="rId30"/>
    <p:sldId id="695" r:id="rId31"/>
    <p:sldId id="694" r:id="rId32"/>
    <p:sldId id="696" r:id="rId33"/>
    <p:sldId id="697" r:id="rId34"/>
    <p:sldId id="700" r:id="rId35"/>
    <p:sldId id="699" r:id="rId36"/>
    <p:sldId id="591" r:id="rId37"/>
    <p:sldId id="706" r:id="rId38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  <a:srgbClr val="FF0066"/>
    <a:srgbClr val="AE1B02"/>
    <a:srgbClr val="07A9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E9CD81-02B3-473D-A86C-57C641C3FF4C}" v="446" dt="2023-09-08T13:49:18.956"/>
    <p1510:client id="{A322308B-DB99-4531-9D19-DB355104D350}" v="440" dt="2023-09-08T23:44:30.2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1226" autoAdjust="0"/>
  </p:normalViewPr>
  <p:slideViewPr>
    <p:cSldViewPr snapToGrid="0">
      <p:cViewPr varScale="1">
        <p:scale>
          <a:sx n="104" d="100"/>
          <a:sy n="104" d="100"/>
        </p:scale>
        <p:origin x="1062" y="12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80EFAE-65BE-48C3-A07A-01401F2015D5}" type="datetimeFigureOut">
              <a:rPr lang="en-US" smtClean="0"/>
              <a:t>9/8/2023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D530A3-AFCE-4A79-AFA9-627C06412F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6227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981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9425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D530A3-AFCE-4A79-AFA9-627C06412F4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82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633B3-EEF4-4108-80FD-16DF46E7CE97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B0CC2-BA61-4EDA-9119-5D49538F31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351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2A07FB-594F-4CE7-8008-E206F1DF44F6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26094-899A-482D-88CE-4AFDAAF004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2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53776-811B-4CFB-B783-BC499DD5DCC4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C8912-E4E7-4766-A78B-9EDA189261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1109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0686CA-32F4-4E3F-9ACA-B0DA979D2D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52DD57-148F-4DCA-B83C-D3070EC79F64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1440F2-AA46-422B-855A-D2F4B86D4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E86432-DA57-4869-B100-8A6ABBBD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E0FBB-70D2-41A1-8ABC-43E66546A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9723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04085-18D1-4037-A163-ACF5BD55C067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222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8F755B-EB85-42B3-BC2D-F259EC0CA040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53B38-4B97-4D5A-9715-AD2088BC8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43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D44E0-1D25-4109-89B1-46E5E99D5C19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B3268E-4999-4D3F-98C5-9AA382A86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75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2D218-AA04-4256-AC4F-EB6B57E47612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FDC95E-0642-4FD2-A875-98DAA46F7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67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234BD-CD99-46E4-A901-74AC821204E1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259A0F-3F1A-4265-B0EB-C24302EB02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65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667E26-2EAA-4AAC-A8B7-981C99E99AC6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AE172-7A35-4C4A-A933-B7C683475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90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EFEA4B-B343-4AF6-9463-E67E2FB806B7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D12CC-C092-4FEE-8F2B-37FE38151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082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E80B2-434F-45A2-BB18-516D24FBEA16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E8221D-607E-4EA4-AB5F-382AB3F62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64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E4B47-AE1F-45C1-B03E-7548BCBF8D23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B0854-D6E5-4104-89B1-27491A4855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50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D9F5ECC-1285-434D-B82E-7F51D3E50163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0A2E51-CBCF-48C9-BED3-BC62EABEAB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741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A8EB0A0A-CD2F-4B87-B80D-5540BA0E1F6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5167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F3CA115-4D9A-42D3-8E71-E2D03E6720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CD04BF-6AC5-48FC-B880-0F4239AA8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2705A-EAA8-4BDD-B9A2-E04FF10BFB0D}" type="datetimeFigureOut">
              <a:rPr lang="en-US"/>
              <a:pPr>
                <a:defRPr/>
              </a:pPr>
              <a:t>9/8/2023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45F78-24C8-48D7-B0A0-E3CCD2CAA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6C6F79-20ED-49E3-A00E-4AFEA5F3BC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1" y="6356351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17DF57A-562A-486E-9D5A-BA8898AE1E5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76503-CC73-4AC2-9173-DF86D544931A}" type="slidenum">
              <a:rPr lang="en-US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408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SPIRITUAL WARFARE | The Unseen Battle - Inspirational &amp; Motivational Video  - YouTube">
            <a:extLst>
              <a:ext uri="{FF2B5EF4-FFF2-40B4-BE49-F238E27FC236}">
                <a16:creationId xmlns:a16="http://schemas.microsoft.com/office/drawing/2014/main" id="{341197C9-8FAF-FB1F-FFC7-B6CA04663C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6"/>
          <a:stretch/>
        </p:blipFill>
        <p:spPr bwMode="auto">
          <a:xfrm>
            <a:off x="456817" y="456986"/>
            <a:ext cx="1127760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77C74-3CB2-CD58-C715-D8AEF12D0B51}"/>
              </a:ext>
            </a:extLst>
          </p:cNvPr>
          <p:cNvSpPr txBox="1"/>
          <p:nvPr/>
        </p:nvSpPr>
        <p:spPr>
          <a:xfrm>
            <a:off x="1859476" y="4547309"/>
            <a:ext cx="8472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Eph 6:10-18; 2 Cor 10:3-5; 2 Cor 2:11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EEC2AB-682B-F3BB-CFD9-0B0C5C4EF80C}"/>
              </a:ext>
            </a:extLst>
          </p:cNvPr>
          <p:cNvSpPr txBox="1"/>
          <p:nvPr/>
        </p:nvSpPr>
        <p:spPr>
          <a:xfrm>
            <a:off x="552535" y="5068814"/>
            <a:ext cx="10901679" cy="14465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ctr"/>
            <a:r>
              <a:rPr lang="en-US" sz="44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“Lest Satan should get an advantage of us: for we are not ignorant of his devices.” </a:t>
            </a:r>
            <a:endParaRPr lang="en-US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5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5139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Israel was initially in bondage to the    </a:t>
            </a:r>
          </a:p>
          <a:p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Pharaoh and “gods” of Egypt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Ex. 1,2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A.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warned of this 400 years earlier.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15:13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“He said to Abram, Know of a surety that   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thy seed shall be a stranger   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in a land that is not theirs,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Palestinian Authority Announces Plan To Sue God Over Covenant With ...">
            <a:extLst>
              <a:ext uri="{FF2B5EF4-FFF2-40B4-BE49-F238E27FC236}">
                <a16:creationId xmlns:a16="http://schemas.microsoft.com/office/drawing/2014/main" id="{92195778-1793-302A-623E-F73E92232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" y="3105594"/>
            <a:ext cx="5332325" cy="3659459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ECF4E2-63D0-EE47-A585-810AF0D7CB0F}"/>
              </a:ext>
            </a:extLst>
          </p:cNvPr>
          <p:cNvSpPr txBox="1"/>
          <p:nvPr/>
        </p:nvSpPr>
        <p:spPr>
          <a:xfrm>
            <a:off x="5282083" y="4456729"/>
            <a:ext cx="623332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shall serve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afflict them </a:t>
            </a:r>
          </a:p>
          <a:p>
            <a:pPr algn="ctr"/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 hundred years;”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4693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warned of this 400 years earlier.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Gen 15:14,16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also that nation, …will I judge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afterwards will they come out with great substance.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But in the fourth generation they shall come here again: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iniquity of the Amorites is not yet full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 </a:t>
            </a:r>
          </a:p>
        </p:txBody>
      </p:sp>
      <p:pic>
        <p:nvPicPr>
          <p:cNvPr id="2" name="Picture 2" descr="Palestinian Authority Announces Plan To Sue God Over Covenant With ...">
            <a:extLst>
              <a:ext uri="{FF2B5EF4-FFF2-40B4-BE49-F238E27FC236}">
                <a16:creationId xmlns:a16="http://schemas.microsoft.com/office/drawing/2014/main" id="{189EC5C5-70A9-BFDD-19F2-2C593002D6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7" y="3105594"/>
            <a:ext cx="5332325" cy="3659459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10E9669-BB77-23A6-6005-2FCF56002880}"/>
              </a:ext>
            </a:extLst>
          </p:cNvPr>
          <p:cNvSpPr txBox="1"/>
          <p:nvPr/>
        </p:nvSpPr>
        <p:spPr>
          <a:xfrm>
            <a:off x="5177413" y="3613359"/>
            <a:ext cx="6790174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gave the Canaanites 400 years to repent!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46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God delivered them from their bondage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6:6-7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am the LORD,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bring you out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under the burdens of the Egyptians, 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rid you out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their bondage,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redeem you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a stretched out arm, and with great judgments: </a:t>
            </a:r>
          </a:p>
          <a:p>
            <a:pPr marL="742950" lvl="0" indent="-742950" algn="ctr">
              <a:buAutoNum type="arabicPlain" startAt="7"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will take you to me for a people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ye shall know that I am the LORD your God…”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1)  The 10 plagues were specifically targeted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“against all the gods of Egypt I will execute judgment: I am the LORD. …”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Ex 12:12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2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8941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B. God delivered them from their bondage 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The final plague had a final price!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12:13 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blood shall be to you for a token …: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when I see the blood,</a:t>
            </a:r>
          </a:p>
          <a:p>
            <a:pPr lvl="0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(of the Passover lamb)</a:t>
            </a:r>
          </a:p>
          <a:p>
            <a:pPr lvl="0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I will pass over you,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plague shall not be</a:t>
            </a:r>
          </a:p>
          <a:p>
            <a:pPr lvl="0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upon you to destroy you, </a:t>
            </a:r>
          </a:p>
          <a:p>
            <a:pPr lvl="0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when I smite the land of Egypt.” </a:t>
            </a:r>
          </a:p>
        </p:txBody>
      </p:sp>
      <p:pic>
        <p:nvPicPr>
          <p:cNvPr id="3078" name="Picture 6" descr="Old Testament 2: God Protects His People in Egypt and the Exodus Archives -  Seeds of Faith Podcast">
            <a:extLst>
              <a:ext uri="{FF2B5EF4-FFF2-40B4-BE49-F238E27FC236}">
                <a16:creationId xmlns:a16="http://schemas.microsoft.com/office/drawing/2014/main" id="{0E04453F-D0C7-2AD3-3078-A66FF64776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053" y="2205872"/>
            <a:ext cx="4084947" cy="46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996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0" indent="-914400">
              <a:buAutoNum type="alphaUcPeriod" startAt="3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 was initial excitement / enrichment.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12:36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the LORD gave the people favor in the sight of the Egyptians, so that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lent unto them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such things as they required. And they spoiled the Egyptians. 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 God had also foretold this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Genesis 15:14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0" name="Picture 4" descr="Exodus: The Isrealites Leave Egypt - Bible Story">
            <a:extLst>
              <a:ext uri="{FF2B5EF4-FFF2-40B4-BE49-F238E27FC236}">
                <a16:creationId xmlns:a16="http://schemas.microsoft.com/office/drawing/2014/main" id="{4FA42817-A174-52E1-F68C-D70B6087F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4557" y="3195687"/>
            <a:ext cx="6017443" cy="366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BC5B6B6-AC4D-1066-8231-4FFAD5E5B4F9}"/>
              </a:ext>
            </a:extLst>
          </p:cNvPr>
          <p:cNvSpPr txBox="1"/>
          <p:nvPr/>
        </p:nvSpPr>
        <p:spPr>
          <a:xfrm>
            <a:off x="-106051" y="3441793"/>
            <a:ext cx="6386660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“that nation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will I judge: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afterward shall they come out with great substance.”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8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94269" y="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God orchestrated a clean and complete  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break from Egypt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her gods).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14:2-4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“Speak unto Israel, that they turn before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Pihahiroth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between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Migdol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the sea,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 against </a:t>
            </a:r>
            <a:r>
              <a:rPr lang="en-US" sz="48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Baalzephon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before it shall ye encamp by the sea. </a:t>
            </a:r>
          </a:p>
        </p:txBody>
      </p:sp>
    </p:spTree>
    <p:extLst>
      <p:ext uri="{BB962C8B-B14F-4D97-AF65-F5344CB8AC3E}">
        <p14:creationId xmlns:p14="http://schemas.microsoft.com/office/powerpoint/2010/main" val="4451271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0" indent="-742950">
              <a:buAutoNum type="arabicParenR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God intentionally led them into a trap!</a:t>
            </a:r>
          </a:p>
          <a:p>
            <a:pPr lvl="0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“between a rock and a hard place!”</a:t>
            </a:r>
          </a:p>
        </p:txBody>
      </p:sp>
      <p:pic>
        <p:nvPicPr>
          <p:cNvPr id="2" name="Picture 1" descr="A collage of different images of water&#10;&#10;Description automatically generated">
            <a:extLst>
              <a:ext uri="{FF2B5EF4-FFF2-40B4-BE49-F238E27FC236}">
                <a16:creationId xmlns:a16="http://schemas.microsoft.com/office/drawing/2014/main" id="{9E1E06D9-D651-7889-0B3E-AB7085A2C8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" t="54570" r="25463" b="-1718"/>
          <a:stretch/>
        </p:blipFill>
        <p:spPr>
          <a:xfrm>
            <a:off x="75414" y="1569660"/>
            <a:ext cx="12178523" cy="542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79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D. God orchestrated a clean and complete  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break from Egypt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(and her gods).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14:2-4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God was setting the stage for a great battle!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Pharaoh will say They are entangled in the land..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 And I will harden Pharaoh's heart, that he shall follow after them; and I will be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honoured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upon Pharaoh,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that the Egyptians may know that I am the LORD. 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31F2F6-78A7-AF52-9620-6F81E0681935}"/>
              </a:ext>
            </a:extLst>
          </p:cNvPr>
          <p:cNvSpPr txBox="1"/>
          <p:nvPr/>
        </p:nvSpPr>
        <p:spPr>
          <a:xfrm>
            <a:off x="-73844" y="4770537"/>
            <a:ext cx="1233968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It was clear that Pharaoh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(and Egypt’s “gods”)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didn’t want to let Israel go. </a:t>
            </a:r>
          </a:p>
        </p:txBody>
      </p:sp>
    </p:spTree>
    <p:extLst>
      <p:ext uri="{BB962C8B-B14F-4D97-AF65-F5344CB8AC3E}">
        <p14:creationId xmlns:p14="http://schemas.microsoft.com/office/powerpoint/2010/main" val="283192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5" name="Rectangle 410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7" name="Rectangle 410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utoShape 4">
            <a:extLst>
              <a:ext uri="{FF2B5EF4-FFF2-40B4-BE49-F238E27FC236}">
                <a16:creationId xmlns:a16="http://schemas.microsoft.com/office/drawing/2014/main" id="{DE2044AB-F0C2-274B-C5E7-C7BA60E9666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 descr="A collage of different images of water&#10;&#10;Description automatically generated">
            <a:extLst>
              <a:ext uri="{FF2B5EF4-FFF2-40B4-BE49-F238E27FC236}">
                <a16:creationId xmlns:a16="http://schemas.microsoft.com/office/drawing/2014/main" id="{0BE4B66C-FD54-C3B8-A897-980796BC03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50D995A-26A9-AF68-0301-1BF064D67135}"/>
              </a:ext>
            </a:extLst>
          </p:cNvPr>
          <p:cNvSpPr txBox="1"/>
          <p:nvPr/>
        </p:nvSpPr>
        <p:spPr>
          <a:xfrm>
            <a:off x="2135967" y="0"/>
            <a:ext cx="8224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https://wyattmuseum.com/discovering/red-sea-crossing</a:t>
            </a:r>
          </a:p>
        </p:txBody>
      </p:sp>
    </p:spTree>
    <p:extLst>
      <p:ext uri="{BB962C8B-B14F-4D97-AF65-F5344CB8AC3E}">
        <p14:creationId xmlns:p14="http://schemas.microsoft.com/office/powerpoint/2010/main" val="1301716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Rectangle 6152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5" name="Rectangle 6154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8" name="Picture 4" descr="The Israelite Exodus – Foreshadowing Baptism | The Orthodox Life">
            <a:extLst>
              <a:ext uri="{FF2B5EF4-FFF2-40B4-BE49-F238E27FC236}">
                <a16:creationId xmlns:a16="http://schemas.microsoft.com/office/drawing/2014/main" id="{57BBD202-4021-C075-4801-4E96608C72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30" r="5675" b="-1"/>
          <a:stretch/>
        </p:blipFill>
        <p:spPr bwMode="auto">
          <a:xfrm>
            <a:off x="6421035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7" name="Rectangle 6156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2. Population Growth – Israel in Egypt | Bible-Science Guy">
            <a:extLst>
              <a:ext uri="{FF2B5EF4-FFF2-40B4-BE49-F238E27FC236}">
                <a16:creationId xmlns:a16="http://schemas.microsoft.com/office/drawing/2014/main" id="{48F86759-0877-2B05-15D5-7E2AD02429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88" r="14402"/>
          <a:stretch/>
        </p:blipFill>
        <p:spPr bwMode="auto">
          <a:xfrm>
            <a:off x="641180" y="643467"/>
            <a:ext cx="5129784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843BE79-698D-0F35-06EC-C9733FE7DBA2}"/>
              </a:ext>
            </a:extLst>
          </p:cNvPr>
          <p:cNvSpPr txBox="1"/>
          <p:nvPr/>
        </p:nvSpPr>
        <p:spPr>
          <a:xfrm>
            <a:off x="2592529" y="772447"/>
            <a:ext cx="2950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Ex. 14:19-20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FFB4770-5362-40F1-AEA9-6D136EA4439F}"/>
              </a:ext>
            </a:extLst>
          </p:cNvPr>
          <p:cNvSpPr txBox="1"/>
          <p:nvPr/>
        </p:nvSpPr>
        <p:spPr>
          <a:xfrm>
            <a:off x="6581669" y="648213"/>
            <a:ext cx="22812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Ex. 14:26-31</a:t>
            </a:r>
          </a:p>
        </p:txBody>
      </p:sp>
    </p:spTree>
    <p:extLst>
      <p:ext uri="{BB962C8B-B14F-4D97-AF65-F5344CB8AC3E}">
        <p14:creationId xmlns:p14="http://schemas.microsoft.com/office/powerpoint/2010/main" val="815898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9B77360-F778-46C3-B660-A032DE96E2AC}"/>
              </a:ext>
            </a:extLst>
          </p:cNvPr>
          <p:cNvSpPr txBox="1"/>
          <p:nvPr/>
        </p:nvSpPr>
        <p:spPr>
          <a:xfrm>
            <a:off x="97107" y="160835"/>
            <a:ext cx="12094893" cy="2273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There’s a cosmic war being waged for the hearts and souls of humanity.</a:t>
            </a:r>
          </a:p>
          <a:p>
            <a:endParaRPr lang="en-US" sz="3375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DD730C-E112-3447-10CA-EE2AEF989351}"/>
              </a:ext>
            </a:extLst>
          </p:cNvPr>
          <p:cNvSpPr txBox="1"/>
          <p:nvPr/>
        </p:nvSpPr>
        <p:spPr>
          <a:xfrm>
            <a:off x="149010" y="1905506"/>
            <a:ext cx="11588202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 Bible repeatedly warns us about the nature of this </a:t>
            </a:r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conflict as well as the Powers and Personalities behind this struggle.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026" name="Picture 2" descr="How to Win in Spiritual Warfare — David Hernandez Ministries">
            <a:extLst>
              <a:ext uri="{FF2B5EF4-FFF2-40B4-BE49-F238E27FC236}">
                <a16:creationId xmlns:a16="http://schemas.microsoft.com/office/drawing/2014/main" id="{CAECB250-AC47-E72D-9C55-5A2637614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986" y="3904385"/>
            <a:ext cx="6094413" cy="3267375"/>
          </a:xfrm>
          <a:prstGeom prst="rect">
            <a:avLst/>
          </a:prstGeom>
          <a:noFill/>
          <a:effectLst>
            <a:softEdge rad="393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3212563-FB68-880E-A581-7819C6258ACE}"/>
              </a:ext>
            </a:extLst>
          </p:cNvPr>
          <p:cNvSpPr txBox="1"/>
          <p:nvPr/>
        </p:nvSpPr>
        <p:spPr>
          <a:xfrm>
            <a:off x="-221673" y="4423467"/>
            <a:ext cx="62437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this age-old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conflict, </a:t>
            </a:r>
          </a:p>
        </p:txBody>
      </p:sp>
    </p:spTree>
    <p:extLst>
      <p:ext uri="{BB962C8B-B14F-4D97-AF65-F5344CB8AC3E}">
        <p14:creationId xmlns:p14="http://schemas.microsoft.com/office/powerpoint/2010/main" val="1230044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E. The crossing of the Red sea was the start of </a:t>
            </a:r>
          </a:p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a new life, Purpose and Partnership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</a:t>
            </a:r>
            <a:r>
              <a:rPr lang="en-US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19:4-6 </a:t>
            </a:r>
            <a:endParaRPr lang="en-US" sz="4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have seen what I did unto the Egyptians, and how I bare you on eagles' wings, and brought you unto myself. </a:t>
            </a:r>
          </a:p>
          <a:p>
            <a:pPr lvl="0" algn="ctr">
              <a:spcBef>
                <a:spcPts val="120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Now therefore, if ye will obey my voice indeed, and keep my covenant, then ye shall be a peculiar treasure unto me above all people: for all the earth is mine: </a:t>
            </a:r>
          </a:p>
          <a:p>
            <a:pPr lvl="0" algn="ctr">
              <a:spcBef>
                <a:spcPts val="1200"/>
              </a:spcBef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be unto me a kingdom of priests,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an holy nation.”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496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lvl="0" indent="-914400">
              <a:buAutoNum type="arabicParenR"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Israel initially accepted this covenant  partnership.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 19:7-8 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Moses came and called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the elders of the people, and laid before their faces all these words which the LORD commanded him.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all the people answered together, and said,</a:t>
            </a:r>
          </a:p>
        </p:txBody>
      </p:sp>
      <p:pic>
        <p:nvPicPr>
          <p:cNvPr id="2050" name="Picture 2" descr="'Let My People Bargain!' Why Moses Was History's First Union Representative - The Atlantic">
            <a:extLst>
              <a:ext uri="{FF2B5EF4-FFF2-40B4-BE49-F238E27FC236}">
                <a16:creationId xmlns:a16="http://schemas.microsoft.com/office/drawing/2014/main" id="{9C9AC6AF-C1BA-7814-EBAF-92F5209E9B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9844"/>
            <a:ext cx="4374037" cy="3488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1772F49-22CE-75D9-D775-6894E08B8ED4}"/>
              </a:ext>
            </a:extLst>
          </p:cNvPr>
          <p:cNvSpPr txBox="1"/>
          <p:nvPr/>
        </p:nvSpPr>
        <p:spPr>
          <a:xfrm>
            <a:off x="4374037" y="3736776"/>
            <a:ext cx="733781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 that the LORD hath spoken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 will do.”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9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706A084-A096-49B9-8BD5-04D748CEDE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2770" name="Picture 2" descr="Image result for god at sinai">
            <a:extLst>
              <a:ext uri="{FF2B5EF4-FFF2-40B4-BE49-F238E27FC236}">
                <a16:creationId xmlns:a16="http://schemas.microsoft.com/office/drawing/2014/main" id="{E575493D-F199-4FCD-966E-6FE6E4276C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54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5207E8-CE90-771E-FBC2-142EB4DA353C}"/>
              </a:ext>
            </a:extLst>
          </p:cNvPr>
          <p:cNvSpPr txBox="1"/>
          <p:nvPr/>
        </p:nvSpPr>
        <p:spPr>
          <a:xfrm>
            <a:off x="152400" y="1941768"/>
            <a:ext cx="11811000" cy="1938992"/>
          </a:xfrm>
          <a:prstGeom prst="rect">
            <a:avLst/>
          </a:prstGeom>
          <a:solidFill>
            <a:schemeClr val="bg1">
              <a:alpha val="75000"/>
            </a:schemeClr>
          </a:solidFill>
          <a:effectLst>
            <a:softEdge rad="266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/>
              <a:t>Ex 20:1-3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God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spake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all these words, saying,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am the LORD thy God, which have brought thee out of the land of Egypt, out of the house of bondage.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CA6F2F-DFE5-8219-F335-4FA5B1B98971}"/>
              </a:ext>
            </a:extLst>
          </p:cNvPr>
          <p:cNvSpPr txBox="1"/>
          <p:nvPr/>
        </p:nvSpPr>
        <p:spPr>
          <a:xfrm>
            <a:off x="228600" y="5769600"/>
            <a:ext cx="11734800" cy="830997"/>
          </a:xfrm>
          <a:prstGeom prst="rect">
            <a:avLst/>
          </a:prstGeom>
          <a:solidFill>
            <a:schemeClr val="bg1">
              <a:alpha val="71000"/>
            </a:schemeClr>
          </a:solidFill>
          <a:effectLst>
            <a:softEdge rad="2032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Thou shalt have no other gods before me.”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1A14B5-82C3-CA55-6A37-1FDEC82BD7D5}"/>
              </a:ext>
            </a:extLst>
          </p:cNvPr>
          <p:cNvSpPr txBox="1"/>
          <p:nvPr/>
        </p:nvSpPr>
        <p:spPr>
          <a:xfrm>
            <a:off x="0" y="-51193"/>
            <a:ext cx="12192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10 Commandments were the conditions </a:t>
            </a:r>
          </a:p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of this covenant.</a:t>
            </a:r>
          </a:p>
        </p:txBody>
      </p:sp>
    </p:spTree>
    <p:extLst>
      <p:ext uri="{BB962C8B-B14F-4D97-AF65-F5344CB8AC3E}">
        <p14:creationId xmlns:p14="http://schemas.microsoft.com/office/powerpoint/2010/main" val="1047176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3BC0358C-1BAA-E159-5A7E-70AF4878AB85}"/>
              </a:ext>
            </a:extLst>
          </p:cNvPr>
          <p:cNvSpPr txBox="1"/>
          <p:nvPr/>
        </p:nvSpPr>
        <p:spPr>
          <a:xfrm>
            <a:off x="-196840" y="1176027"/>
            <a:ext cx="1233736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 Soon they declared: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(hep) 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 thy gods, which brought thee out of Egypt.”  </a:t>
            </a: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Ex. 32:4 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Pin on Bible Story's">
            <a:extLst>
              <a:ext uri="{FF2B5EF4-FFF2-40B4-BE49-F238E27FC236}">
                <a16:creationId xmlns:a16="http://schemas.microsoft.com/office/drawing/2014/main" id="{B7A98134-143A-CCD3-E72E-740BF78A31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0" t="16812" r="5517" b="8406"/>
          <a:stretch/>
        </p:blipFill>
        <p:spPr bwMode="auto">
          <a:xfrm>
            <a:off x="-44704" y="3658311"/>
            <a:ext cx="3329241" cy="319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E9A4330-6FF0-AFAD-B199-AF7802158EDD}"/>
              </a:ext>
            </a:extLst>
          </p:cNvPr>
          <p:cNvSpPr txBox="1"/>
          <p:nvPr/>
        </p:nvSpPr>
        <p:spPr>
          <a:xfrm>
            <a:off x="155830" y="-83252"/>
            <a:ext cx="1233736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F. Satan quickly seduced them to return to the   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“gods” they had known in Egypt.  </a:t>
            </a:r>
            <a:endParaRPr lang="en-US" sz="60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4DC7BE-D9AE-0C79-69CB-9FAB84FB6E80}"/>
              </a:ext>
            </a:extLst>
          </p:cNvPr>
          <p:cNvSpPr txBox="1"/>
          <p:nvPr/>
        </p:nvSpPr>
        <p:spPr>
          <a:xfrm>
            <a:off x="474518" y="2479264"/>
            <a:ext cx="1124296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Hep was the Egyptian “god” of fertility.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88EA6-3AAF-43C3-E8A1-7C62FE6D3C54}"/>
              </a:ext>
            </a:extLst>
          </p:cNvPr>
          <p:cNvSpPr txBox="1"/>
          <p:nvPr/>
        </p:nvSpPr>
        <p:spPr>
          <a:xfrm>
            <a:off x="306661" y="5910344"/>
            <a:ext cx="64709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hep/</a:t>
            </a:r>
            <a:r>
              <a:rPr lang="en-US" sz="4000" b="1" dirty="0" err="1">
                <a:solidFill>
                  <a:schemeClr val="bg1"/>
                </a:solidFill>
              </a:rPr>
              <a:t>hapi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5995CAE-EEB3-DC93-9A8A-E50C0FFAAD35}"/>
              </a:ext>
            </a:extLst>
          </p:cNvPr>
          <p:cNvSpPr txBox="1"/>
          <p:nvPr/>
        </p:nvSpPr>
        <p:spPr>
          <a:xfrm>
            <a:off x="474518" y="3061579"/>
            <a:ext cx="11717482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goddess Hathor 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Isis) daughter </a:t>
            </a:r>
          </a:p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of Ra and  Mother of Horus. 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athor (by Mary Harrsch (Photographed at the Metropolitan Museum of Art), CC BY-NC-SA)">
            <a:extLst>
              <a:ext uri="{FF2B5EF4-FFF2-40B4-BE49-F238E27FC236}">
                <a16:creationId xmlns:a16="http://schemas.microsoft.com/office/drawing/2014/main" id="{1F3E0697-9214-C9DF-5EBA-DF9976C12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6723" y="3896084"/>
            <a:ext cx="2655277" cy="296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56099A-EC7A-D257-E36E-5742E2415B14}"/>
              </a:ext>
            </a:extLst>
          </p:cNvPr>
          <p:cNvSpPr txBox="1"/>
          <p:nvPr/>
        </p:nvSpPr>
        <p:spPr>
          <a:xfrm>
            <a:off x="9920894" y="4101106"/>
            <a:ext cx="19950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Hathor</a:t>
            </a:r>
          </a:p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(Isis)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B35814-FFFD-C961-22B9-2B2E70230107}"/>
              </a:ext>
            </a:extLst>
          </p:cNvPr>
          <p:cNvSpPr txBox="1"/>
          <p:nvPr/>
        </p:nvSpPr>
        <p:spPr>
          <a:xfrm>
            <a:off x="3284537" y="4586905"/>
            <a:ext cx="592817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93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She was the sky goddess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39342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of love, fertility, and sex</a:t>
            </a:r>
            <a:endParaRPr lang="en-US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E48F1-7134-B630-97C6-2434255B7EBA}"/>
              </a:ext>
            </a:extLst>
          </p:cNvPr>
          <p:cNvSpPr txBox="1"/>
          <p:nvPr/>
        </p:nvSpPr>
        <p:spPr>
          <a:xfrm>
            <a:off x="3428728" y="6251446"/>
            <a:ext cx="66977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https://egyptianmuseum.org/deities-hathor</a:t>
            </a:r>
          </a:p>
        </p:txBody>
      </p:sp>
    </p:spTree>
    <p:extLst>
      <p:ext uri="{BB962C8B-B14F-4D97-AF65-F5344CB8AC3E}">
        <p14:creationId xmlns:p14="http://schemas.microsoft.com/office/powerpoint/2010/main" val="2453386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Although God redeemed Israel and called them into a Partnership with Him,</a:t>
            </a:r>
          </a:p>
          <a:p>
            <a:pPr lvl="0" algn="ctr"/>
            <a:r>
              <a:rPr lang="en-US" sz="4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Satan continued to seduce them to betray God and embrace the “gods” of this world.  </a:t>
            </a:r>
          </a:p>
          <a:p>
            <a:pPr lvl="0" algn="ctr">
              <a:spcBef>
                <a:spcPts val="1200"/>
              </a:spcBef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Their 4000 year history is a record of this cycle of seduction!</a:t>
            </a:r>
          </a:p>
          <a:p>
            <a:pPr lvl="0" algn="ctr">
              <a:spcBef>
                <a:spcPts val="1200"/>
              </a:spcBef>
            </a:pPr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History is really “His” Story!</a:t>
            </a:r>
            <a:endParaRPr 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9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-1" y="0"/>
            <a:ext cx="12301979" cy="6771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1Cor. 3:11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“these things happened unto them for ensamples: </a:t>
            </a:r>
          </a:p>
          <a:p>
            <a:pPr lvl="0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…for our admonition...”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Nouthesia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warning)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Like Ancient Israel:</a:t>
            </a:r>
          </a:p>
          <a:p>
            <a:pPr lvl="0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Humanity is in Bondage.</a:t>
            </a:r>
          </a:p>
          <a:p>
            <a:pPr lvl="0" algn="ctr"/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Egypt is a type of the “World” in the Bible.</a:t>
            </a:r>
          </a:p>
          <a:p>
            <a:pPr lvl="0"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Satan as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“the god of this world”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(2 Cor 4:4; Eph 2:1-3)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holds mankind in bondage to the seduction of sin.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Jn 8:34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“Whosoever committeth sin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the servant of sin.” </a:t>
            </a: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(also Ro. 6:17)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212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25 Bible verses about Satan, Defeat Of">
            <a:extLst>
              <a:ext uri="{FF2B5EF4-FFF2-40B4-BE49-F238E27FC236}">
                <a16:creationId xmlns:a16="http://schemas.microsoft.com/office/drawing/2014/main" id="{C9C1018A-AB5C-1F8A-0C6E-3B69FE18E59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8" b="6218"/>
          <a:stretch/>
        </p:blipFill>
        <p:spPr bwMode="auto">
          <a:xfrm>
            <a:off x="0" y="-23127"/>
            <a:ext cx="12212649" cy="694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1939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2) God paid a great price for our redemption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ctr"/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1:29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“Behold the lamb of God that taketh away the sin of the world”</a:t>
            </a:r>
          </a:p>
          <a:p>
            <a:pPr lvl="0"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Pt 1:18-19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were not redeemed with corruptible things,  … But with the precious blood of Christ,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as of a lamb without blemish and without spot:”</a:t>
            </a:r>
          </a:p>
          <a:p>
            <a:pPr lvl="0"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5:7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“Christ our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passover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is sacrificed for us:”</a:t>
            </a:r>
          </a:p>
          <a:p>
            <a:pPr lvl="0" algn="ctr">
              <a:spcBef>
                <a:spcPts val="1200"/>
              </a:spcBef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Jn 3:3; 16-18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 so loved the world that he gave his only begotten son.  That whosoever believeth in him, should not perish, but have everlasting life.”</a:t>
            </a:r>
          </a:p>
        </p:txBody>
      </p:sp>
    </p:spTree>
    <p:extLst>
      <p:ext uri="{BB962C8B-B14F-4D97-AF65-F5344CB8AC3E}">
        <p14:creationId xmlns:p14="http://schemas.microsoft.com/office/powerpoint/2010/main" val="2513386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3) God desires we make a clean break with the “gods” of this world.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(Symbolized by baptism!)</a:t>
            </a:r>
          </a:p>
          <a:p>
            <a:pPr lvl="0"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1Cor 10:1-2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“all our fathers were … baptized unto Moses in the cloud and in the sea;” </a:t>
            </a:r>
          </a:p>
          <a:p>
            <a:pPr lvl="0"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 6:3-4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“Know ye not, that so many of us as were baptized into Jesus Christ were baptized into his death? 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Therefore we are buried with him by baptism into death: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like as Christ was raised up from the dead by the glory of the Father,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even so we also should walk in newness of life.” </a:t>
            </a:r>
          </a:p>
        </p:txBody>
      </p:sp>
    </p:spTree>
    <p:extLst>
      <p:ext uri="{BB962C8B-B14F-4D97-AF65-F5344CB8AC3E}">
        <p14:creationId xmlns:p14="http://schemas.microsoft.com/office/powerpoint/2010/main" val="207793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19050" y="0"/>
            <a:ext cx="12192000" cy="7602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4) God invites us to partner with him in    </a:t>
            </a:r>
          </a:p>
          <a:p>
            <a:pPr lvl="0" algn="ctr"/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reaching the world.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(Mt 28:18-20; Acts 1:8; 1 Cor 3:9) 1 Pt 2:9-11 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are a chosen generation, a royal priesthood,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holy nation, a peculiar people; that ye should shew forth the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praises of him who hath called you out of darkness</a:t>
            </a:r>
          </a:p>
          <a:p>
            <a:pPr lvl="0"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into his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marvellous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light: </a:t>
            </a:r>
          </a:p>
          <a:p>
            <a:pPr marL="742950" lvl="0" indent="-742950" algn="ctr">
              <a:buAutoNum type="arabicPlain" startAt="10"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in time past were not a people, </a:t>
            </a:r>
          </a:p>
          <a:p>
            <a:pPr lvl="0"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are now the people of God…</a:t>
            </a:r>
          </a:p>
          <a:p>
            <a:pPr marL="742950" lvl="0" indent="-742950" algn="ctr">
              <a:buAutoNum type="arabicPlain" startAt="11"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Dearly beloved, I beseech you as strangers and pilgrims, abstain from fleshly lusts, 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war against the soul”</a:t>
            </a:r>
          </a:p>
          <a:p>
            <a:pPr lvl="0"/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69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"/>
            <a:ext cx="12212650" cy="685779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9B77360-F778-46C3-B660-A032DE96E2AC}"/>
              </a:ext>
            </a:extLst>
          </p:cNvPr>
          <p:cNvSpPr txBox="1"/>
          <p:nvPr/>
        </p:nvSpPr>
        <p:spPr>
          <a:xfrm>
            <a:off x="1054111" y="3092829"/>
            <a:ext cx="10402447" cy="1107996"/>
          </a:xfrm>
          <a:prstGeom prst="rect">
            <a:avLst/>
          </a:prstGeom>
          <a:solidFill>
            <a:schemeClr val="tx1">
              <a:alpha val="11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There is no neutral ground!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7EB056-7F87-B85B-1B81-5456255E29DA}"/>
              </a:ext>
            </a:extLst>
          </p:cNvPr>
          <p:cNvSpPr txBox="1"/>
          <p:nvPr/>
        </p:nvSpPr>
        <p:spPr>
          <a:xfrm>
            <a:off x="3311449" y="5699165"/>
            <a:ext cx="873276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6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against me!” </a:t>
            </a:r>
            <a:r>
              <a:rPr lang="en-U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Mt 12:30 </a:t>
            </a:r>
            <a:endParaRPr kumimoji="0" lang="en-US" sz="4400" b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AF2F61-9191-7F76-90B2-E19A389F4ADA}"/>
              </a:ext>
            </a:extLst>
          </p:cNvPr>
          <p:cNvSpPr txBox="1"/>
          <p:nvPr/>
        </p:nvSpPr>
        <p:spPr>
          <a:xfrm>
            <a:off x="2541097" y="4947688"/>
            <a:ext cx="982056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“He that is not with me </a:t>
            </a:r>
          </a:p>
        </p:txBody>
      </p:sp>
    </p:spTree>
    <p:extLst>
      <p:ext uri="{BB962C8B-B14F-4D97-AF65-F5344CB8AC3E}">
        <p14:creationId xmlns:p14="http://schemas.microsoft.com/office/powerpoint/2010/main" val="207710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5) Satan is ever seeking to seduce us into infidelity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by neglecting God and embracing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(flirting with)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the world </a:t>
            </a:r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it’s gods! 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AE8CE-FBF4-DB50-7D46-2FF62A8AE3B1}"/>
              </a:ext>
            </a:extLst>
          </p:cNvPr>
          <p:cNvSpPr txBox="1"/>
          <p:nvPr/>
        </p:nvSpPr>
        <p:spPr>
          <a:xfrm>
            <a:off x="6443859" y="1354217"/>
            <a:ext cx="63150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(aka: values!)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D51B6D-BAD6-DFE6-504D-78A10036B946}"/>
              </a:ext>
            </a:extLst>
          </p:cNvPr>
          <p:cNvSpPr txBox="1"/>
          <p:nvPr/>
        </p:nvSpPr>
        <p:spPr>
          <a:xfrm>
            <a:off x="0" y="1924347"/>
            <a:ext cx="12068175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4:4-10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“Ye adulterers and adulteresses,  know ye not that the friendship of the world is enmity with God?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whosoever therefore will be a friend of the world is the enemy of God…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Submit yourselves therefore to God. Resist the devil, and he will flee from you.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Draw nigh to God, and he will draw nigh to you. Cleanse your hands, ye sinners;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purify your hearts, ye double minded.” </a:t>
            </a:r>
          </a:p>
        </p:txBody>
      </p:sp>
    </p:spTree>
    <p:extLst>
      <p:ext uri="{BB962C8B-B14F-4D97-AF65-F5344CB8AC3E}">
        <p14:creationId xmlns:p14="http://schemas.microsoft.com/office/powerpoint/2010/main" val="15647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9D51B6D-BAD6-DFE6-504D-78A10036B946}"/>
              </a:ext>
            </a:extLst>
          </p:cNvPr>
          <p:cNvSpPr txBox="1"/>
          <p:nvPr/>
        </p:nvSpPr>
        <p:spPr>
          <a:xfrm>
            <a:off x="0" y="0"/>
            <a:ext cx="12192000" cy="68018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Jn 2:14-17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“I have written unto you, … because ye have known him that is from the beginning... …because ye are strong, and the word of God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abideth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in you,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have overcome the wicked one.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Love not the world, neither the things …in the world. 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any man love the world, the love of the Father is not in him.</a:t>
            </a:r>
          </a:p>
          <a:p>
            <a:pPr algn="ctr"/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all that is in the world, the lust of the flesh, and the lust of the eyes, and the pride of life,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is not of the Father, but is of the world.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 world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passeth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away, and the lust thereof: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he that doeth the will of God abides forever!”</a:t>
            </a:r>
          </a:p>
        </p:txBody>
      </p:sp>
    </p:spTree>
    <p:extLst>
      <p:ext uri="{BB962C8B-B14F-4D97-AF65-F5344CB8AC3E}">
        <p14:creationId xmlns:p14="http://schemas.microsoft.com/office/powerpoint/2010/main" val="1536188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0" y="0"/>
            <a:ext cx="12192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6) God had plans for Israel to “take back” the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promised land from the “giants” and “gods” </a:t>
            </a:r>
          </a:p>
          <a:p>
            <a:pPr lvl="0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who had corrupted it. </a:t>
            </a:r>
          </a:p>
          <a:p>
            <a:pPr lvl="0"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In much the same way, there are still battles to fight and “giants” that would seek to rob us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Spiritual Warfare &amp; Attacks On The Mind - Survive The Onslaught">
            <a:extLst>
              <a:ext uri="{FF2B5EF4-FFF2-40B4-BE49-F238E27FC236}">
                <a16:creationId xmlns:a16="http://schemas.microsoft.com/office/drawing/2014/main" id="{BE20E509-E1E4-09C7-19FB-09A313699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4330" y="3477875"/>
            <a:ext cx="5057670" cy="3380125"/>
          </a:xfrm>
          <a:prstGeom prst="rect">
            <a:avLst/>
          </a:prstGeom>
          <a:noFill/>
          <a:effectLst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CE0BC7-6B2C-56CD-5C24-07F4B36E5CC9}"/>
              </a:ext>
            </a:extLst>
          </p:cNvPr>
          <p:cNvSpPr txBox="1"/>
          <p:nvPr/>
        </p:nvSpPr>
        <p:spPr>
          <a:xfrm>
            <a:off x="0" y="3540677"/>
            <a:ext cx="6802734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of the inheritance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(Purposes and Partnership)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that God has called us to!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John 10:10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948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picture containing wave, ocean floor&#10;&#10;Description automatically generated">
            <a:extLst>
              <a:ext uri="{FF2B5EF4-FFF2-40B4-BE49-F238E27FC236}">
                <a16:creationId xmlns:a16="http://schemas.microsoft.com/office/drawing/2014/main" id="{5C4A4681-46D2-440E-8C30-CE4D7FF4C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0"/>
            <a:ext cx="12212650" cy="685779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AF2F61-9191-7F76-90B2-E19A389F4ADA}"/>
              </a:ext>
            </a:extLst>
          </p:cNvPr>
          <p:cNvSpPr txBox="1"/>
          <p:nvPr/>
        </p:nvSpPr>
        <p:spPr>
          <a:xfrm>
            <a:off x="-523944" y="5804268"/>
            <a:ext cx="130944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that is not with me is against me!” Mt 12:30</a:t>
            </a:r>
            <a:r>
              <a:rPr kumimoji="0" lang="en-US" sz="6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072591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piritual Armor for Spiritual War :. Kenneth Copeland, Devotional, + Pdf">
            <a:extLst>
              <a:ext uri="{FF2B5EF4-FFF2-40B4-BE49-F238E27FC236}">
                <a16:creationId xmlns:a16="http://schemas.microsoft.com/office/drawing/2014/main" id="{62291E58-BD93-7904-8608-E76D1720F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981"/>
            <a:ext cx="12192000" cy="695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A8CBA40-6C1A-8B6D-B303-5E7F1C85EF49}"/>
              </a:ext>
            </a:extLst>
          </p:cNvPr>
          <p:cNvSpPr txBox="1"/>
          <p:nvPr/>
        </p:nvSpPr>
        <p:spPr>
          <a:xfrm>
            <a:off x="0" y="460518"/>
            <a:ext cx="4374037" cy="4647426"/>
          </a:xfrm>
          <a:prstGeom prst="rect">
            <a:avLst/>
          </a:prstGeom>
          <a:noFill/>
          <a:effectLst>
            <a:softEdge rad="2540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Eph. 6:11 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“Put on the whole armor of God, </a:t>
            </a:r>
          </a:p>
          <a:p>
            <a:pPr algn="ctr"/>
            <a:r>
              <a:rPr lang="en-US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ye may be able to stand against the wiles of the devil.”</a:t>
            </a:r>
          </a:p>
          <a:p>
            <a:pPr algn="ctr"/>
            <a:endParaRPr lang="en-US" sz="4800" b="1" i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B955F7-2634-93D0-6FF9-4BF70C752E6F}"/>
              </a:ext>
            </a:extLst>
          </p:cNvPr>
          <p:cNvSpPr txBox="1"/>
          <p:nvPr/>
        </p:nvSpPr>
        <p:spPr>
          <a:xfrm>
            <a:off x="6792847" y="1919568"/>
            <a:ext cx="5557838" cy="3416320"/>
          </a:xfrm>
          <a:prstGeom prst="rect">
            <a:avLst/>
          </a:prstGeom>
          <a:solidFill>
            <a:schemeClr val="tx1">
              <a:alpha val="98000"/>
            </a:schemeClr>
          </a:solidFill>
          <a:effectLst>
            <a:softEdge rad="139700"/>
          </a:effectLst>
        </p:spPr>
        <p:txBody>
          <a:bodyPr wrap="square" rtlCol="0">
            <a:spAutoFit/>
          </a:bodyPr>
          <a:lstStyle/>
          <a:p>
            <a:pPr marL="742950" indent="-742950" algn="ctr">
              <a:buAutoNum type="arabicPlain" startAt="12"/>
            </a:pPr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we wrestle not against flesh and blood,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against principalities, against powers, </a:t>
            </a:r>
          </a:p>
          <a:p>
            <a:pPr algn="ctr"/>
            <a:r>
              <a:rPr lang="en-US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against the rulers of the darkness of this world,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D8F4B8C-9A50-FE43-EA75-54715062707F}"/>
              </a:ext>
            </a:extLst>
          </p:cNvPr>
          <p:cNvSpPr txBox="1"/>
          <p:nvPr/>
        </p:nvSpPr>
        <p:spPr>
          <a:xfrm>
            <a:off x="0" y="6027003"/>
            <a:ext cx="11994037" cy="830997"/>
          </a:xfrm>
          <a:prstGeom prst="rect">
            <a:avLst/>
          </a:prstGeom>
          <a:solidFill>
            <a:schemeClr val="tx1"/>
          </a:solidFill>
          <a:effectLst>
            <a:softEdge rad="114300"/>
          </a:effectLst>
        </p:spPr>
        <p:txBody>
          <a:bodyPr wrap="square">
            <a:spAutoFit/>
          </a:bodyPr>
          <a:lstStyle/>
          <a:p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against spiritual wickedness in high places.”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1283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27BDFED6-6E33-4606-AFE2-886ADB1C01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2" descr="Lost and Found – Seth Adam Smith">
            <a:extLst>
              <a:ext uri="{FF2B5EF4-FFF2-40B4-BE49-F238E27FC236}">
                <a16:creationId xmlns:a16="http://schemas.microsoft.com/office/drawing/2014/main" id="{52E1C0C1-CDF8-B02B-EB96-3BDF99D2D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10" r="1" b="17394"/>
          <a:stretch/>
        </p:blipFill>
        <p:spPr bwMode="auto">
          <a:xfrm>
            <a:off x="4547937" y="-5"/>
            <a:ext cx="7644062" cy="368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piritual Warfare &amp; Attacks On The Mind - Survive The Onslaught">
            <a:extLst>
              <a:ext uri="{FF2B5EF4-FFF2-40B4-BE49-F238E27FC236}">
                <a16:creationId xmlns:a16="http://schemas.microsoft.com/office/drawing/2014/main" id="{BE20E509-E1E4-09C7-19FB-09A313699B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4" r="-1" b="22728"/>
          <a:stretch/>
        </p:blipFill>
        <p:spPr bwMode="auto">
          <a:xfrm>
            <a:off x="4547938" y="3681409"/>
            <a:ext cx="7644062" cy="317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90DEF05-784E-4B61-89E4-04C4ECF4E5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36000">
                <a:schemeClr val="tx1">
                  <a:lumMod val="95000"/>
                  <a:lumOff val="5000"/>
                </a:schemeClr>
              </a:gs>
              <a:gs pos="81000">
                <a:schemeClr val="tx1">
                  <a:lumMod val="95000"/>
                  <a:lumOff val="5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0437A2-9FA1-876F-A621-7C4E2B00B046}"/>
              </a:ext>
            </a:extLst>
          </p:cNvPr>
          <p:cNvSpPr txBox="1"/>
          <p:nvPr/>
        </p:nvSpPr>
        <p:spPr>
          <a:xfrm>
            <a:off x="838200" y="1115219"/>
            <a:ext cx="539591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lvl="0">
              <a:lnSpc>
                <a:spcPct val="90000"/>
              </a:lnSpc>
              <a:spcAft>
                <a:spcPts val="600"/>
              </a:spcAft>
            </a:pPr>
            <a:r>
              <a:rPr lang="en-US" sz="5000" b="1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Where are you in your personal “Exodus” story?</a:t>
            </a:r>
            <a:endParaRPr lang="en-US" sz="5000" b="1" i="1" kern="12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C41BAEC7-F7B0-4224-8B18-8F74B7D87F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3681408"/>
            <a:ext cx="113537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4729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3212563-FB68-880E-A581-7819C6258ACE}"/>
              </a:ext>
            </a:extLst>
          </p:cNvPr>
          <p:cNvSpPr txBox="1"/>
          <p:nvPr/>
        </p:nvSpPr>
        <p:spPr>
          <a:xfrm>
            <a:off x="-222287" y="3915709"/>
            <a:ext cx="6243782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saith my lord</a:t>
            </a:r>
          </a:p>
          <a:p>
            <a:pPr lvl="0" algn="ctr">
              <a:defRPr/>
            </a:pP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unto his servant?”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Joshua 5:14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60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7A245D-A6C0-AE73-11B0-DF8E36EC4A4A}"/>
              </a:ext>
            </a:extLst>
          </p:cNvPr>
          <p:cNvSpPr txBox="1"/>
          <p:nvPr/>
        </p:nvSpPr>
        <p:spPr>
          <a:xfrm>
            <a:off x="0" y="-124998"/>
            <a:ext cx="1204299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One side of this spiritual war is led by Jesus Christ who introduced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himself to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Joshua as:  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en-US" sz="54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aptain</a:t>
            </a: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of the host of the LORD!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Joshua fell on his face to the earth,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did worship, and said unto him, </a:t>
            </a:r>
          </a:p>
        </p:txBody>
      </p:sp>
      <p:pic>
        <p:nvPicPr>
          <p:cNvPr id="6" name="Picture 2" descr="ArtStation - The Captain of the Lord's Host - Joshua 5">
            <a:extLst>
              <a:ext uri="{FF2B5EF4-FFF2-40B4-BE49-F238E27FC236}">
                <a16:creationId xmlns:a16="http://schemas.microsoft.com/office/drawing/2014/main" id="{5A5CBE04-38B3-FB30-0430-63169AFD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0716" y="3601666"/>
            <a:ext cx="6501284" cy="3250642"/>
          </a:xfrm>
          <a:prstGeom prst="rect">
            <a:avLst/>
          </a:prstGeom>
          <a:noFill/>
          <a:effectLst>
            <a:glow rad="1409700">
              <a:schemeClr val="accent1">
                <a:alpha val="40000"/>
              </a:schemeClr>
            </a:glow>
            <a:softEdge rad="279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3828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0A2A-A3C3-226C-86C8-7DEBFF5A8DC9}"/>
              </a:ext>
            </a:extLst>
          </p:cNvPr>
          <p:cNvSpPr txBox="1"/>
          <p:nvPr/>
        </p:nvSpPr>
        <p:spPr>
          <a:xfrm>
            <a:off x="-73891" y="0"/>
            <a:ext cx="12192000" cy="65864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other side is led by Satan who also goes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by many names. 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 9:11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“they had a king over them, which is the angel of the bottomless pit, whose name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 the Hebrew tongue is 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Abaddon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(destruction)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(Job 26:6; 28:22; 31:12; Psalm 88:11; Prov 15:11)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but in the Greek …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Apollyon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(destroyer)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Mt 12:24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</a:t>
            </a:r>
            <a:r>
              <a:rPr kumimoji="0" lang="en-US" sz="48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Beelzebub </a:t>
            </a: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the prince of the devils.” </a:t>
            </a:r>
            <a:endParaRPr kumimoji="0" lang="en-US" sz="44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(Literally the “dung god”)</a:t>
            </a:r>
          </a:p>
        </p:txBody>
      </p:sp>
    </p:spTree>
    <p:extLst>
      <p:ext uri="{BB962C8B-B14F-4D97-AF65-F5344CB8AC3E}">
        <p14:creationId xmlns:p14="http://schemas.microsoft.com/office/powerpoint/2010/main" val="2894098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Jesus Vs Satan, God vs Satan HD wallpaper | Pxfuel">
            <a:extLst>
              <a:ext uri="{FF2B5EF4-FFF2-40B4-BE49-F238E27FC236}">
                <a16:creationId xmlns:a16="http://schemas.microsoft.com/office/drawing/2014/main" id="{D69BE130-5CD8-FEB3-BAF1-417C80CE619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3047" y="10"/>
            <a:ext cx="1219199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7" name="Rectangle 2056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>
              <a:spcAft>
                <a:spcPts val="600"/>
              </a:spcAft>
            </a:pPr>
            <a:br>
              <a:rPr lang="en-US" sz="593"/>
            </a:br>
            <a:endParaRPr lang="en-US" sz="593" b="1" i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DA2923-AE70-CBA4-CF48-F95560372440}"/>
              </a:ext>
            </a:extLst>
          </p:cNvPr>
          <p:cNvSpPr txBox="1"/>
          <p:nvPr/>
        </p:nvSpPr>
        <p:spPr>
          <a:xfrm>
            <a:off x="600958" y="5938665"/>
            <a:ext cx="10871464" cy="892552"/>
          </a:xfrm>
          <a:prstGeom prst="rect">
            <a:avLst/>
          </a:prstGeom>
          <a:solidFill>
            <a:schemeClr val="tx1">
              <a:alpha val="82000"/>
            </a:schemeClr>
          </a:solidFill>
        </p:spPr>
        <p:txBody>
          <a:bodyPr wrap="square">
            <a:spAutoFit/>
          </a:bodyPr>
          <a:lstStyle/>
          <a:p>
            <a:r>
              <a:rPr kumimoji="0" lang="en-US" sz="5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Our choices align us with one of them.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06F66-4AAA-FCB5-697B-478FC47C044C}"/>
              </a:ext>
            </a:extLst>
          </p:cNvPr>
          <p:cNvSpPr txBox="1"/>
          <p:nvPr/>
        </p:nvSpPr>
        <p:spPr>
          <a:xfrm>
            <a:off x="-177805" y="5236934"/>
            <a:ext cx="12428989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Both are seeking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Partners in 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this cosmic conflict. </a:t>
            </a:r>
          </a:p>
        </p:txBody>
      </p:sp>
    </p:spTree>
    <p:extLst>
      <p:ext uri="{BB962C8B-B14F-4D97-AF65-F5344CB8AC3E}">
        <p14:creationId xmlns:p14="http://schemas.microsoft.com/office/powerpoint/2010/main" val="369107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0A2A-A3C3-226C-86C8-7DEBFF5A8DC9}"/>
              </a:ext>
            </a:extLst>
          </p:cNvPr>
          <p:cNvSpPr txBox="1"/>
          <p:nvPr/>
        </p:nvSpPr>
        <p:spPr>
          <a:xfrm>
            <a:off x="-73891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God uses ancient Israel to illustrate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this struggle, and our part in </a:t>
            </a:r>
            <a:r>
              <a:rPr lang="en-US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it. </a:t>
            </a:r>
            <a:r>
              <a:rPr lang="en-US" sz="4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Cor 10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“these things happened unto them for ensamples: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are written for our admonition...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let him that thinketh he stands, Take heed lest he fall. 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Wherefore, my dearly beloved, flee from idolatry…</a:t>
            </a:r>
          </a:p>
          <a:p>
            <a:pPr lvl="0" algn="ctr">
              <a:defRPr/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things which the Gentiles sacrifice,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they sacrifice to devils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daimon’ion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demons)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 would not that ye should have </a:t>
            </a:r>
          </a:p>
          <a:p>
            <a:pPr lvl="0" algn="ctr">
              <a:defRPr/>
            </a:pP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fellowship</a:t>
            </a:r>
            <a:r>
              <a:rPr lang="en-US" sz="4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koinonos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’:  partnership)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with devils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917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0A2A-A3C3-226C-86C8-7DEBFF5A8DC9}"/>
              </a:ext>
            </a:extLst>
          </p:cNvPr>
          <p:cNvSpPr txBox="1"/>
          <p:nvPr/>
        </p:nvSpPr>
        <p:spPr>
          <a:xfrm>
            <a:off x="-73891" y="0"/>
            <a:ext cx="12192000" cy="63709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Personal Exodus Story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 Cor 6:14-18</a:t>
            </a:r>
          </a:p>
          <a:p>
            <a:pPr lvl="0" algn="ctr">
              <a:defRPr/>
            </a:pP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“Be ye not unequally yoked together with unbelievers: for what fellowship hath righteousness with unrighteousness? and what communion hath light with darkness?  And what concord hath Christ with Belial?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 what part hath he that believeth with an infidel?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what agreement hath the temple of God with idols?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for ye are the temple of the living God; </a:t>
            </a:r>
          </a:p>
          <a:p>
            <a:pPr lvl="0" algn="ctr">
              <a:defRPr/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God hath said, I will dwell in them, and walk in them; and I will be their God, and they shall be my people. </a:t>
            </a:r>
          </a:p>
        </p:txBody>
      </p:sp>
    </p:spTree>
    <p:extLst>
      <p:ext uri="{BB962C8B-B14F-4D97-AF65-F5344CB8AC3E}">
        <p14:creationId xmlns:p14="http://schemas.microsoft.com/office/powerpoint/2010/main" val="387485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alphaModFix amt="5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18307B-49D6-42B8-86EF-DD2CC0CAEADA}"/>
              </a:ext>
            </a:extLst>
          </p:cNvPr>
          <p:cNvSpPr txBox="1"/>
          <p:nvPr/>
        </p:nvSpPr>
        <p:spPr>
          <a:xfrm>
            <a:off x="149010" y="160835"/>
            <a:ext cx="12212650" cy="27481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5pPr>
            <a:lvl6pPr marL="1607287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6pPr>
            <a:lvl7pPr marL="1928744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7pPr>
            <a:lvl8pPr marL="2250201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8pPr>
            <a:lvl9pPr marL="2571659" algn="l" defTabSz="642915" rtl="0" eaLnBrk="1" latinLnBrk="0" hangingPunct="1">
              <a:defRPr sz="844" kern="1200">
                <a:solidFill>
                  <a:srgbClr val="FFFFFF"/>
                </a:solidFill>
                <a:latin typeface="Arial" pitchFamily="34" charset="0"/>
                <a:ea typeface="ヒラギノ角ゴ Pro W3" charset="-128"/>
                <a:cs typeface="+mn-cs"/>
                <a:sym typeface="Arial" pitchFamily="34" charset="0"/>
              </a:defRPr>
            </a:lvl9pPr>
          </a:lstStyle>
          <a:p>
            <a:pPr algn="ctr"/>
            <a:br>
              <a:rPr lang="en-US" sz="593" dirty="0"/>
            </a:br>
            <a:endParaRPr lang="en-US" sz="593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9A0A2A-A3C3-226C-86C8-7DEBFF5A8DC9}"/>
              </a:ext>
            </a:extLst>
          </p:cNvPr>
          <p:cNvSpPr txBox="1"/>
          <p:nvPr/>
        </p:nvSpPr>
        <p:spPr>
          <a:xfrm>
            <a:off x="-73891" y="0"/>
            <a:ext cx="12192000" cy="66787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Our Personal Exodus Story  2 Cor 6:14-18</a:t>
            </a:r>
          </a:p>
          <a:p>
            <a:pPr marL="914400" lvl="0" indent="-914400" algn="ctr">
              <a:buAutoNum type="arabicPlain" startAt="17"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Wherefore come out from among them,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be ye separate, saith the Lord,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touch not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unclean thing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lvl="0" algn="ctr">
              <a:defRPr/>
            </a:pP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Akath’artos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lewd, demonic)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receive you, </a:t>
            </a:r>
          </a:p>
          <a:p>
            <a:pPr marL="914400" lvl="0" indent="-914400" algn="ctr">
              <a:buAutoNum type="arabicPlain" startAt="18"/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be a Father unto you, 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ye shall be my sons and daughters,</a:t>
            </a:r>
          </a:p>
          <a:p>
            <a:pPr lvl="0" algn="ctr">
              <a:defRPr/>
            </a:pP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saith the Lord Almighty.” </a:t>
            </a:r>
            <a:endParaRPr kumimoji="0" lang="en-US" sz="4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87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3221</TotalTime>
  <Words>2313</Words>
  <Application>Microsoft Office PowerPoint</Application>
  <PresentationFormat>Widescreen</PresentationFormat>
  <Paragraphs>209</Paragraphs>
  <Slides>35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Arial</vt:lpstr>
      <vt:lpstr>Calibri</vt:lpstr>
      <vt:lpstr>Calibri Light</vt:lpstr>
      <vt:lpstr>Georgia</vt:lpstr>
      <vt:lpstr>Times New Roman</vt:lpstr>
      <vt:lpstr>Office Theme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Peters</dc:creator>
  <cp:lastModifiedBy>Media Team</cp:lastModifiedBy>
  <cp:revision>28</cp:revision>
  <dcterms:created xsi:type="dcterms:W3CDTF">2019-04-28T01:28:08Z</dcterms:created>
  <dcterms:modified xsi:type="dcterms:W3CDTF">2023-09-09T00:02:02Z</dcterms:modified>
</cp:coreProperties>
</file>