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90" r:id="rId2"/>
    <p:sldId id="566" r:id="rId3"/>
    <p:sldId id="670" r:id="rId4"/>
    <p:sldId id="638" r:id="rId5"/>
    <p:sldId id="619" r:id="rId6"/>
    <p:sldId id="640" r:id="rId7"/>
    <p:sldId id="672" r:id="rId8"/>
    <p:sldId id="652" r:id="rId9"/>
    <p:sldId id="666" r:id="rId10"/>
    <p:sldId id="665" r:id="rId11"/>
    <p:sldId id="664" r:id="rId12"/>
    <p:sldId id="645" r:id="rId13"/>
    <p:sldId id="634" r:id="rId14"/>
    <p:sldId id="647" r:id="rId15"/>
    <p:sldId id="635" r:id="rId16"/>
    <p:sldId id="632" r:id="rId17"/>
    <p:sldId id="631" r:id="rId18"/>
    <p:sldId id="633" r:id="rId19"/>
    <p:sldId id="649" r:id="rId20"/>
    <p:sldId id="648" r:id="rId21"/>
    <p:sldId id="655" r:id="rId22"/>
    <p:sldId id="657" r:id="rId23"/>
    <p:sldId id="658" r:id="rId24"/>
    <p:sldId id="659" r:id="rId25"/>
    <p:sldId id="661" r:id="rId26"/>
    <p:sldId id="667" r:id="rId27"/>
    <p:sldId id="668" r:id="rId28"/>
    <p:sldId id="669" r:id="rId29"/>
    <p:sldId id="671"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0066"/>
    <a:srgbClr val="AE1B02"/>
    <a:srgbClr val="07A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1226" autoAdjust="0"/>
  </p:normalViewPr>
  <p:slideViewPr>
    <p:cSldViewPr snapToGrid="0">
      <p:cViewPr varScale="1">
        <p:scale>
          <a:sx n="76" d="100"/>
          <a:sy n="76" d="100"/>
        </p:scale>
        <p:origin x="1099"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0EFAE-65BE-48C3-A07A-01401F2015D5}" type="datetimeFigureOut">
              <a:rPr lang="en-US" smtClean="0"/>
              <a:t>8/20/2023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530A3-AFCE-4A79-AFA9-627C06412F44}" type="slidenum">
              <a:rPr lang="en-US" smtClean="0"/>
              <a:t>‹#›</a:t>
            </a:fld>
            <a:endParaRPr lang="en-US"/>
          </a:p>
        </p:txBody>
      </p:sp>
    </p:spTree>
    <p:extLst>
      <p:ext uri="{BB962C8B-B14F-4D97-AF65-F5344CB8AC3E}">
        <p14:creationId xmlns:p14="http://schemas.microsoft.com/office/powerpoint/2010/main" val="133762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C633B3-EEF4-4108-80FD-16DF46E7CE97}" type="datetimeFigureOut">
              <a:rPr lang="en-US"/>
              <a:pPr>
                <a:defRPr/>
              </a:pPr>
              <a:t>8/20/2023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B0CC2-BA61-4EDA-9119-5D49538F31FF}" type="slidenum">
              <a:rPr lang="en-US"/>
              <a:pPr>
                <a:defRPr/>
              </a:pPr>
              <a:t>‹#›</a:t>
            </a:fld>
            <a:endParaRPr lang="en-US"/>
          </a:p>
        </p:txBody>
      </p:sp>
    </p:spTree>
    <p:extLst>
      <p:ext uri="{BB962C8B-B14F-4D97-AF65-F5344CB8AC3E}">
        <p14:creationId xmlns:p14="http://schemas.microsoft.com/office/powerpoint/2010/main" val="417035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2A07FB-594F-4CE7-8008-E206F1DF44F6}" type="datetimeFigureOut">
              <a:rPr lang="en-US"/>
              <a:pPr>
                <a:defRPr/>
              </a:pPr>
              <a:t>8/20/2023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F26094-899A-482D-88CE-4AFDAAF00417}" type="slidenum">
              <a:rPr lang="en-US"/>
              <a:pPr>
                <a:defRPr/>
              </a:pPr>
              <a:t>‹#›</a:t>
            </a:fld>
            <a:endParaRPr lang="en-US"/>
          </a:p>
        </p:txBody>
      </p:sp>
    </p:spTree>
    <p:extLst>
      <p:ext uri="{BB962C8B-B14F-4D97-AF65-F5344CB8AC3E}">
        <p14:creationId xmlns:p14="http://schemas.microsoft.com/office/powerpoint/2010/main" val="14609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353776-811B-4CFB-B783-BC499DD5DCC4}" type="datetimeFigureOut">
              <a:rPr lang="en-US"/>
              <a:pPr>
                <a:defRPr/>
              </a:pPr>
              <a:t>8/20/2023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5C8912-E4E7-4766-A78B-9EDA18926171}" type="slidenum">
              <a:rPr lang="en-US"/>
              <a:pPr>
                <a:defRPr/>
              </a:pPr>
              <a:t>‹#›</a:t>
            </a:fld>
            <a:endParaRPr lang="en-US"/>
          </a:p>
        </p:txBody>
      </p:sp>
    </p:spTree>
    <p:extLst>
      <p:ext uri="{BB962C8B-B14F-4D97-AF65-F5344CB8AC3E}">
        <p14:creationId xmlns:p14="http://schemas.microsoft.com/office/powerpoint/2010/main" val="390511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8F755B-EB85-42B3-BC2D-F259EC0CA040}" type="datetimeFigureOut">
              <a:rPr lang="en-US"/>
              <a:pPr>
                <a:defRPr/>
              </a:pPr>
              <a:t>8/20/2023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053B38-4B97-4D5A-9715-AD2088BC84E7}" type="slidenum">
              <a:rPr lang="en-US"/>
              <a:pPr>
                <a:defRPr/>
              </a:pPr>
              <a:t>‹#›</a:t>
            </a:fld>
            <a:endParaRPr lang="en-US"/>
          </a:p>
        </p:txBody>
      </p:sp>
    </p:spTree>
    <p:extLst>
      <p:ext uri="{BB962C8B-B14F-4D97-AF65-F5344CB8AC3E}">
        <p14:creationId xmlns:p14="http://schemas.microsoft.com/office/powerpoint/2010/main" val="81943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0AD44E0-1D25-4109-89B1-46E5E99D5C19}" type="datetimeFigureOut">
              <a:rPr lang="en-US"/>
              <a:pPr>
                <a:defRPr/>
              </a:pPr>
              <a:t>8/20/2023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B3268E-4999-4D3F-98C5-9AA382A86CB7}" type="slidenum">
              <a:rPr lang="en-US"/>
              <a:pPr>
                <a:defRPr/>
              </a:pPr>
              <a:t>‹#›</a:t>
            </a:fld>
            <a:endParaRPr lang="en-US"/>
          </a:p>
        </p:txBody>
      </p:sp>
    </p:spTree>
    <p:extLst>
      <p:ext uri="{BB962C8B-B14F-4D97-AF65-F5344CB8AC3E}">
        <p14:creationId xmlns:p14="http://schemas.microsoft.com/office/powerpoint/2010/main" val="252957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F42D218-AA04-4256-AC4F-EB6B57E47612}" type="datetimeFigureOut">
              <a:rPr lang="en-US"/>
              <a:pPr>
                <a:defRPr/>
              </a:pPr>
              <a:t>8/20/2023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FDC95E-0642-4FD2-A875-98DAA46F7FAB}" type="slidenum">
              <a:rPr lang="en-US"/>
              <a:pPr>
                <a:defRPr/>
              </a:pPr>
              <a:t>‹#›</a:t>
            </a:fld>
            <a:endParaRPr lang="en-US"/>
          </a:p>
        </p:txBody>
      </p:sp>
    </p:spTree>
    <p:extLst>
      <p:ext uri="{BB962C8B-B14F-4D97-AF65-F5344CB8AC3E}">
        <p14:creationId xmlns:p14="http://schemas.microsoft.com/office/powerpoint/2010/main" val="16126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76234BD-CD99-46E4-A901-74AC821204E1}" type="datetimeFigureOut">
              <a:rPr lang="en-US"/>
              <a:pPr>
                <a:defRPr/>
              </a:pPr>
              <a:t>8/20/2023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259A0F-3F1A-4265-B0EB-C24302EB0247}" type="slidenum">
              <a:rPr lang="en-US"/>
              <a:pPr>
                <a:defRPr/>
              </a:pPr>
              <a:t>‹#›</a:t>
            </a:fld>
            <a:endParaRPr lang="en-US"/>
          </a:p>
        </p:txBody>
      </p:sp>
    </p:spTree>
    <p:extLst>
      <p:ext uri="{BB962C8B-B14F-4D97-AF65-F5344CB8AC3E}">
        <p14:creationId xmlns:p14="http://schemas.microsoft.com/office/powerpoint/2010/main" val="181865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E667E26-2EAA-4AAC-A8B7-981C99E99AC6}" type="datetimeFigureOut">
              <a:rPr lang="en-US"/>
              <a:pPr>
                <a:defRPr/>
              </a:pPr>
              <a:t>8/20/2023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5AE172-7A35-4C4A-A933-B7C683475E0F}" type="slidenum">
              <a:rPr lang="en-US"/>
              <a:pPr>
                <a:defRPr/>
              </a:pPr>
              <a:t>‹#›</a:t>
            </a:fld>
            <a:endParaRPr lang="en-US"/>
          </a:p>
        </p:txBody>
      </p:sp>
    </p:spTree>
    <p:extLst>
      <p:ext uri="{BB962C8B-B14F-4D97-AF65-F5344CB8AC3E}">
        <p14:creationId xmlns:p14="http://schemas.microsoft.com/office/powerpoint/2010/main" val="68309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EFEA4B-B343-4AF6-9463-E67E2FB806B7}" type="datetimeFigureOut">
              <a:rPr lang="en-US"/>
              <a:pPr>
                <a:defRPr/>
              </a:pPr>
              <a:t>8/20/2023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16D12CC-C092-4FEE-8F2B-37FE38151C8F}" type="slidenum">
              <a:rPr lang="en-US"/>
              <a:pPr>
                <a:defRPr/>
              </a:pPr>
              <a:t>‹#›</a:t>
            </a:fld>
            <a:endParaRPr lang="en-US"/>
          </a:p>
        </p:txBody>
      </p:sp>
    </p:spTree>
    <p:extLst>
      <p:ext uri="{BB962C8B-B14F-4D97-AF65-F5344CB8AC3E}">
        <p14:creationId xmlns:p14="http://schemas.microsoft.com/office/powerpoint/2010/main" val="356308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4E80B2-434F-45A2-BB18-516D24FBEA16}" type="datetimeFigureOut">
              <a:rPr lang="en-US"/>
              <a:pPr>
                <a:defRPr/>
              </a:pPr>
              <a:t>8/20/2023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8221D-607E-4EA4-AB5F-382AB3F62DBD}" type="slidenum">
              <a:rPr lang="en-US"/>
              <a:pPr>
                <a:defRPr/>
              </a:pPr>
              <a:t>‹#›</a:t>
            </a:fld>
            <a:endParaRPr lang="en-US"/>
          </a:p>
        </p:txBody>
      </p:sp>
    </p:spTree>
    <p:extLst>
      <p:ext uri="{BB962C8B-B14F-4D97-AF65-F5344CB8AC3E}">
        <p14:creationId xmlns:p14="http://schemas.microsoft.com/office/powerpoint/2010/main" val="363786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1E4B47-AE1F-45C1-B03E-7548BCBF8D23}" type="datetimeFigureOut">
              <a:rPr lang="en-US"/>
              <a:pPr>
                <a:defRPr/>
              </a:pPr>
              <a:t>8/20/2023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0B0854-D6E5-4104-89B1-27491A4855AE}" type="slidenum">
              <a:rPr lang="en-US"/>
              <a:pPr>
                <a:defRPr/>
              </a:pPr>
              <a:t>‹#›</a:t>
            </a:fld>
            <a:endParaRPr lang="en-US"/>
          </a:p>
        </p:txBody>
      </p:sp>
    </p:spTree>
    <p:extLst>
      <p:ext uri="{BB962C8B-B14F-4D97-AF65-F5344CB8AC3E}">
        <p14:creationId xmlns:p14="http://schemas.microsoft.com/office/powerpoint/2010/main" val="17605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D9F5ECC-1285-434D-B82E-7F51D3E50163}" type="datetimeFigureOut">
              <a:rPr lang="en-US"/>
              <a:pPr>
                <a:defRPr/>
              </a:pPr>
              <a:t>8/20/2023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00A2E51-CBCF-48C9-BED3-BC62EABEAB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1CDB4B-D862-0754-B782-56FD7BD6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38"/>
            <a:ext cx="12206324" cy="6849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77FBE1-A9B0-D351-F7D4-E125CC187B81}"/>
              </a:ext>
            </a:extLst>
          </p:cNvPr>
          <p:cNvSpPr txBox="1"/>
          <p:nvPr/>
        </p:nvSpPr>
        <p:spPr>
          <a:xfrm>
            <a:off x="6096000" y="5142124"/>
            <a:ext cx="6022340" cy="1754326"/>
          </a:xfrm>
          <a:prstGeom prst="rect">
            <a:avLst/>
          </a:prstGeom>
          <a:solidFill>
            <a:schemeClr val="tx1"/>
          </a:solidFill>
          <a:effectLst>
            <a:softEdge rad="215900"/>
          </a:effectLst>
        </p:spPr>
        <p:txBody>
          <a:bodyPr wrap="square" rtlCol="0">
            <a:spAutoFit/>
          </a:bodyPr>
          <a:lstStyle/>
          <a:p>
            <a:pPr algn="ctr"/>
            <a:r>
              <a:rPr lang="en-US" sz="3600" b="1" i="1" dirty="0">
                <a:solidFill>
                  <a:srgbClr val="FFFF00"/>
                </a:solidFill>
                <a:latin typeface="Times New Roman" panose="02020603050405020304" pitchFamily="18" charset="0"/>
                <a:cs typeface="Times New Roman" panose="02020603050405020304" pitchFamily="18" charset="0"/>
              </a:rPr>
              <a:t>“Be Strong in the Lord, and in the power of His Might.” </a:t>
            </a:r>
          </a:p>
          <a:p>
            <a:pPr algn="ctr"/>
            <a:r>
              <a:rPr lang="en-US" sz="3600" b="1" i="1" dirty="0">
                <a:solidFill>
                  <a:srgbClr val="FFFF00"/>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Eph 6:10</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80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7555915"/>
          </a:xfrm>
          <a:prstGeom prst="rect">
            <a:avLst/>
          </a:prstGeom>
          <a:noFill/>
        </p:spPr>
        <p:txBody>
          <a:bodyPr wrap="square">
            <a:spAutoFit/>
          </a:bodyPr>
          <a:lstStyle/>
          <a:p>
            <a:pPr lvl="0">
              <a:defRPr/>
            </a:pPr>
            <a:r>
              <a:rPr lang="en-US" sz="4400" b="1" noProof="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was a </a:t>
            </a:r>
            <a:r>
              <a:rPr kumimoji="0" lang="en-US" sz="4800" b="1" i="1" u="sng"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Precious</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(valuable) Partnership</a:t>
            </a:r>
          </a:p>
          <a:p>
            <a:pPr lvl="0">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of the Purpose of it. </a:t>
            </a:r>
          </a:p>
          <a:p>
            <a:pPr lvl="0">
              <a:defRPr/>
            </a:pP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Redemption of the World! </a:t>
            </a:r>
          </a:p>
          <a:p>
            <a:pPr lvl="0" algn="ctr">
              <a:spcBef>
                <a:spcPts val="0"/>
              </a:spcBef>
              <a:defRPr/>
            </a:pPr>
            <a:r>
              <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49:8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redemption of their soul is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precious</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spcBef>
                <a:spcPts val="600"/>
              </a:spcBef>
              <a:defRPr/>
            </a:pPr>
            <a:r>
              <a:rPr lang="en-US" sz="4000" b="1" dirty="0" err="1">
                <a:solidFill>
                  <a:srgbClr val="0000FF"/>
                </a:solidFill>
                <a:latin typeface="Gentium" panose="02000503060000020004" pitchFamily="2" charset="0"/>
              </a:rPr>
              <a:t>Yāqar</a:t>
            </a:r>
            <a:r>
              <a:rPr lang="en-US" sz="4000" b="1" dirty="0">
                <a:solidFill>
                  <a:srgbClr val="0000FF"/>
                </a:solidFill>
                <a:latin typeface="Gentium" panose="02000503060000020004" pitchFamily="2" charset="0"/>
              </a:rPr>
              <a:t>:  valuable and rare</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126:6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a:t>
            </a:r>
            <a:r>
              <a:rPr lang="en-US" sz="44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goeth</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forth and </a:t>
            </a:r>
            <a:r>
              <a:rPr lang="en-US" sz="44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weepeth</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lgn="ctr">
              <a:defRPr/>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bearing precious seed</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doubtless come again with rejoicing,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Bringing his sheaves with him.”</a:t>
            </a:r>
          </a:p>
          <a:p>
            <a:pPr lvl="0" algn="ctr">
              <a:spcBef>
                <a:spcPts val="0"/>
              </a:spcBef>
              <a:defRPr/>
            </a:pPr>
            <a:endParaRPr lang="en-US" sz="4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spcBef>
                <a:spcPts val="0"/>
              </a:spcBef>
              <a:defRPr/>
            </a:pP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14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p:cTn id="1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7">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 calcmode="lin" valueType="num">
                                      <p:cBhvr>
                                        <p:cTn id="2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arn(inVertical)">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1000"/>
                                        <p:tgtEl>
                                          <p:spTgt spid="7">
                                            <p:txEl>
                                              <p:pRg st="7" end="7"/>
                                            </p:txEl>
                                          </p:spTgt>
                                        </p:tgtEl>
                                      </p:cBhvr>
                                    </p:animEffect>
                                    <p:anim calcmode="lin" valueType="num">
                                      <p:cBhvr>
                                        <p:cTn id="3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fade">
                                      <p:cBhvr>
                                        <p:cTn id="40" dur="1000"/>
                                        <p:tgtEl>
                                          <p:spTgt spid="7">
                                            <p:txEl>
                                              <p:pRg st="8" end="8"/>
                                            </p:txEl>
                                          </p:spTgt>
                                        </p:tgtEl>
                                      </p:cBhvr>
                                    </p:animEffect>
                                    <p:anim calcmode="lin" valueType="num">
                                      <p:cBhvr>
                                        <p:cTn id="4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6924973"/>
          </a:xfrm>
          <a:prstGeom prst="rect">
            <a:avLst/>
          </a:prstGeom>
          <a:noFill/>
        </p:spPr>
        <p:txBody>
          <a:bodyPr wrap="square">
            <a:spAutoFit/>
          </a:bodyPr>
          <a:lstStyle/>
          <a:p>
            <a:pPr lvl="0">
              <a:defRPr/>
            </a:pP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Because of the Process involved to prepare them. </a:t>
            </a:r>
            <a:endParaRPr kumimoji="0" lang="en-US" sz="4000" b="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spcBef>
                <a:spcPts val="0"/>
              </a:spcBef>
              <a:defRPr/>
            </a:pPr>
            <a:r>
              <a:rPr kumimoji="0" lang="en-US" sz="4400" b="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43:1-4 </a:t>
            </a:r>
            <a:r>
              <a:rPr kumimoji="0" lang="en-US" sz="40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Thus saith the LORD that created thee, and he that formed thee, …Fear not: for I have redeemed thee, I have called thee by thy name; thou art mine. </a:t>
            </a:r>
          </a:p>
          <a:p>
            <a:pPr lvl="0" algn="ctr">
              <a:spcBef>
                <a:spcPts val="0"/>
              </a:spcBef>
              <a:defRPr/>
            </a:pPr>
            <a:r>
              <a:rPr kumimoji="0" lang="en-US" sz="3600" b="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r>
              <a:rPr kumimoji="0" lang="en-US" sz="36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When thou </a:t>
            </a:r>
            <a:r>
              <a:rPr kumimoji="0" lang="en-US" sz="36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passest</a:t>
            </a:r>
            <a:r>
              <a:rPr kumimoji="0" lang="en-US" sz="36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through the waters, I will be with thee; </a:t>
            </a:r>
          </a:p>
          <a:p>
            <a:pPr lvl="0" algn="ctr">
              <a:spcBef>
                <a:spcPts val="0"/>
              </a:spcBef>
              <a:defRPr/>
            </a:pP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through the rivers, they shall not overflow thee:</a:t>
            </a:r>
          </a:p>
          <a:p>
            <a:pPr lvl="0" algn="ctr">
              <a:spcBef>
                <a:spcPts val="0"/>
              </a:spcBef>
              <a:defRPr/>
            </a:pP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when thou </a:t>
            </a:r>
            <a:r>
              <a:rPr kumimoji="0" lang="en-US" sz="40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walkest</a:t>
            </a: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through the fire, thou shalt not be burned; neither shall the flame kindle upon thee.</a:t>
            </a:r>
          </a:p>
          <a:p>
            <a:pPr lvl="0" algn="ctr">
              <a:spcBef>
                <a:spcPts val="0"/>
              </a:spcBef>
              <a:defRPr/>
            </a:pP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For I am the LORD thy God, the Holy One of Israel... </a:t>
            </a:r>
          </a:p>
          <a:p>
            <a:pPr lvl="0" algn="ctr">
              <a:spcBef>
                <a:spcPts val="0"/>
              </a:spcBef>
              <a:defRPr/>
            </a:pPr>
            <a:r>
              <a:rPr kumimoji="0" lang="en-US" sz="4000" b="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4</a:t>
            </a: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Since thou </a:t>
            </a:r>
            <a:r>
              <a:rPr kumimoji="0" lang="en-US" sz="40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wast</a:t>
            </a: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precious in my sight, </a:t>
            </a:r>
          </a:p>
          <a:p>
            <a:pPr lvl="0" algn="ctr">
              <a:spcBef>
                <a:spcPts val="0"/>
              </a:spcBef>
              <a:defRPr/>
            </a:pP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thou hast been </a:t>
            </a:r>
            <a:r>
              <a:rPr kumimoji="0" lang="en-US" sz="40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honourable</a:t>
            </a: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and I have loved thee…”. </a:t>
            </a:r>
          </a:p>
        </p:txBody>
      </p:sp>
    </p:spTree>
    <p:extLst>
      <p:ext uri="{BB962C8B-B14F-4D97-AF65-F5344CB8AC3E}">
        <p14:creationId xmlns:p14="http://schemas.microsoft.com/office/powerpoint/2010/main" val="38725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p:cTn id="1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7">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p:cTn id="1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p:cTn id="24"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1000"/>
                                        <p:tgtEl>
                                          <p:spTgt spid="7">
                                            <p:txEl>
                                              <p:pRg st="6" end="6"/>
                                            </p:txEl>
                                          </p:spTgt>
                                        </p:tgtEl>
                                      </p:cBhvr>
                                    </p:animEffect>
                                    <p:anim calcmode="lin" valueType="num">
                                      <p:cBhvr>
                                        <p:cTn id="3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1000"/>
                                        <p:tgtEl>
                                          <p:spTgt spid="7">
                                            <p:txEl>
                                              <p:pRg st="7" end="7"/>
                                            </p:txEl>
                                          </p:spTgt>
                                        </p:tgtEl>
                                      </p:cBhvr>
                                    </p:animEffect>
                                    <p:anim calcmode="lin" valueType="num">
                                      <p:cBhvr>
                                        <p:cTn id="3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Vladyslav Yavorskyy: The Secret of IVY's Signature Style Lies in the Rich  Selection of Gemstones">
            <a:extLst>
              <a:ext uri="{FF2B5EF4-FFF2-40B4-BE49-F238E27FC236}">
                <a16:creationId xmlns:a16="http://schemas.microsoft.com/office/drawing/2014/main" id="{1EC2E8CB-A60C-AA8E-8483-E44C87D692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26" b="15874"/>
          <a:stretch/>
        </p:blipFill>
        <p:spPr bwMode="auto">
          <a:xfrm>
            <a:off x="31432" y="10"/>
            <a:ext cx="12191980" cy="382727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352011-1A27-F160-D2D9-5F49003DA59F}"/>
              </a:ext>
            </a:extLst>
          </p:cNvPr>
          <p:cNvSpPr txBox="1"/>
          <p:nvPr/>
        </p:nvSpPr>
        <p:spPr>
          <a:xfrm>
            <a:off x="91126" y="3035431"/>
            <a:ext cx="12009747" cy="4204355"/>
          </a:xfrm>
          <a:prstGeom prst="rect">
            <a:avLst/>
          </a:prstGeom>
        </p:spPr>
        <p:txBody>
          <a:bodyPr vert="horz" lIns="91440" tIns="45720" rIns="91440" bIns="45720" rtlCol="0" anchor="ctr">
            <a:normAutofit/>
          </a:bodyPr>
          <a:lstStyle/>
          <a:p>
            <a:pPr lvl="0" algn="ctr">
              <a:lnSpc>
                <a:spcPct val="90000"/>
              </a:lnSpc>
              <a:defRPr/>
            </a:pPr>
            <a:r>
              <a:rPr lang="en-US" sz="3500" b="1" dirty="0">
                <a:effectLst>
                  <a:outerShdw blurRad="38100" dist="38100" dir="2700000" algn="tl">
                    <a:srgbClr val="000000">
                      <a:alpha val="43137"/>
                    </a:srgbClr>
                  </a:outerShdw>
                </a:effectLst>
                <a:latin typeface="+mn-lt"/>
                <a:cs typeface="+mn-cs"/>
              </a:rPr>
              <a:t>Mal. 3:17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shall be mine saith the Lord, in that day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I make up my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jewels… </a:t>
            </a:r>
            <a:r>
              <a:rPr lang="en-US"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8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segulla</a:t>
            </a:r>
            <a:r>
              <a:rPr lang="en-US"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lnSpc>
                <a:spcPct val="90000"/>
              </a:lnSpc>
              <a:defRPr/>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Then shall ye return, and discern between the righteous and the wicked, between him that </a:t>
            </a:r>
            <a:r>
              <a:rPr 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serveth</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and him that </a:t>
            </a:r>
            <a:r>
              <a:rPr 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serveth</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him not.” </a:t>
            </a:r>
            <a:endParaRPr kumimoji="0" lang="en-US" b="1" u="none" strike="noStrike" cap="none" spc="0" normalizeH="0" baseline="0" noProof="0" dirty="0">
              <a:ln>
                <a:noFill/>
              </a:ln>
              <a:effectLst>
                <a:outerShdw blurRad="38100" dist="38100" dir="2700000" algn="tl">
                  <a:srgbClr val="000000">
                    <a:alpha val="43137"/>
                  </a:srgbClr>
                </a:outerShdw>
              </a:effectLst>
              <a:uLnTx/>
              <a:uFillTx/>
              <a:latin typeface="+mn-lt"/>
              <a:cs typeface="+mn-cs"/>
            </a:endParaRPr>
          </a:p>
        </p:txBody>
      </p:sp>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028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7263527"/>
          </a:xfrm>
          <a:prstGeom prst="rect">
            <a:avLst/>
          </a:prstGeom>
          <a:noFill/>
        </p:spPr>
        <p:txBody>
          <a:bodyPr wrap="square">
            <a:spAutoFit/>
          </a:bodyPr>
          <a:lstStyle/>
          <a:p>
            <a:pPr lvl="0">
              <a:defRPr/>
            </a:pPr>
            <a:r>
              <a:rPr lang="en-US" sz="4400" b="1" noProof="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It was a </a:t>
            </a:r>
            <a:r>
              <a:rPr lang="en-US" sz="5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Practical</a:t>
            </a: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Partnership </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 19</a:t>
            </a:r>
          </a:p>
          <a:p>
            <a:pPr lvl="0" algn="ctr">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 19:5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ye will obey … and keep my covenant,</a:t>
            </a:r>
          </a:p>
          <a:p>
            <a:pPr lvl="0">
              <a:defRPr/>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ye shall be a peculiar treasure unto me…</a:t>
            </a:r>
          </a:p>
          <a:p>
            <a:pPr lvl="0" algn="ctr">
              <a:defRPr/>
            </a:pPr>
            <a:r>
              <a:rPr kumimoji="0" lang="en-US" sz="4400" b="1"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ye shall be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unto me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kingdom of priests</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lgn="ctr">
              <a:defRPr/>
            </a:pP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Mamlākâ</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(dominion, rule) </a:t>
            </a: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kōhēn</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(priests) </a:t>
            </a:r>
          </a:p>
          <a:p>
            <a:pPr lvl="0">
              <a:defRPr/>
            </a:pPr>
            <a:r>
              <a:rPr lang="en-US"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God had a job for them to do!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 3:9)</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were to represent Him to the world. </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He wanted to use them to reflect himself,</a:t>
            </a:r>
          </a:p>
          <a:p>
            <a:pPr lvl="0">
              <a:defRP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order to reach, teach, and redeem the world. </a:t>
            </a:r>
          </a:p>
          <a:p>
            <a:pPr lvl="0">
              <a:defRPr/>
            </a:pP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88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p:cTn id="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barn(inVertical)">
                                      <p:cBhvr>
                                        <p:cTn id="15" dur="500"/>
                                        <p:tgtEl>
                                          <p:spTgt spid="7">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wipe(down)">
                                      <p:cBhvr>
                                        <p:cTn id="20" dur="500"/>
                                        <p:tgtEl>
                                          <p:spTgt spid="7">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1000"/>
                                        <p:tgtEl>
                                          <p:spTgt spid="7">
                                            <p:txEl>
                                              <p:pRg st="8" end="8"/>
                                            </p:txEl>
                                          </p:spTgt>
                                        </p:tgtEl>
                                      </p:cBhvr>
                                    </p:animEffect>
                                    <p:anim calcmode="lin" valueType="num">
                                      <p:cBhvr>
                                        <p:cTn id="2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122197" cy="7294305"/>
          </a:xfrm>
          <a:prstGeom prst="rect">
            <a:avLst/>
          </a:prstGeom>
          <a:noFill/>
        </p:spPr>
        <p:txBody>
          <a:bodyPr wrap="square">
            <a:spAutoFit/>
          </a:bodyPr>
          <a:lstStyle/>
          <a:p>
            <a:pPr lvl="0">
              <a:defRPr/>
            </a:pPr>
            <a:r>
              <a:rPr lang="en-US" sz="4800" b="1" noProof="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It was a </a:t>
            </a:r>
            <a:r>
              <a:rPr lang="en-US" sz="5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Practical</a:t>
            </a: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Partnership </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 19:5</a:t>
            </a:r>
            <a:endPar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ye shall be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unto me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kingdom of priests</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spcBef>
                <a:spcPts val="1200"/>
              </a:spcBef>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Zech 8:22-23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people and strong nations shall come to seek the LORD …and to pray before the LORD. </a:t>
            </a:r>
          </a:p>
          <a:p>
            <a:pPr lvl="0" algn="ctr">
              <a:spcBef>
                <a:spcPts val="1200"/>
              </a:spcBef>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those days it shall come to pass, that ten men shall take hold out of all languages of the nations, even shall take hold of the skirt of him that is a Jew, saying,</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will go with you: </a:t>
            </a:r>
          </a:p>
          <a:p>
            <a:pPr lvl="0" algn="ctr">
              <a:defRPr/>
            </a:pPr>
            <a:r>
              <a:rPr 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we have heard that God is with you.” </a:t>
            </a:r>
          </a:p>
          <a:p>
            <a:pPr lvl="0">
              <a:defRPr/>
            </a:pP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34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000"/>
                                        <p:tgtEl>
                                          <p:spTgt spid="7">
                                            <p:txEl>
                                              <p:pRg st="4" end="4"/>
                                            </p:txEl>
                                          </p:spTgt>
                                        </p:tgtEl>
                                      </p:cBhvr>
                                    </p:animEffect>
                                    <p:anim calcmode="lin" valueType="num">
                                      <p:cBhvr>
                                        <p:cTn id="1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1000"/>
                                        <p:tgtEl>
                                          <p:spTgt spid="7">
                                            <p:txEl>
                                              <p:pRg st="5" end="5"/>
                                            </p:txEl>
                                          </p:spTgt>
                                        </p:tgtEl>
                                      </p:cBhvr>
                                    </p:animEffect>
                                    <p:anim calcmode="lin" valueType="num">
                                      <p:cBhvr>
                                        <p:cTn id="1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4308872"/>
          </a:xfrm>
          <a:prstGeom prst="rect">
            <a:avLst/>
          </a:prstGeom>
          <a:noFill/>
        </p:spPr>
        <p:txBody>
          <a:bodyPr wrap="square">
            <a:spAutoFit/>
          </a:bodyPr>
          <a:lstStyle/>
          <a:p>
            <a:pPr lvl="0" algn="ctr">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God’s Priestly</a:t>
            </a:r>
            <a:r>
              <a:rPr kumimoji="0" lang="en-US" sz="48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Partnership </a:t>
            </a:r>
            <a:endPar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as to be a </a:t>
            </a:r>
            <a:r>
              <a:rPr lang="en-US" sz="5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Pure</a:t>
            </a:r>
            <a:r>
              <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(exclusive)</a:t>
            </a:r>
            <a:r>
              <a:rPr kumimoji="0" lang="en-US" sz="4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Partnership</a:t>
            </a:r>
            <a:endPar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 19:5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shall be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unto me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kingdom of priests </a:t>
            </a:r>
          </a:p>
          <a:p>
            <a:pPr lvl="0">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an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holy</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qādôsh</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sacred, sanctuary)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nation.”</a:t>
            </a:r>
          </a:p>
          <a:p>
            <a:pPr lvl="0" algn="ctr">
              <a:defRPr/>
            </a:pP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a:t>
            </a: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qādash</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clean, dedicated, sanctified.</a:t>
            </a:r>
          </a:p>
          <a:p>
            <a:pPr lvl="0">
              <a:defRPr/>
            </a:pPr>
            <a:r>
              <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They had to be holy to reflect/represent a Holy God</a:t>
            </a:r>
          </a:p>
        </p:txBody>
      </p:sp>
      <p:sp>
        <p:nvSpPr>
          <p:cNvPr id="5" name="TextBox 4">
            <a:extLst>
              <a:ext uri="{FF2B5EF4-FFF2-40B4-BE49-F238E27FC236}">
                <a16:creationId xmlns:a16="http://schemas.microsoft.com/office/drawing/2014/main" id="{44C5E60D-3179-6ABA-4E84-10079EB0E44C}"/>
              </a:ext>
            </a:extLst>
          </p:cNvPr>
          <p:cNvSpPr txBox="1"/>
          <p:nvPr/>
        </p:nvSpPr>
        <p:spPr>
          <a:xfrm>
            <a:off x="0" y="4391130"/>
            <a:ext cx="11784205" cy="2123658"/>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Lev 11:44-45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am the LORD your God: </a:t>
            </a:r>
          </a:p>
          <a:p>
            <a:pPr algn="ct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shall therefore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sanctify yourselves</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qādash</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ye shall be holy;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I am holy</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qādôsh</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6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000"/>
                                        <p:tgtEl>
                                          <p:spTgt spid="7">
                                            <p:txEl>
                                              <p:pRg st="4" end="4"/>
                                            </p:txEl>
                                          </p:spTgt>
                                        </p:tgtEl>
                                      </p:cBhvr>
                                    </p:animEffect>
                                    <p:anim calcmode="lin" valueType="num">
                                      <p:cBhvr>
                                        <p:cTn id="1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p:cTn id="19"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5">
                                            <p:txEl>
                                              <p:pRg st="0" end="0"/>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1000"/>
                                        <p:tgtEl>
                                          <p:spTgt spid="5">
                                            <p:txEl>
                                              <p:pRg st="2" end="2"/>
                                            </p:txEl>
                                          </p:spTgt>
                                        </p:tgtEl>
                                      </p:cBhvr>
                                    </p:animEffect>
                                    <p:anim calcmode="lin" valueType="num">
                                      <p:cBhvr>
                                        <p:cTn id="3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5755422"/>
          </a:xfrm>
          <a:prstGeom prst="rect">
            <a:avLst/>
          </a:prstGeom>
          <a:noFill/>
        </p:spPr>
        <p:txBody>
          <a:bodyPr wrap="square">
            <a:spAutoFit/>
          </a:bodyPr>
          <a:lstStyle/>
          <a:p>
            <a:pPr lvl="0" algn="ctr">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While God’s Priestly</a:t>
            </a:r>
            <a:r>
              <a:rPr kumimoji="0" lang="en-US" sz="48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Partnership was:</a:t>
            </a:r>
          </a:p>
          <a:p>
            <a:pPr lvl="0" algn="ctr">
              <a:defRPr/>
            </a:pPr>
            <a:r>
              <a:rPr lang="en-US" sz="4800" b="1" baseline="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a:t>
            </a:r>
            <a:r>
              <a:rPr lang="en-US" sz="4800" b="1" i="1" baseline="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(Relational),</a:t>
            </a:r>
            <a:r>
              <a:rPr lang="en-US" sz="48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Precious </a:t>
            </a:r>
            <a:r>
              <a:rPr lang="en-US" sz="48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(Valuable) </a:t>
            </a:r>
            <a:r>
              <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Practical </a:t>
            </a:r>
            <a:r>
              <a:rPr lang="en-US" sz="48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(Essential), </a:t>
            </a:r>
            <a:r>
              <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Pure; </a:t>
            </a:r>
            <a:endPar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5. It was also a </a:t>
            </a:r>
            <a:r>
              <a:rPr kumimoji="0" lang="en-US" sz="4800" b="1" i="1" u="sng"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Conditional</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Partnership </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 19:5 </a:t>
            </a:r>
          </a:p>
          <a:p>
            <a:pPr lvl="0">
              <a:defRPr/>
            </a:pP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therefore,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 will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obey my voice indeed,</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keep </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shamar</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guard, hedge)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covenant,”</a:t>
            </a:r>
          </a:p>
          <a:p>
            <a:pPr lvl="0" algn="ctr">
              <a:defRPr/>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berît</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league, confederacy, {partnership}) </a:t>
            </a:r>
          </a:p>
          <a:p>
            <a:pPr lvl="0" algn="ctr">
              <a:defRPr/>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bara: to select, care for, nourish</a:t>
            </a:r>
          </a:p>
        </p:txBody>
      </p:sp>
      <p:sp>
        <p:nvSpPr>
          <p:cNvPr id="3" name="TextBox 2">
            <a:extLst>
              <a:ext uri="{FF2B5EF4-FFF2-40B4-BE49-F238E27FC236}">
                <a16:creationId xmlns:a16="http://schemas.microsoft.com/office/drawing/2014/main" id="{4A31614D-AD59-5B5F-3AE2-32549A2C3746}"/>
              </a:ext>
            </a:extLst>
          </p:cNvPr>
          <p:cNvSpPr txBox="1"/>
          <p:nvPr/>
        </p:nvSpPr>
        <p:spPr>
          <a:xfrm>
            <a:off x="-201105" y="5387569"/>
            <a:ext cx="12823596" cy="1384995"/>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God uses </a:t>
            </a:r>
            <a:r>
              <a:rPr kumimoji="0" lang="en-US" sz="4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berît</a:t>
            </a: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to describe marriage! </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(Mal. 2:14)</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kumimoji="0" lang="en-US" sz="4400" b="1"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then</a:t>
            </a:r>
            <a:r>
              <a:rPr kumimoji="0" lang="en-US"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ye shall be a peculiar treasure unto me”</a:t>
            </a:r>
            <a:endParaRPr kumimoji="0" lang="en-US" sz="4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6297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1000"/>
                                        <p:tgtEl>
                                          <p:spTgt spid="7">
                                            <p:txEl>
                                              <p:pRg st="6" end="6"/>
                                            </p:txEl>
                                          </p:spTgt>
                                        </p:tgtEl>
                                      </p:cBhvr>
                                    </p:animEffect>
                                    <p:anim calcmode="lin" valueType="num">
                                      <p:cBhvr>
                                        <p:cTn id="2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6955750"/>
          </a:xfrm>
          <a:prstGeom prst="rect">
            <a:avLst/>
          </a:prstGeom>
          <a:noFill/>
        </p:spPr>
        <p:txBody>
          <a:bodyPr wrap="square">
            <a:spAutoFit/>
          </a:bodyPr>
          <a:lstStyle/>
          <a:p>
            <a:pPr lvl="0" algn="ctr">
              <a:defRPr/>
            </a:pP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Moses experienced this partnership in Ps 91</a:t>
            </a:r>
          </a:p>
          <a:p>
            <a:pPr lvl="0" algn="ctr">
              <a:defRPr/>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dwelleth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secret place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most High shall abide under the shadow of the Almighty. </a:t>
            </a:r>
          </a:p>
          <a:p>
            <a:pPr lvl="0" algn="ctr">
              <a:spcBef>
                <a:spcPts val="1200"/>
              </a:spcBef>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I will say of the LORD, He is my refuge and my fortress: my God; in him will I trust. </a:t>
            </a:r>
          </a:p>
          <a:p>
            <a:pPr lvl="0" algn="ctr">
              <a:spcBef>
                <a:spcPts val="1200"/>
              </a:spcBef>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Surely he shall deliver thee from the snare of the fowler, and from the noisome pestilence. </a:t>
            </a:r>
          </a:p>
          <a:p>
            <a:pPr marL="742950" lvl="0" indent="-742950" algn="ctr">
              <a:spcBef>
                <a:spcPts val="1200"/>
              </a:spcBef>
              <a:buAutoNum type="arabicPlain" startAt="4"/>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shall cover thee with his feathers,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under his wings shalt thou trust: </a:t>
            </a:r>
          </a:p>
          <a:p>
            <a:pPr lvl="0" algn="ctr">
              <a:defRPr/>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truth shall be thy shield and buckler. “</a:t>
            </a:r>
            <a:endParaRPr lang="en-US" sz="54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4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p:cTn id="1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7">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p:cTn id="1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 calcmode="lin" valueType="num">
                                      <p:cBhvr>
                                        <p:cTn id="24"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692497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Moses experienced this partnership in Ps 91</a:t>
            </a:r>
          </a:p>
          <a:p>
            <a:pPr marL="742950" lvl="0" indent="-742950" algn="ctr">
              <a:buAutoNum type="arabicPlain" startAt="14"/>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 hath set his love upon me, </a:t>
            </a:r>
          </a:p>
          <a:p>
            <a:pPr lvl="0" algn="ctr">
              <a:defRPr/>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I deliver him: </a:t>
            </a:r>
          </a:p>
          <a:p>
            <a:pPr lvl="0" algn="ctr">
              <a:defRPr/>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will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 him on high, </a:t>
            </a:r>
          </a:p>
          <a:p>
            <a:pPr lvl="0" algn="ctr">
              <a:defRPr/>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he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hath known my name. </a:t>
            </a:r>
          </a:p>
          <a:p>
            <a:pPr marL="742950" lvl="0" indent="-742950" algn="ctr">
              <a:buAutoNum type="arabicPlain" startAt="15"/>
              <a:defRPr/>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shall call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upon me, and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will answer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him: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will be with him in trouble; I will deliver him, </a:t>
            </a:r>
          </a:p>
          <a:p>
            <a:pPr lvl="0" algn="ctr">
              <a:defRPr/>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400" b="1" i="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honour</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him</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kābēd</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make “weighty”)</a:t>
            </a:r>
            <a:endPar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2950" lvl="0" indent="-742950" algn="ctr">
              <a:buAutoNum type="arabicPlain" startAt="16"/>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long life will I satisfy him,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shew him my salvation.” </a:t>
            </a:r>
            <a:endParaRPr lang="en-US" sz="48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9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barn(inVertical)">
                                      <p:cBhvr>
                                        <p:cTn id="14" dur="500"/>
                                        <p:tgtEl>
                                          <p:spTgt spid="7">
                                            <p:txEl>
                                              <p:pRg st="3" end="3"/>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calcmode="lin" valueType="num">
                                      <p:cBhvr>
                                        <p:cTn id="2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7">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p:cTn id="2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 calcmode="lin" valueType="num">
                                      <p:cBhvr>
                                        <p:cTn id="34"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1000"/>
                                        <p:tgtEl>
                                          <p:spTgt spid="7">
                                            <p:txEl>
                                              <p:pRg st="8" end="8"/>
                                            </p:txEl>
                                          </p:spTgt>
                                        </p:tgtEl>
                                      </p:cBhvr>
                                    </p:animEffect>
                                    <p:anim calcmode="lin" valueType="num">
                                      <p:cBhvr>
                                        <p:cTn id="4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1000"/>
                                        <p:tgtEl>
                                          <p:spTgt spid="7">
                                            <p:txEl>
                                              <p:pRg st="9" end="9"/>
                                            </p:txEl>
                                          </p:spTgt>
                                        </p:tgtEl>
                                      </p:cBhvr>
                                    </p:animEffect>
                                    <p:anim calcmode="lin" valueType="num">
                                      <p:cBhvr>
                                        <p:cTn id="4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7402026"/>
          </a:xfrm>
          <a:prstGeom prst="rect">
            <a:avLst/>
          </a:prstGeom>
          <a:noFill/>
        </p:spPr>
        <p:txBody>
          <a:bodyPr wrap="square">
            <a:spAutoFit/>
          </a:bodyPr>
          <a:lstStyle/>
          <a:p>
            <a:pPr lvl="0" algn="ctr">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Still looking for Partners that are: </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43000" lvl="0" indent="-1143000">
              <a:buAutoNum type="arabicParenR"/>
              <a:defRPr/>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Jn 14:21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hath my commandments, and </a:t>
            </a:r>
            <a:r>
              <a:rPr lang="en-US" sz="44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keepeth</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them,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it is that loveth me: and he that loveth me shall be loved of my Father, and I will love him,</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will manifest myself to him.”</a:t>
            </a:r>
          </a:p>
          <a:p>
            <a:pPr lvl="0" algn="ctr">
              <a:spcBef>
                <a:spcPts val="600"/>
              </a:spcBef>
              <a:defRP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Jn 1:12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as many as received him, to them gave he power to become the sons of God,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to them that believe on his name.” </a:t>
            </a:r>
          </a:p>
          <a:p>
            <a:pPr lvl="0" algn="ctr">
              <a:defRPr/>
            </a:pP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3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HD Starry Night Wallpapers | PixelsTalk.Net">
            <a:extLst>
              <a:ext uri="{FF2B5EF4-FFF2-40B4-BE49-F238E27FC236}">
                <a16:creationId xmlns:a16="http://schemas.microsoft.com/office/drawing/2014/main" id="{021088F5-15A8-B831-5A2F-02E5A12C9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4E9AC5-A653-3FDC-5D95-51A55D13FBE2}"/>
              </a:ext>
            </a:extLst>
          </p:cNvPr>
          <p:cNvSpPr txBox="1"/>
          <p:nvPr/>
        </p:nvSpPr>
        <p:spPr>
          <a:xfrm>
            <a:off x="40532" y="105008"/>
            <a:ext cx="12110935" cy="6001643"/>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Peace is not the absence of Pain or Problems,</a:t>
            </a:r>
          </a:p>
          <a:p>
            <a:pPr algn="ctr"/>
            <a:r>
              <a:rPr lang="en-US" sz="4800" b="1" dirty="0">
                <a:solidFill>
                  <a:schemeClr val="bg1"/>
                </a:solidFill>
                <a:latin typeface="Times New Roman" panose="02020603050405020304" pitchFamily="18" charset="0"/>
                <a:cs typeface="Times New Roman" panose="02020603050405020304" pitchFamily="18" charset="0"/>
              </a:rPr>
              <a:t> </a:t>
            </a:r>
            <a:r>
              <a:rPr lang="en-US" sz="4800" b="1" i="1" dirty="0">
                <a:solidFill>
                  <a:schemeClr val="bg1"/>
                </a:solidFill>
                <a:latin typeface="Times New Roman" panose="02020603050405020304" pitchFamily="18" charset="0"/>
                <a:cs typeface="Times New Roman" panose="02020603050405020304" pitchFamily="18" charset="0"/>
              </a:rPr>
              <a:t>but an awareness of the Power, Promises, Purposes and Partnership</a:t>
            </a:r>
          </a:p>
          <a:p>
            <a:pPr algn="ctr"/>
            <a:r>
              <a:rPr lang="en-US" sz="4800" b="1" dirty="0">
                <a:solidFill>
                  <a:schemeClr val="bg1"/>
                </a:solidFill>
                <a:latin typeface="Times New Roman" panose="02020603050405020304" pitchFamily="18" charset="0"/>
                <a:cs typeface="Times New Roman" panose="02020603050405020304" pitchFamily="18" charset="0"/>
              </a:rPr>
              <a:t> with </a:t>
            </a:r>
            <a:r>
              <a:rPr lang="en-US" sz="4800" b="1" i="1" dirty="0">
                <a:solidFill>
                  <a:srgbClr val="FFFF00"/>
                </a:solidFill>
                <a:latin typeface="Times New Roman" panose="02020603050405020304" pitchFamily="18" charset="0"/>
                <a:cs typeface="Times New Roman" panose="02020603050405020304" pitchFamily="18" charset="0"/>
              </a:rPr>
              <a:t>“the Prince of Peace”! </a:t>
            </a:r>
            <a:r>
              <a:rPr lang="en-US" sz="4800" b="1" dirty="0">
                <a:solidFill>
                  <a:schemeClr val="bg1"/>
                </a:solidFill>
                <a:latin typeface="Times New Roman" panose="02020603050405020304" pitchFamily="18" charset="0"/>
                <a:cs typeface="Times New Roman" panose="02020603050405020304" pitchFamily="18" charset="0"/>
              </a:rPr>
              <a:t>(Is. 9:6)</a:t>
            </a:r>
          </a:p>
          <a:p>
            <a:pPr algn="ctr"/>
            <a:r>
              <a:rPr lang="en-US" sz="4800" b="1" i="1" dirty="0">
                <a:solidFill>
                  <a:srgbClr val="FFFF00"/>
                </a:solidFill>
                <a:latin typeface="Times New Roman" panose="02020603050405020304" pitchFamily="18" charset="0"/>
                <a:cs typeface="Times New Roman" panose="02020603050405020304" pitchFamily="18" charset="0"/>
              </a:rPr>
              <a:t>“Take my yoke upon you and learn of me…,</a:t>
            </a:r>
          </a:p>
          <a:p>
            <a:pPr algn="ctr"/>
            <a:r>
              <a:rPr lang="en-US" sz="4800" b="1" i="1" dirty="0">
                <a:solidFill>
                  <a:srgbClr val="FFFF00"/>
                </a:solidFill>
                <a:latin typeface="Times New Roman" panose="02020603050405020304" pitchFamily="18" charset="0"/>
                <a:cs typeface="Times New Roman" panose="02020603050405020304" pitchFamily="18" charset="0"/>
              </a:rPr>
              <a:t>And ye shall find rest unto your souls.”</a:t>
            </a:r>
          </a:p>
          <a:p>
            <a:pPr algn="ctr"/>
            <a:r>
              <a:rPr lang="en-US" sz="4800" b="1" dirty="0">
                <a:solidFill>
                  <a:schemeClr val="bg1"/>
                </a:solidFill>
                <a:latin typeface="Times New Roman" panose="02020603050405020304" pitchFamily="18" charset="0"/>
                <a:cs typeface="Times New Roman" panose="02020603050405020304" pitchFamily="18" charset="0"/>
              </a:rPr>
              <a:t>Mt 11:28,29</a:t>
            </a:r>
          </a:p>
          <a:p>
            <a:pPr algn="ct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7FBB23B-0A67-A54E-E048-5C04CBDEC54F}"/>
              </a:ext>
            </a:extLst>
          </p:cNvPr>
          <p:cNvSpPr txBox="1"/>
          <p:nvPr/>
        </p:nvSpPr>
        <p:spPr>
          <a:xfrm>
            <a:off x="113122" y="6027003"/>
            <a:ext cx="11934333" cy="83099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“Peace” </a:t>
            </a:r>
            <a:r>
              <a:rPr kumimoji="0" lang="en-US" sz="4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(Eirene: from </a:t>
            </a:r>
            <a:r>
              <a:rPr kumimoji="0" lang="en-US" sz="48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eiro</a:t>
            </a:r>
            <a:r>
              <a:rPr kumimoji="0" lang="en-US" sz="4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meaning to join)</a:t>
            </a:r>
          </a:p>
        </p:txBody>
      </p:sp>
    </p:spTree>
    <p:extLst>
      <p:ext uri="{BB962C8B-B14F-4D97-AF65-F5344CB8AC3E}">
        <p14:creationId xmlns:p14="http://schemas.microsoft.com/office/powerpoint/2010/main" val="4670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5" dur="500"/>
                                        <p:tgtEl>
                                          <p:spTgt spid="2">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0" y="-85615"/>
            <a:ext cx="12303775" cy="7325082"/>
          </a:xfrm>
          <a:prstGeom prst="rect">
            <a:avLst/>
          </a:prstGeom>
          <a:noFill/>
        </p:spPr>
        <p:txBody>
          <a:bodyPr wrap="square">
            <a:spAutoFit/>
          </a:bodyPr>
          <a:lstStyle/>
          <a:p>
            <a:pPr lvl="0" algn="ctr">
              <a:defRPr/>
            </a:pPr>
            <a:r>
              <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Still looking for Partners that are: </a:t>
            </a:r>
            <a:endPar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Precious:</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Pt 1:1-2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“Peter, a servant and an apostle of Jesus Christ,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them that have obtained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 precious</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Tim’ios</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valuable, honorable)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faith  </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pistis</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persuasion)</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through the righteousness of God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our Savior Jesus Christ: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Grace and peace be multiplied unto you through the knowledge of God, and of Jesus our Lord</a:t>
            </a:r>
          </a:p>
          <a:p>
            <a:pPr lvl="0" algn="ctr">
              <a:defRPr/>
            </a:pP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25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1000"/>
                                        <p:tgtEl>
                                          <p:spTgt spid="7">
                                            <p:txEl>
                                              <p:pRg st="6" end="6"/>
                                            </p:txEl>
                                          </p:spTgt>
                                        </p:tgtEl>
                                      </p:cBhvr>
                                    </p:animEffect>
                                    <p:anim calcmode="lin" valueType="num">
                                      <p:cBhvr>
                                        <p:cTn id="2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0" y="-85615"/>
            <a:ext cx="12303775" cy="6894195"/>
          </a:xfrm>
          <a:prstGeom prst="rect">
            <a:avLst/>
          </a:prstGeom>
          <a:noFill/>
        </p:spPr>
        <p:txBody>
          <a:bodyPr wrap="square">
            <a:spAutoFit/>
          </a:bodyPr>
          <a:lstStyle/>
          <a:p>
            <a:pPr lvl="0" algn="ctr">
              <a:defRPr/>
            </a:pPr>
            <a:r>
              <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Still looking for Partners that are: </a:t>
            </a:r>
            <a:endPar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Precious:</a:t>
            </a:r>
          </a:p>
          <a:p>
            <a:pPr lvl="0">
              <a:defRPr/>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Because of the Price</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Peter 1:18,19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were not redeemed with corruptible things…</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with the precious blood of Christ, as of a lamb…”</a:t>
            </a:r>
          </a:p>
          <a:p>
            <a:pPr lvl="0">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Because of the Purpose</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Pt 2:8,9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ye should shew forth the praises of him who hath called you out of darkness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into his </a:t>
            </a:r>
            <a:r>
              <a:rPr lang="en-US" sz="44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marvellous</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light:”</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5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 calcmode="lin" valueType="num">
                                      <p:cBhvr>
                                        <p:cTn id="14"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down)">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1000"/>
                                        <p:tgtEl>
                                          <p:spTgt spid="7">
                                            <p:txEl>
                                              <p:pRg st="7" end="7"/>
                                            </p:txEl>
                                          </p:spTgt>
                                        </p:tgtEl>
                                      </p:cBhvr>
                                    </p:animEffect>
                                    <p:anim calcmode="lin" valueType="num">
                                      <p:cBhvr>
                                        <p:cTn id="31"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0" y="-85615"/>
            <a:ext cx="12303775" cy="7663636"/>
          </a:xfrm>
          <a:prstGeom prst="rect">
            <a:avLst/>
          </a:prstGeom>
          <a:noFill/>
        </p:spPr>
        <p:txBody>
          <a:bodyPr wrap="square">
            <a:spAutoFit/>
          </a:bodyPr>
          <a:lstStyle/>
          <a:p>
            <a:pPr lvl="0">
              <a:defRP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Because of the Process required. 1 Pt 1:4-7</a:t>
            </a:r>
          </a:p>
          <a:p>
            <a:pPr marL="742950" lvl="0" indent="-742950" algn="ctr">
              <a:buAutoNum type="arabicPlain" startAt="4"/>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an inheritance incorruptible, and undefiled,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that </a:t>
            </a:r>
            <a:r>
              <a:rPr 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fadeth</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 away, reserved in heaven for you,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Who are kept by the power of God through faith unto salvation ready to be revealed in the last time.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Wherein ye greatly rejoice, though now for a season, …, ye are in heaviness through manifold temptations: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That the trial of your faith, being much more precious than of gold that </a:t>
            </a:r>
            <a:r>
              <a:rPr 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perisheth</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though it be tried with fire,</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might be found unto praise and honor and glory</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the appearing of Jesus Christ:”</a:t>
            </a:r>
          </a:p>
          <a:p>
            <a:pPr lvl="0">
              <a:defRPr/>
            </a:pP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7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p:cTn id="1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1000"/>
                                        <p:tgtEl>
                                          <p:spTgt spid="7">
                                            <p:txEl>
                                              <p:pRg st="6" end="6"/>
                                            </p:txEl>
                                          </p:spTgt>
                                        </p:tgtEl>
                                      </p:cBhvr>
                                    </p:animEffect>
                                    <p:anim calcmode="lin" valueType="num">
                                      <p:cBhvr>
                                        <p:cTn id="2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1000"/>
                                        <p:tgtEl>
                                          <p:spTgt spid="7">
                                            <p:txEl>
                                              <p:pRg st="7" end="7"/>
                                            </p:txEl>
                                          </p:spTgt>
                                        </p:tgtEl>
                                      </p:cBhvr>
                                    </p:animEffect>
                                    <p:anim calcmode="lin" valueType="num">
                                      <p:cBhvr>
                                        <p:cTn id="3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151603"/>
            <a:ext cx="12303775" cy="7571303"/>
          </a:xfrm>
          <a:prstGeom prst="rect">
            <a:avLst/>
          </a:prstGeom>
          <a:noFill/>
        </p:spPr>
        <p:txBody>
          <a:bodyPr wrap="square">
            <a:spAutoFit/>
          </a:bodyPr>
          <a:lstStyle/>
          <a:p>
            <a:pPr lvl="0" algn="ctr">
              <a:defRPr/>
            </a:pPr>
            <a:r>
              <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Still looking for Partners that are: </a:t>
            </a:r>
            <a:endPar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Personal    2) Precious:</a:t>
            </a:r>
          </a:p>
          <a:p>
            <a:pPr lvl="0">
              <a:defRPr/>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Practical:  </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has a job for us to do!</a:t>
            </a:r>
          </a:p>
          <a:p>
            <a:pPr lvl="0">
              <a:defRP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Mt. 28:18-20; 1 Cor 3:9; Acts 26:18</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open their eyes, and to turn them from darkness to light, and from the power of Satan unto God,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they may receive forgiveness of sins,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inheritance among them which are sanctified by faith that is in me.” </a:t>
            </a:r>
          </a:p>
          <a:p>
            <a:pPr lvl="0">
              <a:defRPr/>
            </a:pP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3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wipe(down)">
                                      <p:cBhvr>
                                        <p:cTn id="14" dur="500"/>
                                        <p:tgtEl>
                                          <p:spTgt spid="7">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1000"/>
                                        <p:tgtEl>
                                          <p:spTgt spid="7">
                                            <p:txEl>
                                              <p:pRg st="6" end="6"/>
                                            </p:txEl>
                                          </p:spTgt>
                                        </p:tgtEl>
                                      </p:cBhvr>
                                    </p:animEffect>
                                    <p:anim calcmode="lin" valueType="num">
                                      <p:cBhvr>
                                        <p:cTn id="2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76189"/>
            <a:ext cx="12303775" cy="6832640"/>
          </a:xfrm>
          <a:prstGeom prst="rect">
            <a:avLst/>
          </a:prstGeom>
          <a:noFill/>
        </p:spPr>
        <p:txBody>
          <a:bodyPr wrap="square">
            <a:spAutoFit/>
          </a:bodyPr>
          <a:lstStyle/>
          <a:p>
            <a:pPr lvl="0" algn="ctr">
              <a:defRPr/>
            </a:pPr>
            <a:r>
              <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Still looking for Partners that are: </a:t>
            </a:r>
            <a:endPar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914400" lvl="0" indent="-914400">
              <a:buAutoNum type="arabicParenR"/>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2) Precious  3) Practical</a:t>
            </a:r>
          </a:p>
          <a:p>
            <a:pPr lvl="0" algn="ctr">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Pure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Cor 6:14-16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not unequally yoked together </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what fellowship hath righteousness with unrighteousness?</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what communion hath light with darkness? </a:t>
            </a:r>
          </a:p>
          <a:p>
            <a:pPr marL="514350" lvl="0" indent="-514350" algn="ctr">
              <a:buAutoNum type="arabicPlain" startAt="15"/>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what concord hath Christ with Belial?</a:t>
            </a:r>
          </a:p>
          <a:p>
            <a:pPr marL="742950" lvl="0" indent="-742950" algn="ctr">
              <a:buAutoNum type="arabicPlain" startAt="16"/>
              <a:defRPr/>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what agreement hath the temple of God with idols?</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ye are the temple of the living God;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God hath said, I will dwell in them, and walk in them; and I will be their God, and they shall be my people. </a:t>
            </a:r>
          </a:p>
        </p:txBody>
      </p:sp>
    </p:spTree>
    <p:extLst>
      <p:ext uri="{BB962C8B-B14F-4D97-AF65-F5344CB8AC3E}">
        <p14:creationId xmlns:p14="http://schemas.microsoft.com/office/powerpoint/2010/main" val="22604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p:cTn id="7"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 calcmode="lin" valueType="num">
                                      <p:cBhvr>
                                        <p:cTn id="15"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1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151603"/>
            <a:ext cx="12303775" cy="6494085"/>
          </a:xfrm>
          <a:prstGeom prst="rect">
            <a:avLst/>
          </a:prstGeom>
          <a:noFill/>
        </p:spPr>
        <p:txBody>
          <a:bodyPr wrap="square">
            <a:spAutoFit/>
          </a:bodyPr>
          <a:lstStyle/>
          <a:p>
            <a:pPr lvl="0" algn="ctr">
              <a:defRPr/>
            </a:pPr>
            <a:r>
              <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Still looking for Partners that are: </a:t>
            </a:r>
            <a:endPar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Pure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Cor 6:17-18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“Wherefore come out from    </a:t>
            </a:r>
          </a:p>
          <a:p>
            <a:pPr lvl="0">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among them, and be ye separate, saith the Lord,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touch not the unclean thing;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 will receive you, </a:t>
            </a:r>
          </a:p>
          <a:p>
            <a:pPr marL="742950" lvl="0" indent="-742950" algn="ctr">
              <a:buAutoNum type="arabicPlain" startAt="18"/>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will be a Father unto you,</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ye shall be my sons and daughters, </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saith the Lord Almighty.”</a:t>
            </a:r>
          </a:p>
          <a:p>
            <a:pPr lvl="0" algn="ctr">
              <a:defRPr/>
            </a:pPr>
            <a:r>
              <a:rPr lang="en-US" sz="4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Jn 1:5-10; 3:1-3 </a:t>
            </a:r>
            <a:endPar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57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p:cTn id="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7">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 calcmode="lin" valueType="num">
                                      <p:cBhvr>
                                        <p:cTn id="1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7">
                                            <p:txEl>
                                              <p:pRg st="6" end="6"/>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 calcmode="lin" valueType="num">
                                      <p:cBhvr>
                                        <p:cTn id="17"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19" dur="500"/>
                                        <p:tgtEl>
                                          <p:spTgt spid="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1000"/>
                                        <p:tgtEl>
                                          <p:spTgt spid="7">
                                            <p:txEl>
                                              <p:pRg st="8" end="8"/>
                                            </p:txEl>
                                          </p:spTgt>
                                        </p:tgtEl>
                                      </p:cBhvr>
                                    </p:animEffect>
                                    <p:anim calcmode="lin" valueType="num">
                                      <p:cBhvr>
                                        <p:cTn id="2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0" y="-65988"/>
            <a:ext cx="12303775" cy="7478970"/>
          </a:xfrm>
          <a:prstGeom prst="rect">
            <a:avLst/>
          </a:prstGeom>
          <a:noFill/>
        </p:spPr>
        <p:txBody>
          <a:bodyPr wrap="square">
            <a:spAutoFit/>
          </a:bodyPr>
          <a:lstStyle/>
          <a:p>
            <a:pPr lvl="0" algn="ctr">
              <a:defRPr/>
            </a:pP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offer of a Priestly Partnership is both Relational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16:24)</a:t>
            </a:r>
            <a:r>
              <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any man will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come after me</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And Conditional. </a:t>
            </a: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16:24-26)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him deny himself,  take up his cross</a:t>
            </a:r>
            <a:r>
              <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follow me. </a:t>
            </a:r>
            <a:endPar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whosoever will save his life shall lose it:</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whosoever will lose his life for my sake shall find it.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what is a man profited, if he gain the whole world,</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lose his own soul?</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what shall a man give in exchange for his soul?” </a:t>
            </a:r>
          </a:p>
          <a:p>
            <a:pPr lvl="0" algn="ctr">
              <a:defRPr/>
            </a:pP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82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7">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p:cTn id="2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1000"/>
                                        <p:tgtEl>
                                          <p:spTgt spid="7">
                                            <p:txEl>
                                              <p:pRg st="6" end="6"/>
                                            </p:txEl>
                                          </p:spTgt>
                                        </p:tgtEl>
                                      </p:cBhvr>
                                    </p:animEffect>
                                    <p:anim calcmode="lin" valueType="num">
                                      <p:cBhvr>
                                        <p:cTn id="3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0" y="-65988"/>
            <a:ext cx="12303775" cy="7740581"/>
          </a:xfrm>
          <a:prstGeom prst="rect">
            <a:avLst/>
          </a:prstGeom>
          <a:noFill/>
        </p:spPr>
        <p:txBody>
          <a:bodyPr wrap="square">
            <a:spAutoFit/>
          </a:bodyPr>
          <a:lstStyle/>
          <a:p>
            <a:pPr lvl="0" algn="ctr">
              <a:defRP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 failed to fulfil this Partnership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 22:26-30</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  “Her priests have …profaned mine holy things: …</a:t>
            </a:r>
          </a:p>
          <a:p>
            <a:pPr marL="742950" lvl="0" indent="-742950" algn="ctr">
              <a:spcBef>
                <a:spcPts val="600"/>
              </a:spcBef>
              <a:spcAft>
                <a:spcPts val="600"/>
              </a:spcAft>
              <a:buAutoNum type="arabicPlain" startAt="27"/>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princes in the midst thereof are like wolves…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  And her prophets have daubed them with </a:t>
            </a:r>
            <a:r>
              <a:rPr 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untempered</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morter</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seeing vanity, and divining lies unto them, …</a:t>
            </a:r>
          </a:p>
          <a:p>
            <a:pPr marL="742950" lvl="0" indent="-742950" algn="ctr">
              <a:spcBef>
                <a:spcPts val="600"/>
              </a:spcBef>
              <a:spcAft>
                <a:spcPts val="600"/>
              </a:spcAft>
              <a:buAutoNum type="arabicPlain" startAt="29"/>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people of the land have used oppression, …</a:t>
            </a:r>
          </a:p>
          <a:p>
            <a:pPr lvl="0" algn="ctr">
              <a:spcBef>
                <a:spcPts val="600"/>
              </a:spcBef>
              <a:spcAft>
                <a:spcPts val="600"/>
              </a:spcAf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30And I sought for a man among them, that should make up the hedge, and stand in the gap before me for the land, that I should not destroy it: </a:t>
            </a:r>
          </a:p>
          <a:p>
            <a:pPr lvl="0" algn="ctr">
              <a:spcBef>
                <a:spcPts val="600"/>
              </a:spcBef>
              <a:spcAft>
                <a:spcPts val="600"/>
              </a:spcAft>
              <a:defRPr/>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I found none!”</a:t>
            </a:r>
          </a:p>
          <a:p>
            <a:pPr lvl="0" algn="ctr">
              <a:spcBef>
                <a:spcPts val="600"/>
              </a:spcBef>
              <a:spcAft>
                <a:spcPts val="600"/>
              </a:spcAft>
              <a:defRPr/>
            </a:pP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11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p:cTn id="1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7">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p:cTn id="34"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pic>
        <p:nvPicPr>
          <p:cNvPr id="3074" name="Picture 2" descr="So I sought for a man among them who would make a wall, and stand in the gap  before Me on behalf of the land, that I should not destroy it; but">
            <a:extLst>
              <a:ext uri="{FF2B5EF4-FFF2-40B4-BE49-F238E27FC236}">
                <a16:creationId xmlns:a16="http://schemas.microsoft.com/office/drawing/2014/main" id="{329DC9BE-2EE8-7339-88C7-B5DFED213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7" y="0"/>
            <a:ext cx="122623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076CF9B-6A78-9683-45EF-37CADB4DEA67}"/>
              </a:ext>
            </a:extLst>
          </p:cNvPr>
          <p:cNvSpPr txBox="1"/>
          <p:nvPr/>
        </p:nvSpPr>
        <p:spPr>
          <a:xfrm>
            <a:off x="-70337" y="3391352"/>
            <a:ext cx="12113443" cy="3323987"/>
          </a:xfrm>
          <a:prstGeom prst="rect">
            <a:avLst/>
          </a:prstGeom>
          <a:solidFill>
            <a:schemeClr val="tx1"/>
          </a:solidFill>
        </p:spPr>
        <p:txBody>
          <a:bodyPr wrap="square" rtlCol="0">
            <a:spAutoFit/>
          </a:bodyPr>
          <a:lstStyle/>
          <a:p>
            <a:pPr algn="ctr"/>
            <a:r>
              <a:rPr lang="en-US" sz="4800" b="1" i="1" dirty="0">
                <a:solidFill>
                  <a:schemeClr val="bg1"/>
                </a:solidFill>
                <a:latin typeface="Times New Roman" panose="02020603050405020304" pitchFamily="18" charset="0"/>
                <a:cs typeface="Times New Roman" panose="02020603050405020304" pitchFamily="18" charset="0"/>
              </a:rPr>
              <a:t>God’s still looking for Priestly Partners who will honor and represent Him with integrity.</a:t>
            </a:r>
            <a:endParaRPr lang="en-US" sz="8800" b="1" i="1" dirty="0">
              <a:solidFill>
                <a:schemeClr val="bg1"/>
              </a:solidFill>
              <a:latin typeface="Times New Roman" panose="02020603050405020304" pitchFamily="18" charset="0"/>
              <a:cs typeface="Times New Roman" panose="02020603050405020304" pitchFamily="18" charset="0"/>
            </a:endParaRPr>
          </a:p>
          <a:p>
            <a:pPr algn="ctr"/>
            <a:endParaRPr lang="en-US" sz="4800" b="1" dirty="0">
              <a:solidFill>
                <a:schemeClr val="bg1"/>
              </a:solidFill>
              <a:latin typeface="Times New Roman" panose="02020603050405020304" pitchFamily="18" charset="0"/>
              <a:cs typeface="Times New Roman" panose="02020603050405020304" pitchFamily="18" charset="0"/>
            </a:endParaRPr>
          </a:p>
          <a:p>
            <a:pPr algn="ctr"/>
            <a:r>
              <a:rPr lang="en-US" sz="6600" b="1" dirty="0">
                <a:solidFill>
                  <a:schemeClr val="bg1"/>
                </a:solidFill>
                <a:latin typeface="Times New Roman" panose="02020603050405020304" pitchFamily="18" charset="0"/>
                <a:cs typeface="Times New Roman" panose="02020603050405020304" pitchFamily="18" charset="0"/>
              </a:rPr>
              <a:t>Will he find one in you? </a:t>
            </a:r>
            <a:endParaRPr lang="en-US"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3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3" name="Freeform: Shape 12">
            <a:extLst>
              <a:ext uri="{FF2B5EF4-FFF2-40B4-BE49-F238E27FC236}">
                <a16:creationId xmlns:a16="http://schemas.microsoft.com/office/drawing/2014/main" id="{072DC3EE-C469-49E0-A83D-CA3BE525C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9547224" cy="6858000"/>
          </a:xfrm>
          <a:custGeom>
            <a:avLst/>
            <a:gdLst>
              <a:gd name="connsiteX0" fmla="*/ 7924201 w 9547224"/>
              <a:gd name="connsiteY0" fmla="*/ 0 h 6858000"/>
              <a:gd name="connsiteX1" fmla="*/ 6830968 w 9547224"/>
              <a:gd name="connsiteY1" fmla="*/ 0 h 6858000"/>
              <a:gd name="connsiteX2" fmla="*/ 6514769 w 9547224"/>
              <a:gd name="connsiteY2" fmla="*/ 0 h 6858000"/>
              <a:gd name="connsiteX3" fmla="*/ 6050802 w 9547224"/>
              <a:gd name="connsiteY3" fmla="*/ 0 h 6858000"/>
              <a:gd name="connsiteX4" fmla="*/ 4341273 w 9547224"/>
              <a:gd name="connsiteY4" fmla="*/ 0 h 6858000"/>
              <a:gd name="connsiteX5" fmla="*/ 0 w 9547224"/>
              <a:gd name="connsiteY5" fmla="*/ 0 h 6858000"/>
              <a:gd name="connsiteX6" fmla="*/ 0 w 9547224"/>
              <a:gd name="connsiteY6" fmla="*/ 6858000 h 6858000"/>
              <a:gd name="connsiteX7" fmla="*/ 4341273 w 9547224"/>
              <a:gd name="connsiteY7" fmla="*/ 6858000 h 6858000"/>
              <a:gd name="connsiteX8" fmla="*/ 6050802 w 9547224"/>
              <a:gd name="connsiteY8" fmla="*/ 6858000 h 6858000"/>
              <a:gd name="connsiteX9" fmla="*/ 6514769 w 9547224"/>
              <a:gd name="connsiteY9" fmla="*/ 6858000 h 6858000"/>
              <a:gd name="connsiteX10" fmla="*/ 6830968 w 9547224"/>
              <a:gd name="connsiteY10" fmla="*/ 6858000 h 6858000"/>
              <a:gd name="connsiteX11" fmla="*/ 7044470 w 9547224"/>
              <a:gd name="connsiteY11" fmla="*/ 6858000 h 6858000"/>
              <a:gd name="connsiteX12" fmla="*/ 7156226 w 9547224"/>
              <a:gd name="connsiteY12" fmla="*/ 6780599 h 6858000"/>
              <a:gd name="connsiteX13" fmla="*/ 7672874 w 9547224"/>
              <a:gd name="connsiteY13" fmla="*/ 6374814 h 6858000"/>
              <a:gd name="connsiteX14" fmla="*/ 9547224 w 9547224"/>
              <a:gd name="connsiteY14" fmla="*/ 3621656 h 6858000"/>
              <a:gd name="connsiteX15" fmla="*/ 7946325 w 9547224"/>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47224" h="6858000">
                <a:moveTo>
                  <a:pt x="7924201" y="0"/>
                </a:moveTo>
                <a:lnTo>
                  <a:pt x="6830968" y="0"/>
                </a:lnTo>
                <a:lnTo>
                  <a:pt x="6514769" y="0"/>
                </a:lnTo>
                <a:lnTo>
                  <a:pt x="6050802" y="0"/>
                </a:lnTo>
                <a:lnTo>
                  <a:pt x="4341273" y="0"/>
                </a:lnTo>
                <a:lnTo>
                  <a:pt x="0" y="0"/>
                </a:lnTo>
                <a:lnTo>
                  <a:pt x="0" y="6858000"/>
                </a:lnTo>
                <a:lnTo>
                  <a:pt x="4341273" y="6858000"/>
                </a:lnTo>
                <a:lnTo>
                  <a:pt x="6050802" y="6858000"/>
                </a:lnTo>
                <a:lnTo>
                  <a:pt x="6514769" y="6858000"/>
                </a:lnTo>
                <a:lnTo>
                  <a:pt x="6830968" y="6858000"/>
                </a:lnTo>
                <a:lnTo>
                  <a:pt x="7044470" y="6858000"/>
                </a:lnTo>
                <a:lnTo>
                  <a:pt x="7156226" y="6780599"/>
                </a:lnTo>
                <a:cubicBezTo>
                  <a:pt x="7330044" y="6653108"/>
                  <a:pt x="7500671" y="6515397"/>
                  <a:pt x="7672874" y="6374814"/>
                </a:cubicBezTo>
                <a:cubicBezTo>
                  <a:pt x="8618499" y="5602839"/>
                  <a:pt x="9547224" y="4969131"/>
                  <a:pt x="9547224" y="3621656"/>
                </a:cubicBezTo>
                <a:cubicBezTo>
                  <a:pt x="9547224" y="2093192"/>
                  <a:pt x="8973488" y="754641"/>
                  <a:pt x="7946325"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9117F39B-2019-8700-ADCC-3EEBB1C42D2A}"/>
              </a:ext>
            </a:extLst>
          </p:cNvPr>
          <p:cNvPicPr>
            <a:picLocks noChangeAspect="1"/>
          </p:cNvPicPr>
          <p:nvPr/>
        </p:nvPicPr>
        <p:blipFill>
          <a:blip r:embed="rId2"/>
          <a:stretch>
            <a:fillRect/>
          </a:stretch>
        </p:blipFill>
        <p:spPr>
          <a:xfrm>
            <a:off x="4114801" y="1959428"/>
            <a:ext cx="7934532" cy="4898571"/>
          </a:xfrm>
          <a:prstGeom prst="rect">
            <a:avLst/>
          </a:prstGeom>
        </p:spPr>
      </p:pic>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6AE24E80-6DF7-CB21-6CD7-2FEB5A512968}"/>
              </a:ext>
            </a:extLst>
          </p:cNvPr>
          <p:cNvSpPr txBox="1"/>
          <p:nvPr/>
        </p:nvSpPr>
        <p:spPr>
          <a:xfrm>
            <a:off x="0" y="222130"/>
            <a:ext cx="11977635" cy="1569660"/>
          </a:xfrm>
          <a:prstGeom prst="rect">
            <a:avLst/>
          </a:prstGeom>
          <a:noFill/>
        </p:spPr>
        <p:txBody>
          <a:bodyPr wrap="square">
            <a:spAutoFit/>
          </a:bodyPr>
          <a:lstStyle/>
          <a:p>
            <a:pPr algn="ctr"/>
            <a:r>
              <a:rPr lang="en-US" sz="4800" b="1" i="1" dirty="0">
                <a:solidFill>
                  <a:srgbClr val="FF0000"/>
                </a:solidFill>
                <a:latin typeface="Times New Roman" panose="02020603050405020304" pitchFamily="18" charset="0"/>
                <a:cs typeface="Times New Roman" panose="02020603050405020304" pitchFamily="18" charset="0"/>
              </a:rPr>
              <a:t>“I heard the voice of the Lord saying </a:t>
            </a:r>
          </a:p>
          <a:p>
            <a:pPr algn="ctr"/>
            <a:r>
              <a:rPr lang="en-US" sz="4800" b="1" i="1" dirty="0">
                <a:solidFill>
                  <a:srgbClr val="FF0000"/>
                </a:solidFill>
                <a:latin typeface="Times New Roman" panose="02020603050405020304" pitchFamily="18" charset="0"/>
                <a:cs typeface="Times New Roman" panose="02020603050405020304" pitchFamily="18" charset="0"/>
              </a:rPr>
              <a:t>Who shall I send, and who will go for us?</a:t>
            </a:r>
            <a:endParaRPr lang="en-US" sz="44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7483050-ED7E-E43A-96FE-1984CB702A66}"/>
              </a:ext>
            </a:extLst>
          </p:cNvPr>
          <p:cNvSpPr txBox="1"/>
          <p:nvPr/>
        </p:nvSpPr>
        <p:spPr>
          <a:xfrm>
            <a:off x="8357716" y="5888503"/>
            <a:ext cx="6204856" cy="646331"/>
          </a:xfrm>
          <a:prstGeom prst="rect">
            <a:avLst/>
          </a:prstGeom>
          <a:noFill/>
        </p:spPr>
        <p:txBody>
          <a:bodyPr wrap="square">
            <a:spAutoFit/>
          </a:bodyPr>
          <a:lstStyle/>
          <a:p>
            <a:r>
              <a:rPr kumimoji="0" lang="en-US" sz="3600" b="1" i="0" u="none" strike="noStrike" kern="1200" cap="none" spc="0" normalizeH="0" baseline="0" noProof="0" dirty="0">
                <a:ln>
                  <a:noFill/>
                </a:ln>
                <a:solidFill>
                  <a:schemeClr val="bg1"/>
                </a:solidFill>
                <a:effectLst/>
                <a:uLnTx/>
                <a:uFillTx/>
                <a:latin typeface="Arial" charset="0"/>
                <a:ea typeface="+mn-ea"/>
                <a:cs typeface="Arial" charset="0"/>
              </a:rPr>
              <a:t>Isaiah 6:8 </a:t>
            </a:r>
            <a:endParaRPr lang="en-US" b="1" dirty="0">
              <a:solidFill>
                <a:schemeClr val="bg1"/>
              </a:solidFill>
            </a:endParaRPr>
          </a:p>
        </p:txBody>
      </p:sp>
      <p:sp>
        <p:nvSpPr>
          <p:cNvPr id="10" name="TextBox 9">
            <a:extLst>
              <a:ext uri="{FF2B5EF4-FFF2-40B4-BE49-F238E27FC236}">
                <a16:creationId xmlns:a16="http://schemas.microsoft.com/office/drawing/2014/main" id="{6DC2E080-FFBD-51B0-528D-AB94AC8F981C}"/>
              </a:ext>
            </a:extLst>
          </p:cNvPr>
          <p:cNvSpPr txBox="1"/>
          <p:nvPr/>
        </p:nvSpPr>
        <p:spPr>
          <a:xfrm>
            <a:off x="86971" y="2253455"/>
            <a:ext cx="3925157" cy="2699842"/>
          </a:xfrm>
          <a:prstGeom prst="rect">
            <a:avLst/>
          </a:prstGeom>
          <a:noFill/>
        </p:spPr>
        <p:txBody>
          <a:bodyPr wrap="square">
            <a:spAutoFit/>
          </a:bodyPr>
          <a:lstStyle/>
          <a:p>
            <a:pPr marL="0" marR="0" algn="ctr">
              <a:lnSpc>
                <a:spcPct val="107000"/>
              </a:lnSpc>
              <a:spcBef>
                <a:spcPts val="0"/>
              </a:spcBef>
              <a:spcAft>
                <a:spcPts val="0"/>
              </a:spcAft>
            </a:pPr>
            <a:r>
              <a:rPr lang="en-US" sz="5400" b="1" kern="100" dirty="0">
                <a:solidFill>
                  <a:srgbClr val="FF0000"/>
                </a:solidFill>
                <a:effectLst/>
                <a:latin typeface="Invitation" pitchFamily="2" charset="0"/>
                <a:ea typeface="Calibri" panose="020F0502020204030204" pitchFamily="34" charset="0"/>
                <a:cs typeface="Times New Roman" panose="02020603050405020304" pitchFamily="18" charset="0"/>
              </a:rPr>
              <a:t>“</a:t>
            </a:r>
            <a:r>
              <a:rPr lang="en-US" sz="5400" b="1"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Then said I, Here am I; send me!”</a:t>
            </a:r>
            <a:r>
              <a:rPr lang="en-US" sz="4800" b="1"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190BF5E-9F7F-9D0B-560C-5497C2C2B04A}"/>
              </a:ext>
            </a:extLst>
          </p:cNvPr>
          <p:cNvSpPr txBox="1"/>
          <p:nvPr/>
        </p:nvSpPr>
        <p:spPr>
          <a:xfrm>
            <a:off x="221064" y="5054321"/>
            <a:ext cx="3751072" cy="1446550"/>
          </a:xfrm>
          <a:prstGeom prst="rect">
            <a:avLst/>
          </a:prstGeom>
          <a:noFill/>
        </p:spPr>
        <p:txBody>
          <a:bodyPr wrap="square" rtlCol="0">
            <a:spAutoFit/>
          </a:bodyPr>
          <a:lstStyle/>
          <a:p>
            <a:pPr algn="ctr"/>
            <a:r>
              <a:rPr lang="en-US" sz="4400" b="1" dirty="0"/>
              <a:t>What will you say?</a:t>
            </a:r>
          </a:p>
        </p:txBody>
      </p:sp>
    </p:spTree>
    <p:extLst>
      <p:ext uri="{BB962C8B-B14F-4D97-AF65-F5344CB8AC3E}">
        <p14:creationId xmlns:p14="http://schemas.microsoft.com/office/powerpoint/2010/main" val="25405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HD Starry Night Wallpapers | PixelsTalk.Net">
            <a:extLst>
              <a:ext uri="{FF2B5EF4-FFF2-40B4-BE49-F238E27FC236}">
                <a16:creationId xmlns:a16="http://schemas.microsoft.com/office/drawing/2014/main" id="{021088F5-15A8-B831-5A2F-02E5A12C9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3E7BCB-A3B0-8B96-C9B3-66931DB3077F}"/>
              </a:ext>
            </a:extLst>
          </p:cNvPr>
          <p:cNvSpPr txBox="1"/>
          <p:nvPr/>
        </p:nvSpPr>
        <p:spPr>
          <a:xfrm>
            <a:off x="-60095" y="2697385"/>
            <a:ext cx="12312190" cy="286232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b="1" i="1" dirty="0">
                <a:solidFill>
                  <a:prstClr val="white"/>
                </a:solidFill>
                <a:latin typeface="Times New Roman" panose="02020603050405020304" pitchFamily="18" charset="0"/>
                <a:cs typeface="Times New Roman" panose="02020603050405020304" pitchFamily="18" charset="0"/>
              </a:rPr>
              <a:t>That means that our Peace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b="1" i="1" dirty="0">
                <a:solidFill>
                  <a:prstClr val="white"/>
                </a:solidFill>
                <a:latin typeface="Times New Roman" panose="02020603050405020304" pitchFamily="18" charset="0"/>
                <a:cs typeface="Times New Roman" panose="02020603050405020304" pitchFamily="18" charset="0"/>
              </a:rPr>
              <a:t>(Or lack thereof)</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b="1" i="1" dirty="0">
                <a:solidFill>
                  <a:prstClr val="white"/>
                </a:solidFill>
                <a:latin typeface="Times New Roman" panose="02020603050405020304" pitchFamily="18" charset="0"/>
                <a:cs typeface="Times New Roman" panose="02020603050405020304" pitchFamily="18" charset="0"/>
              </a:rPr>
              <a:t>is related to who or what we Join.</a:t>
            </a:r>
            <a:endParaRPr kumimoji="0" lang="en-US" sz="6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DC00C46-09EE-A33F-951E-C82B4D23B94F}"/>
              </a:ext>
            </a:extLst>
          </p:cNvPr>
          <p:cNvSpPr txBox="1"/>
          <p:nvPr/>
        </p:nvSpPr>
        <p:spPr>
          <a:xfrm>
            <a:off x="113122" y="6027003"/>
            <a:ext cx="11934333" cy="83099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EDB4FB7C-E7A3-B62D-2BBF-5E074287B449}"/>
              </a:ext>
            </a:extLst>
          </p:cNvPr>
          <p:cNvSpPr txBox="1"/>
          <p:nvPr/>
        </p:nvSpPr>
        <p:spPr>
          <a:xfrm>
            <a:off x="-1" y="0"/>
            <a:ext cx="12191999"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“Peace” </a:t>
            </a:r>
            <a:r>
              <a:rPr kumimoji="0" lang="en-US" sz="4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(Eirene: from </a:t>
            </a:r>
            <a:r>
              <a:rPr kumimoji="0" lang="en-US" sz="48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eiro</a:t>
            </a:r>
            <a:r>
              <a:rPr kumimoji="0" lang="en-US" sz="4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meaning to join)</a:t>
            </a:r>
          </a:p>
        </p:txBody>
      </p:sp>
    </p:spTree>
    <p:extLst>
      <p:ext uri="{BB962C8B-B14F-4D97-AF65-F5344CB8AC3E}">
        <p14:creationId xmlns:p14="http://schemas.microsoft.com/office/powerpoint/2010/main" val="12953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0" y="-79653"/>
            <a:ext cx="12303775" cy="6247864"/>
          </a:xfrm>
          <a:prstGeom prst="rect">
            <a:avLst/>
          </a:prstGeom>
          <a:noFill/>
        </p:spPr>
        <p:txBody>
          <a:bodyPr wrap="square">
            <a:spAutoFit/>
          </a:bodyPr>
          <a:lstStyle/>
          <a:p>
            <a:pPr lvl="0" algn="ctr">
              <a:defRPr/>
            </a:pP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Last week we discussed that God’s plan for delivering the world from the bondage of the false gods that enslaved </a:t>
            </a:r>
            <a:r>
              <a:rPr lang="en-US" sz="4400" b="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 involved:</a:t>
            </a:r>
            <a:endPar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Ø"/>
              <a:defRPr/>
            </a:pPr>
            <a:r>
              <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Exposing their impotence (Ex. 12:12; 19:4)</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“Against the gods of Egypt will I execute judgment,</a:t>
            </a:r>
          </a:p>
          <a:p>
            <a:pPr lvl="0" algn="ctr">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am the LORD!” </a:t>
            </a:r>
          </a:p>
          <a:p>
            <a:pPr marL="571500" lvl="0" indent="-571500">
              <a:buFont typeface="Wingdings" panose="05000000000000000000" pitchFamily="2" charset="2"/>
              <a:buChar char="Ø"/>
              <a:defRPr/>
            </a:pP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Enlisting His people to partner with him in reaching/redeeming the world.   (Ex. 19:5,6) </a:t>
            </a:r>
          </a:p>
          <a:p>
            <a:pPr lvl="0">
              <a:defRPr/>
            </a:pPr>
            <a:r>
              <a:rPr lang="en-US" sz="44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shall be unto me a kingdom of Priests”</a:t>
            </a:r>
            <a:endPar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1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57854D4D-68DC-BBC0-5F54-E2C99853239D}"/>
              </a:ext>
            </a:extLst>
          </p:cNvPr>
          <p:cNvSpPr txBox="1"/>
          <p:nvPr/>
        </p:nvSpPr>
        <p:spPr>
          <a:xfrm>
            <a:off x="-90435" y="5103674"/>
            <a:ext cx="12192000" cy="1754326"/>
          </a:xfrm>
          <a:prstGeom prst="rect">
            <a:avLst/>
          </a:prstGeom>
          <a:noFill/>
        </p:spPr>
        <p:txBody>
          <a:bodyPr wrap="square">
            <a:spAutoFit/>
          </a:bodyPr>
          <a:lstStyle/>
          <a:p>
            <a:pPr algn="ctr"/>
            <a:r>
              <a:rPr lang="en-US" sz="5400" b="1" dirty="0">
                <a:solidFill>
                  <a:srgbClr val="000000"/>
                </a:solidFill>
                <a:latin typeface="Times New Roman" panose="02020603050405020304" pitchFamily="18" charset="0"/>
                <a:cs typeface="Times New Roman" panose="02020603050405020304" pitchFamily="18" charset="0"/>
              </a:rPr>
              <a:t>After delivering Israel from the bondage of Egypt </a:t>
            </a:r>
            <a:r>
              <a:rPr lang="en-US" sz="5400" b="1" i="1" dirty="0">
                <a:solidFill>
                  <a:srgbClr val="000000"/>
                </a:solidFill>
                <a:latin typeface="Times New Roman" panose="02020603050405020304" pitchFamily="18" charset="0"/>
                <a:cs typeface="Times New Roman" panose="02020603050405020304" pitchFamily="18" charset="0"/>
              </a:rPr>
              <a:t>(and her gods) Ex. 4-18</a:t>
            </a:r>
          </a:p>
        </p:txBody>
      </p:sp>
      <p:pic>
        <p:nvPicPr>
          <p:cNvPr id="1028" name="Picture 4" descr="Jacob Leibowitz: Did the Israelites Leave Egypt or Did Egypt Leave the ...">
            <a:extLst>
              <a:ext uri="{FF2B5EF4-FFF2-40B4-BE49-F238E27FC236}">
                <a16:creationId xmlns:a16="http://schemas.microsoft.com/office/drawing/2014/main" id="{13739F2B-5EFC-402D-2466-2A34D2E92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509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7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he Mt. Sinai Event">
            <a:extLst>
              <a:ext uri="{FF2B5EF4-FFF2-40B4-BE49-F238E27FC236}">
                <a16:creationId xmlns:a16="http://schemas.microsoft.com/office/drawing/2014/main" id="{BF5BE026-8E79-8EE9-78F8-20656B090D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0" t="14239" r="2323" b="6829"/>
          <a:stretch/>
        </p:blipFill>
        <p:spPr bwMode="auto">
          <a:xfrm>
            <a:off x="0" y="0"/>
            <a:ext cx="12188952"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778BBD-97B8-78AF-B670-C97EE4E5BFAF}"/>
              </a:ext>
            </a:extLst>
          </p:cNvPr>
          <p:cNvSpPr txBox="1"/>
          <p:nvPr/>
        </p:nvSpPr>
        <p:spPr>
          <a:xfrm>
            <a:off x="117613" y="4115684"/>
            <a:ext cx="11603333" cy="11079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He led them to Mt. Sinai. </a:t>
            </a:r>
          </a:p>
        </p:txBody>
      </p:sp>
      <p:sp>
        <p:nvSpPr>
          <p:cNvPr id="2" name="TextBox 1">
            <a:extLst>
              <a:ext uri="{FF2B5EF4-FFF2-40B4-BE49-F238E27FC236}">
                <a16:creationId xmlns:a16="http://schemas.microsoft.com/office/drawing/2014/main" id="{894B4B16-1E0D-D0EC-9018-E8635B9DF772}"/>
              </a:ext>
            </a:extLst>
          </p:cNvPr>
          <p:cNvSpPr txBox="1"/>
          <p:nvPr/>
        </p:nvSpPr>
        <p:spPr>
          <a:xfrm>
            <a:off x="-1523" y="5102392"/>
            <a:ext cx="11908820" cy="1754326"/>
          </a:xfrm>
          <a:prstGeom prst="rect">
            <a:avLst/>
          </a:prstGeom>
          <a:noFill/>
        </p:spPr>
        <p:txBody>
          <a:bodyPr wrap="square" rtlCol="0">
            <a:spAutoFit/>
          </a:bodyPr>
          <a:lstStyle/>
          <a:p>
            <a:pPr algn="ctr"/>
            <a:r>
              <a:rPr lang="en-US" sz="5400" b="1" dirty="0">
                <a:solidFill>
                  <a:schemeClr val="bg1"/>
                </a:solidFill>
                <a:latin typeface="Georgia" panose="02040502050405020303" pitchFamily="18" charset="0"/>
              </a:rPr>
              <a:t>Where he invited them to join him in this Priestly Partnership.</a:t>
            </a:r>
          </a:p>
        </p:txBody>
      </p:sp>
    </p:spTree>
    <p:extLst>
      <p:ext uri="{BB962C8B-B14F-4D97-AF65-F5344CB8AC3E}">
        <p14:creationId xmlns:p14="http://schemas.microsoft.com/office/powerpoint/2010/main" val="27962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0" y="-79653"/>
            <a:ext cx="12303775" cy="7017306"/>
          </a:xfrm>
          <a:prstGeom prst="rect">
            <a:avLst/>
          </a:prstGeom>
          <a:noFill/>
        </p:spPr>
        <p:txBody>
          <a:bodyPr wrap="square">
            <a:spAutoFit/>
          </a:bodyPr>
          <a:lstStyle/>
          <a:p>
            <a:pPr lvl="0" algn="ctr">
              <a:defRPr/>
            </a:pPr>
            <a:r>
              <a:rPr kumimoji="0" lang="en-US" sz="54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God’s offer of a Priestly Partnership</a:t>
            </a:r>
            <a:endPar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a:t>
            </a:r>
            <a:r>
              <a:rPr kumimoji="0" lang="en-US" sz="60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was a </a:t>
            </a:r>
            <a:r>
              <a:rPr kumimoji="0" lang="en-US" sz="5400" b="1" i="1" u="sng"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Personal</a:t>
            </a:r>
            <a:r>
              <a:rPr kumimoji="0" lang="en-US" sz="5400" b="1" i="1" u="sng" strike="noStrike" kern="1200" cap="none" spc="0" normalizeH="0" noProof="0" dirty="0">
                <a:ln>
                  <a:noFill/>
                </a:ln>
                <a:solidFill>
                  <a:srgbClr val="FF00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Partnership</a:t>
            </a:r>
            <a:r>
              <a:rPr kumimoji="0" lang="en-US" sz="44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 19:4 </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have seen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 did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unto the Egyptians,</a:t>
            </a:r>
          </a:p>
          <a:p>
            <a:pPr lvl="0" algn="ctr">
              <a:defRPr/>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I bear you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eagles wings,</a:t>
            </a:r>
          </a:p>
          <a:p>
            <a:pPr lvl="0" algn="ctr">
              <a:defRPr/>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brought you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unto myself</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God is both relevant and relational!  </a:t>
            </a:r>
          </a:p>
          <a:p>
            <a:pPr lvl="0" algn="ctr">
              <a:defRPr/>
            </a:pP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Jn 14:21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hath my commands and </a:t>
            </a:r>
            <a:r>
              <a:rPr 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keepeth</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them, </a:t>
            </a:r>
          </a:p>
          <a:p>
            <a:pPr lvl="0" algn="ctr">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it is that loveth me…”</a:t>
            </a:r>
            <a:endPar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Jn 4:8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God is love”</a:t>
            </a:r>
          </a:p>
        </p:txBody>
      </p:sp>
    </p:spTree>
    <p:extLst>
      <p:ext uri="{BB962C8B-B14F-4D97-AF65-F5344CB8AC3E}">
        <p14:creationId xmlns:p14="http://schemas.microsoft.com/office/powerpoint/2010/main" val="426450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p:cTn id="1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7">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p:cTn id="1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p:cTn id="2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1" dur="500"/>
                                        <p:tgtEl>
                                          <p:spTgt spid="7">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randombar(horizontal)">
                                      <p:cBhvr>
                                        <p:cTn id="34" dur="500"/>
                                        <p:tgtEl>
                                          <p:spTgt spid="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1000"/>
                                        <p:tgtEl>
                                          <p:spTgt spid="7">
                                            <p:txEl>
                                              <p:pRg st="8" end="8"/>
                                            </p:txEl>
                                          </p:spTgt>
                                        </p:tgtEl>
                                      </p:cBhvr>
                                    </p:animEffect>
                                    <p:anim calcmode="lin" valueType="num">
                                      <p:cBhvr>
                                        <p:cTn id="4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7586692"/>
          </a:xfrm>
          <a:prstGeom prst="rect">
            <a:avLst/>
          </a:prstGeom>
          <a:noFill/>
        </p:spPr>
        <p:txBody>
          <a:bodyPr wrap="square">
            <a:spAutoFit/>
          </a:bodyPr>
          <a:lstStyle/>
          <a:p>
            <a:pPr lvl="0" algn="ctr">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God’s Priestly</a:t>
            </a:r>
            <a:r>
              <a:rPr kumimoji="0" lang="en-US" sz="54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Partnership was:</a:t>
            </a:r>
            <a:endPar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lang="en-US" sz="4400" b="1" noProof="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Personal  (Relational)</a:t>
            </a:r>
            <a:r>
              <a:rPr kumimoji="0" lang="en-US" sz="44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Partnership   </a:t>
            </a:r>
          </a:p>
          <a:p>
            <a:pPr lvl="0">
              <a:defRPr/>
            </a:pP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800" b="1" i="1" u="sng"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Precious</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(Valuable) Partnership</a:t>
            </a:r>
          </a:p>
          <a:p>
            <a:pPr lvl="0" algn="ctr">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 19:5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obey … and keep my covenant,</a:t>
            </a:r>
          </a:p>
          <a:p>
            <a:pPr lvl="0">
              <a:defRPr/>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ye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be a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peculiar treasure unto me</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defRPr/>
            </a:pPr>
            <a:r>
              <a:rPr kumimoji="0" lang="en-US" sz="4000" b="1"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Segulla</a:t>
            </a:r>
            <a:r>
              <a:rPr kumimoji="0" lang="en-US" sz="4000" b="1"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Purchased, Protected &amp; Precious treasure)</a:t>
            </a:r>
            <a:r>
              <a:rPr kumimoji="0" lang="en-US" sz="4000" b="1" u="none" strike="noStrike" kern="120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lvl="0">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…above all people: for all the earth is mine:” </a:t>
            </a:r>
          </a:p>
          <a:p>
            <a:pPr lvl="0">
              <a:spcBef>
                <a:spcPts val="1200"/>
              </a:spcBef>
              <a:defRPr/>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Ps139:17</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precious also are thy thoughts unto me,   </a:t>
            </a:r>
          </a:p>
          <a:p>
            <a:pPr lvl="0">
              <a:spcBef>
                <a:spcPts val="0"/>
              </a:spcBef>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 God! how great is the sum of them!” </a:t>
            </a:r>
          </a:p>
          <a:p>
            <a:pPr lvl="0">
              <a:spcBef>
                <a:spcPts val="1800"/>
              </a:spcBef>
              <a:defRPr/>
            </a:pPr>
            <a:endParaRPr kumimoji="0" lang="en-US" sz="4400" b="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5002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wipe(down)">
                                      <p:cBhvr>
                                        <p:cTn id="20" dur="500"/>
                                        <p:tgtEl>
                                          <p:spTgt spid="7">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1000"/>
                                        <p:tgtEl>
                                          <p:spTgt spid="7">
                                            <p:txEl>
                                              <p:pRg st="7" end="7"/>
                                            </p:txEl>
                                          </p:spTgt>
                                        </p:tgtEl>
                                      </p:cBhvr>
                                    </p:animEffect>
                                    <p:anim calcmode="lin" valueType="num">
                                      <p:cBhvr>
                                        <p:cTn id="2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7" end="7"/>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1000"/>
                                        <p:tgtEl>
                                          <p:spTgt spid="7">
                                            <p:txEl>
                                              <p:pRg st="8" end="8"/>
                                            </p:txEl>
                                          </p:spTgt>
                                        </p:tgtEl>
                                      </p:cBhvr>
                                    </p:animEffect>
                                    <p:anim calcmode="lin" valueType="num">
                                      <p:cBhvr>
                                        <p:cTn id="3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7175D-721E-8700-23B5-FAEE64AF06A8}"/>
              </a:ext>
            </a:extLst>
          </p:cNvPr>
          <p:cNvSpPr txBox="1"/>
          <p:nvPr/>
        </p:nvSpPr>
        <p:spPr>
          <a:xfrm>
            <a:off x="1987420" y="6837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2352011-1A27-F160-D2D9-5F49003DA59F}"/>
              </a:ext>
            </a:extLst>
          </p:cNvPr>
          <p:cNvSpPr txBox="1"/>
          <p:nvPr/>
        </p:nvSpPr>
        <p:spPr>
          <a:xfrm>
            <a:off x="-55888" y="-95042"/>
            <a:ext cx="12303775" cy="7632859"/>
          </a:xfrm>
          <a:prstGeom prst="rect">
            <a:avLst/>
          </a:prstGeom>
          <a:noFill/>
        </p:spPr>
        <p:txBody>
          <a:bodyPr wrap="square">
            <a:spAutoFit/>
          </a:bodyPr>
          <a:lstStyle/>
          <a:p>
            <a:pPr lvl="0" algn="ctr">
              <a:defRPr/>
            </a:pPr>
            <a:r>
              <a:rPr lang="en-US" sz="5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Priestly Partnership was:</a:t>
            </a:r>
          </a:p>
          <a:p>
            <a:pPr lvl="0">
              <a:defRPr/>
            </a:pPr>
            <a:r>
              <a:rPr lang="en-US" sz="4400" b="1" noProof="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800" b="1" i="1" u="sng"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Precious</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(valuable) Partnership</a:t>
            </a:r>
          </a:p>
          <a:p>
            <a:pPr lvl="0" algn="ctr">
              <a:spcBef>
                <a:spcPts val="0"/>
              </a:spcBef>
              <a:defRPr/>
            </a:pPr>
            <a:r>
              <a:rPr kumimoji="0" lang="en-US" sz="4400" b="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a:t>
            </a:r>
            <a:r>
              <a:rPr kumimoji="0" lang="en-US" sz="4400" b="1" u="none" strike="noStrike" kern="1200" cap="none" spc="0" normalizeH="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400" b="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Because of the Price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establish it. Ex 6:6-7 </a:t>
            </a:r>
          </a:p>
          <a:p>
            <a:pPr lvl="0" algn="ctr">
              <a:spcBef>
                <a:spcPts val="0"/>
              </a:spcBef>
              <a:defRP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am the LORD, and I will bring you out from under the burdens of the Egyptians, and I will rid you out of their bondage, and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will redeem you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a stretched out arm,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great judgments: </a:t>
            </a:r>
          </a:p>
          <a:p>
            <a:pPr marL="742950" lvl="0" indent="-742950" algn="ctr">
              <a:spcBef>
                <a:spcPts val="0"/>
              </a:spcBef>
              <a:buAutoNum type="arabicPlain" startAt="7"/>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 will take you to me for a people, </a:t>
            </a:r>
          </a:p>
          <a:p>
            <a:pPr lvl="0" algn="ctr">
              <a:spcBef>
                <a:spcPts val="0"/>
              </a:spcBef>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 will be to you a God: </a:t>
            </a:r>
          </a:p>
          <a:p>
            <a:pPr lvl="0" algn="ctr">
              <a:spcBef>
                <a:spcPts val="0"/>
              </a:spcBef>
              <a:defRPr/>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ye shall know that I am the LORD your God”</a:t>
            </a:r>
          </a:p>
          <a:p>
            <a:pPr lvl="0" algn="ctr">
              <a:spcBef>
                <a:spcPts val="0"/>
              </a:spcBef>
              <a:defRPr/>
            </a:pPr>
            <a:r>
              <a:rPr lang="en-US" sz="4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5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1000"/>
                                        <p:tgtEl>
                                          <p:spTgt spid="7">
                                            <p:txEl>
                                              <p:pRg st="6" end="6"/>
                                            </p:txEl>
                                          </p:spTgt>
                                        </p:tgtEl>
                                      </p:cBhvr>
                                    </p:animEffect>
                                    <p:anim calcmode="lin" valueType="num">
                                      <p:cBhvr>
                                        <p:cTn id="2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2843</TotalTime>
  <Words>2266</Words>
  <Application>Microsoft Office PowerPoint</Application>
  <PresentationFormat>Widescreen</PresentationFormat>
  <Paragraphs>192</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Meiryo</vt:lpstr>
      <vt:lpstr>Arial</vt:lpstr>
      <vt:lpstr>Calibri</vt:lpstr>
      <vt:lpstr>Gentium</vt:lpstr>
      <vt:lpstr>Georgia</vt:lpstr>
      <vt:lpstr>Invitation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Peters</dc:creator>
  <cp:lastModifiedBy>Keith Peters</cp:lastModifiedBy>
  <cp:revision>28</cp:revision>
  <dcterms:created xsi:type="dcterms:W3CDTF">2019-04-28T01:28:08Z</dcterms:created>
  <dcterms:modified xsi:type="dcterms:W3CDTF">2023-08-20T13:12:38Z</dcterms:modified>
</cp:coreProperties>
</file>