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48" r:id="rId5"/>
  </p:sldMasterIdLst>
  <p:notesMasterIdLst>
    <p:notesMasterId r:id="rId28"/>
  </p:notesMasterIdLst>
  <p:handoutMasterIdLst>
    <p:handoutMasterId r:id="rId29"/>
  </p:handoutMasterIdLst>
  <p:sldIdLst>
    <p:sldId id="306" r:id="rId6"/>
    <p:sldId id="265" r:id="rId7"/>
    <p:sldId id="281" r:id="rId8"/>
    <p:sldId id="301" r:id="rId9"/>
    <p:sldId id="300" r:id="rId10"/>
    <p:sldId id="321" r:id="rId11"/>
    <p:sldId id="336" r:id="rId12"/>
    <p:sldId id="332" r:id="rId13"/>
    <p:sldId id="338" r:id="rId14"/>
    <p:sldId id="339" r:id="rId15"/>
    <p:sldId id="335" r:id="rId16"/>
    <p:sldId id="337" r:id="rId17"/>
    <p:sldId id="340" r:id="rId18"/>
    <p:sldId id="341" r:id="rId19"/>
    <p:sldId id="344" r:id="rId20"/>
    <p:sldId id="345" r:id="rId21"/>
    <p:sldId id="346" r:id="rId22"/>
    <p:sldId id="347" r:id="rId23"/>
    <p:sldId id="350" r:id="rId24"/>
    <p:sldId id="349" r:id="rId25"/>
    <p:sldId id="351" r:id="rId26"/>
    <p:sldId id="352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0066"/>
    <a:srgbClr val="000099"/>
    <a:srgbClr val="000000"/>
    <a:srgbClr val="739624"/>
    <a:srgbClr val="C16725"/>
    <a:srgbClr val="970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F34EE-C2CA-4724-84EF-A9390A27294D}" v="363" dt="2020-05-04T21:15:45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0334A2-22B6-41D6-8D0D-9BC2505E39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5C6FA-C3DB-4AF7-9540-102D2ED5B8A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9285B-9C1A-44AF-A5FB-6F6BD8E3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9285B-9C1A-44AF-A5FB-6F6BD8E33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7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9285B-9C1A-44AF-A5FB-6F6BD8E33C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5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9285B-9C1A-44AF-A5FB-6F6BD8E33C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1A3B-8245-4E16-AE33-F749FE12F5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9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07C3-24F3-4E7F-9A41-34A2AA2F23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23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F218-110C-42F0-B1AD-9FBE907008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1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2E17-685D-44D4-90E0-98CFCF04C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45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092576"/>
            <a:ext cx="106680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5D92D2-96C4-4203-A04F-AA72AA127C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1F5E-B839-4BC3-A964-D2999235B4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1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AFD8-5221-494F-9EA7-55BD1D16EF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75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A8F-EBEA-4998-AA6B-33B4FED3D8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49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5D619-9968-44C5-A202-B4CFA20569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2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C35A-F752-4B51-BF37-52E2D7D1EA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2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6BD3-17D4-4325-898F-CF1F00E258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73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719A-66E0-4FF8-8DB4-CEB9D6C626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50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6C6B-9A5B-40AA-88A8-EA1F9D6E79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11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28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14" r:id="rId3"/>
    <p:sldLayoutId id="2147483700" r:id="rId4"/>
    <p:sldLayoutId id="2147483715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31838"/>
            <a:ext cx="109728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1"/>
            <a:ext cx="67056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4AA3E-3FA0-4FCA-9578-593C080681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49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0"/>
            <a:ext cx="11277600" cy="1470025"/>
          </a:xfrm>
        </p:spPr>
        <p:txBody>
          <a:bodyPr/>
          <a:lstStyle/>
          <a:p>
            <a:r>
              <a:rPr lang="en-US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  <a:t>“</a:t>
            </a:r>
            <a:r>
              <a:rPr lang="en-US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  <a:t>My sheep hear my voice, and I know them, </a:t>
            </a:r>
            <a:br>
              <a:rPr lang="en-US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</a:br>
            <a:r>
              <a:rPr lang="en-US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  <a:t>and they Follow Me!”</a:t>
            </a:r>
            <a:br>
              <a:rPr lang="en-US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10:27</a:t>
            </a:r>
            <a:endParaRPr lang="en-US" alt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0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12C858-7B8A-4B53-B96C-F959A20207C4}"/>
              </a:ext>
            </a:extLst>
          </p:cNvPr>
          <p:cNvSpPr txBox="1"/>
          <p:nvPr/>
        </p:nvSpPr>
        <p:spPr>
          <a:xfrm>
            <a:off x="258442" y="4806199"/>
            <a:ext cx="8776982" cy="2051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For mine own sake, will I do it: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Invitation" pitchFamily="2" charset="0"/>
              </a:rPr>
              <a:t>     for how should my name be polluted?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Invitation" pitchFamily="2" charset="0"/>
              </a:rPr>
              <a:t>and I will not give my glory unto another.” </a:t>
            </a:r>
          </a:p>
        </p:txBody>
      </p:sp>
      <p:pic>
        <p:nvPicPr>
          <p:cNvPr id="3" name="Picture 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9D3B6139-F664-4809-BB62-DC344D3DC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45E79B-BE9C-4CAD-91B0-A809BD78C9CB}"/>
              </a:ext>
            </a:extLst>
          </p:cNvPr>
          <p:cNvSpPr txBox="1"/>
          <p:nvPr/>
        </p:nvSpPr>
        <p:spPr>
          <a:xfrm>
            <a:off x="214618" y="275247"/>
            <a:ext cx="6096000" cy="1802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+mn-lt"/>
              </a:rPr>
              <a:t>Isaiah 48:10-11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+mn-lt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I have refined thee,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      but not with silver;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4C3A4-96DA-46BA-8281-D4B608C0AF1A}"/>
              </a:ext>
            </a:extLst>
          </p:cNvPr>
          <p:cNvSpPr txBox="1"/>
          <p:nvPr/>
        </p:nvSpPr>
        <p:spPr>
          <a:xfrm>
            <a:off x="304800" y="2482501"/>
            <a:ext cx="6208642" cy="142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solidFill>
                  <a:srgbClr val="FF0000"/>
                </a:solidFill>
                <a:latin typeface="Invitation" pitchFamily="2" charset="0"/>
              </a:rPr>
              <a:t>I have chosen thee in the furnace of affliction. </a:t>
            </a:r>
            <a:endParaRPr lang="en-US" sz="2400" b="1" dirty="0">
              <a:solidFill>
                <a:srgbClr val="FF0000"/>
              </a:solidFill>
              <a:latin typeface="Invita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1454"/>
            <a:ext cx="12115800" cy="2017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call to follow Christ will lead to: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CRISIS (Continues)  Mk 5:1,2  </a:t>
            </a: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7E045-DEA6-4DF0-AD3E-7A045B9D3632}"/>
              </a:ext>
            </a:extLst>
          </p:cNvPr>
          <p:cNvSpPr txBox="1"/>
          <p:nvPr/>
        </p:nvSpPr>
        <p:spPr>
          <a:xfrm>
            <a:off x="145774" y="1752600"/>
            <a:ext cx="12268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“</a:t>
            </a:r>
            <a:r>
              <a:rPr lang="en-US" sz="5400" b="1" dirty="0">
                <a:solidFill>
                  <a:srgbClr val="FF0000"/>
                </a:solidFill>
                <a:latin typeface="Invitation" pitchFamily="2" charset="0"/>
              </a:rPr>
              <a:t>they came over unto the other side of the sea,</a:t>
            </a:r>
          </a:p>
          <a:p>
            <a:r>
              <a:rPr lang="en-US" sz="5400" b="1" dirty="0">
                <a:solidFill>
                  <a:srgbClr val="FF0000"/>
                </a:solidFill>
                <a:latin typeface="Invitation" pitchFamily="2" charset="0"/>
              </a:rPr>
              <a:t>       into the country of the Gadarenes. </a:t>
            </a:r>
          </a:p>
          <a:p>
            <a:r>
              <a:rPr lang="en-US" sz="5400" b="1" dirty="0">
                <a:solidFill>
                  <a:srgbClr val="FF0000"/>
                </a:solidFill>
                <a:latin typeface="Invitation" pitchFamily="2" charset="0"/>
              </a:rPr>
              <a:t> </a:t>
            </a:r>
            <a:br>
              <a:rPr lang="en-US" sz="5400" b="1" dirty="0">
                <a:solidFill>
                  <a:srgbClr val="FF0000"/>
                </a:solidFill>
                <a:latin typeface="Invitation" pitchFamily="2" charset="0"/>
              </a:rPr>
            </a:b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A77F0E-94BA-4AE7-A6FC-5B5CF416BF50}"/>
              </a:ext>
            </a:extLst>
          </p:cNvPr>
          <p:cNvSpPr txBox="1"/>
          <p:nvPr/>
        </p:nvSpPr>
        <p:spPr>
          <a:xfrm>
            <a:off x="19598" y="3460760"/>
            <a:ext cx="66860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Invitation" pitchFamily="2" charset="0"/>
              </a:rPr>
              <a:t>And when he was come out of the ship, immediately there met him out of the tombs a man with an unclean spirit”</a:t>
            </a:r>
            <a:endParaRPr lang="en-US" sz="4800" dirty="0"/>
          </a:p>
        </p:txBody>
      </p:sp>
      <p:pic>
        <p:nvPicPr>
          <p:cNvPr id="1028" name="Picture 4" descr="The Demoniac from Gadarenes - YouTube">
            <a:extLst>
              <a:ext uri="{FF2B5EF4-FFF2-40B4-BE49-F238E27FC236}">
                <a16:creationId xmlns:a16="http://schemas.microsoft.com/office/drawing/2014/main" id="{FF9F3574-4571-4471-AAC9-952AA6E5B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45556" r="37500" b="24629"/>
          <a:stretch/>
        </p:blipFill>
        <p:spPr bwMode="auto">
          <a:xfrm>
            <a:off x="7467600" y="3357022"/>
            <a:ext cx="4696919" cy="35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S Image">
            <a:extLst>
              <a:ext uri="{FF2B5EF4-FFF2-40B4-BE49-F238E27FC236}">
                <a16:creationId xmlns:a16="http://schemas.microsoft.com/office/drawing/2014/main" id="{8D1E5890-01DD-4B84-954D-ABB9C663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7022"/>
            <a:ext cx="5219699" cy="35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1454"/>
            <a:ext cx="12115800" cy="2017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call to follow Christ will lead to: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CRISIS (Continues)  Mk 5:6,7 </a:t>
            </a: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A04A9-9696-404E-BAD8-665EAF2DEFD6}"/>
              </a:ext>
            </a:extLst>
          </p:cNvPr>
          <p:cNvSpPr txBox="1"/>
          <p:nvPr/>
        </p:nvSpPr>
        <p:spPr>
          <a:xfrm>
            <a:off x="228601" y="1571634"/>
            <a:ext cx="1199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 But when he saw Jesus …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vitation" pitchFamily="2" charset="0"/>
            </a:endParaRPr>
          </a:p>
          <a:p>
            <a:endParaRPr lang="en-US" sz="36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27869-C27C-41E1-BB8B-8E8BBAFE1A75}"/>
              </a:ext>
            </a:extLst>
          </p:cNvPr>
          <p:cNvSpPr txBox="1"/>
          <p:nvPr/>
        </p:nvSpPr>
        <p:spPr>
          <a:xfrm>
            <a:off x="39756" y="2089156"/>
            <a:ext cx="119982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And cried with a loud voice… What have I to do with thee,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</a:rPr>
              <a:t>thou Son of the most high God?</a:t>
            </a:r>
          </a:p>
          <a:p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 I adjure thee by God, that thou torment me not. 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0BD59-F680-41CB-BD95-39EACE5E5488}"/>
              </a:ext>
            </a:extLst>
          </p:cNvPr>
          <p:cNvSpPr txBox="1"/>
          <p:nvPr/>
        </p:nvSpPr>
        <p:spPr>
          <a:xfrm>
            <a:off x="5754757" y="1521802"/>
            <a:ext cx="640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</a:rPr>
              <a:t>he ran and worshipped him, </a:t>
            </a:r>
            <a:endParaRPr lang="en-US" sz="4800" dirty="0"/>
          </a:p>
        </p:txBody>
      </p:sp>
      <p:pic>
        <p:nvPicPr>
          <p:cNvPr id="2054" name="Picture 6" descr="OBS Image">
            <a:extLst>
              <a:ext uri="{FF2B5EF4-FFF2-40B4-BE49-F238E27FC236}">
                <a16:creationId xmlns:a16="http://schemas.microsoft.com/office/drawing/2014/main" id="{E70BC3B0-740A-46AE-9E29-C88EA2D1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673" y="4120481"/>
            <a:ext cx="3338191" cy="28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3B45E8-BD24-48A9-9792-1F0FD0051644}"/>
              </a:ext>
            </a:extLst>
          </p:cNvPr>
          <p:cNvSpPr txBox="1"/>
          <p:nvPr/>
        </p:nvSpPr>
        <p:spPr>
          <a:xfrm>
            <a:off x="0" y="4244876"/>
            <a:ext cx="914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reveal?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storm?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Jesus’ power?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(Phil. 2:10; Col. 1:16)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man?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1454"/>
            <a:ext cx="12115800" cy="2017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call to follow Christ will lead to: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CRISIS (Continues)  Mk 5:8-12</a:t>
            </a: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A04A9-9696-404E-BAD8-665EAF2DEFD6}"/>
              </a:ext>
            </a:extLst>
          </p:cNvPr>
          <p:cNvSpPr txBox="1"/>
          <p:nvPr/>
        </p:nvSpPr>
        <p:spPr>
          <a:xfrm>
            <a:off x="228601" y="1571634"/>
            <a:ext cx="119982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“Come out of the man, thou unclean spirit. </a:t>
            </a:r>
          </a:p>
          <a:p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…What is thy name? And he answered, saying, </a:t>
            </a:r>
          </a:p>
          <a:p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  My name is Legion: for we are many. </a:t>
            </a:r>
          </a:p>
          <a:p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27869-C27C-41E1-BB8B-8E8BBAFE1A75}"/>
              </a:ext>
            </a:extLst>
          </p:cNvPr>
          <p:cNvSpPr txBox="1"/>
          <p:nvPr/>
        </p:nvSpPr>
        <p:spPr>
          <a:xfrm>
            <a:off x="96078" y="3698605"/>
            <a:ext cx="782872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 And he besought him much that he would not send them away out of the country. …</a:t>
            </a:r>
          </a:p>
          <a:p>
            <a:pPr algn="ctr"/>
            <a:r>
              <a:rPr lang="en-US" sz="4400" b="1" dirty="0">
                <a:latin typeface="Invitation" pitchFamily="2" charset="0"/>
              </a:rPr>
              <a:t>12    </a:t>
            </a:r>
            <a:r>
              <a:rPr lang="en-US" sz="5400" b="1" dirty="0">
                <a:latin typeface="Invitation" pitchFamily="2" charset="0"/>
              </a:rPr>
              <a:t>…</a:t>
            </a:r>
            <a:r>
              <a:rPr lang="en-US" sz="5400" b="1" dirty="0">
                <a:solidFill>
                  <a:srgbClr val="FF0000"/>
                </a:solidFill>
                <a:latin typeface="Invitation" pitchFamily="2" charset="0"/>
              </a:rPr>
              <a:t>send us into the swine”</a:t>
            </a:r>
            <a:endParaRPr lang="en-US" sz="44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pic>
        <p:nvPicPr>
          <p:cNvPr id="4098" name="Picture 2" descr="OBS Image">
            <a:extLst>
              <a:ext uri="{FF2B5EF4-FFF2-40B4-BE49-F238E27FC236}">
                <a16:creationId xmlns:a16="http://schemas.microsoft.com/office/drawing/2014/main" id="{2228CA4F-2E3E-4863-87BB-520088FB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23" y="3197900"/>
            <a:ext cx="4248907" cy="360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1454"/>
            <a:ext cx="12115800" cy="201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CRISIS (Continues)  Mk 5:13,14</a:t>
            </a: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27869-C27C-41E1-BB8B-8E8BBAFE1A75}"/>
              </a:ext>
            </a:extLst>
          </p:cNvPr>
          <p:cNvSpPr txBox="1"/>
          <p:nvPr/>
        </p:nvSpPr>
        <p:spPr>
          <a:xfrm>
            <a:off x="21535" y="752495"/>
            <a:ext cx="121489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“the unclean spirits went out, and entered into the swine:</a:t>
            </a:r>
          </a:p>
        </p:txBody>
      </p:sp>
      <p:pic>
        <p:nvPicPr>
          <p:cNvPr id="3074" name="Picture 2" descr="Power Over Many Demons | Life of Jesus">
            <a:extLst>
              <a:ext uri="{FF2B5EF4-FFF2-40B4-BE49-F238E27FC236}">
                <a16:creationId xmlns:a16="http://schemas.microsoft.com/office/drawing/2014/main" id="{D248E60A-84E3-4070-8A04-29B715D96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1"/>
          <a:stretch/>
        </p:blipFill>
        <p:spPr bwMode="auto">
          <a:xfrm>
            <a:off x="8317156" y="1905000"/>
            <a:ext cx="381852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4AD99B-6F21-47AB-B4D3-95FC21652847}"/>
              </a:ext>
            </a:extLst>
          </p:cNvPr>
          <p:cNvSpPr txBox="1"/>
          <p:nvPr/>
        </p:nvSpPr>
        <p:spPr>
          <a:xfrm>
            <a:off x="21535" y="1498745"/>
            <a:ext cx="8534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Invitation" pitchFamily="2" charset="0"/>
              </a:rPr>
              <a:t>and the herd ran violently down a steep place into the sea,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Invitation" pitchFamily="2" charset="0"/>
              </a:rPr>
              <a:t>(they were about 2000)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Invitation" pitchFamily="2" charset="0"/>
              </a:rPr>
              <a:t>And they that fed the swine fled,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Invitation" pitchFamily="2" charset="0"/>
              </a:rPr>
              <a:t> and told it in the …country.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Invitation" pitchFamily="2" charset="0"/>
              </a:rPr>
              <a:t>And they went out to see what it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Invitation" pitchFamily="2" charset="0"/>
              </a:rPr>
              <a:t>was that was done.” </a:t>
            </a:r>
          </a:p>
        </p:txBody>
      </p:sp>
    </p:spTree>
    <p:extLst>
      <p:ext uri="{BB962C8B-B14F-4D97-AF65-F5344CB8AC3E}">
        <p14:creationId xmlns:p14="http://schemas.microsoft.com/office/powerpoint/2010/main" val="2038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1454"/>
            <a:ext cx="12115800" cy="325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Mk 5:15,17 </a:t>
            </a:r>
            <a:r>
              <a:rPr lang="en-US" altLang="en-US" sz="6300" b="1" dirty="0">
                <a:solidFill>
                  <a:srgbClr val="FF0000"/>
                </a:solidFill>
                <a:latin typeface="Invitation" pitchFamily="2" charset="0"/>
              </a:rPr>
              <a:t>“</a:t>
            </a: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And they come to Jesus, and see him that was possessed with the devil, and had the legion, sitting, and clothed, </a:t>
            </a:r>
            <a:r>
              <a:rPr lang="en-US" altLang="en-US" sz="5800" b="1" u="sng" dirty="0">
                <a:solidFill>
                  <a:srgbClr val="FF0000"/>
                </a:solidFill>
                <a:latin typeface="Invitation" pitchFamily="2" charset="0"/>
              </a:rPr>
              <a:t>and in his right mind</a:t>
            </a:r>
            <a:r>
              <a:rPr lang="en-US" altLang="en-US" sz="5800" b="1" dirty="0">
                <a:solidFill>
                  <a:srgbClr val="FF0000"/>
                </a:solidFill>
                <a:latin typeface="Invitation" pitchFamily="2" charset="0"/>
              </a:rPr>
              <a:t>:</a:t>
            </a: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27869-C27C-41E1-BB8B-8E8BBAFE1A75}"/>
              </a:ext>
            </a:extLst>
          </p:cNvPr>
          <p:cNvSpPr txBox="1"/>
          <p:nvPr/>
        </p:nvSpPr>
        <p:spPr>
          <a:xfrm>
            <a:off x="66260" y="3313043"/>
            <a:ext cx="67818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17  </a:t>
            </a:r>
            <a:r>
              <a:rPr lang="en-US" sz="5400" b="1" dirty="0">
                <a:solidFill>
                  <a:srgbClr val="FF0000"/>
                </a:solidFill>
                <a:latin typeface="Invitation" pitchFamily="2" charset="0"/>
              </a:rPr>
              <a:t>And they began to pray him  (Jesus) to depart out of their coasts.” </a:t>
            </a:r>
            <a:endParaRPr lang="en-US" sz="4800" b="1" dirty="0">
              <a:solidFill>
                <a:srgbClr val="FF0000"/>
              </a:solidFill>
              <a:latin typeface="Invitation" pitchFamily="2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reveal?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OBS Image">
            <a:extLst>
              <a:ext uri="{FF2B5EF4-FFF2-40B4-BE49-F238E27FC236}">
                <a16:creationId xmlns:a16="http://schemas.microsoft.com/office/drawing/2014/main" id="{9B0A798F-10D2-4672-A00B-B268053E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86" y="3276600"/>
            <a:ext cx="5108654" cy="355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7F7CAE-E213-4234-BE8F-C7C7F5B5ECB4}"/>
              </a:ext>
            </a:extLst>
          </p:cNvPr>
          <p:cNvSpPr txBox="1"/>
          <p:nvPr/>
        </p:nvSpPr>
        <p:spPr>
          <a:xfrm>
            <a:off x="2822713" y="2310697"/>
            <a:ext cx="6268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000" b="1" dirty="0">
                <a:solidFill>
                  <a:srgbClr val="FF0000"/>
                </a:solidFill>
                <a:latin typeface="Invitation" pitchFamily="2" charset="0"/>
              </a:rPr>
              <a:t>and they were afraid.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298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97045"/>
            <a:ext cx="12115800" cy="3255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CRISIS (Continues)  Mk 5:18,19</a:t>
            </a:r>
          </a:p>
          <a:p>
            <a:pPr marL="0" indent="0" algn="ctr">
              <a:buNone/>
            </a:pPr>
            <a:r>
              <a:rPr lang="en-US" altLang="en-US" sz="6300" b="1" dirty="0">
                <a:solidFill>
                  <a:srgbClr val="FF0000"/>
                </a:solidFill>
                <a:latin typeface="Invitation" pitchFamily="2" charset="0"/>
              </a:rPr>
              <a:t>“</a:t>
            </a: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he that had been possessed with the devil prayed him that he might be with him. 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</a:rPr>
              <a:t>Howbeit Jesus suffered him not, but saith unto him.</a:t>
            </a: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27869-C27C-41E1-BB8B-8E8BBAFE1A75}"/>
              </a:ext>
            </a:extLst>
          </p:cNvPr>
          <p:cNvSpPr txBox="1"/>
          <p:nvPr/>
        </p:nvSpPr>
        <p:spPr>
          <a:xfrm>
            <a:off x="76200" y="3124200"/>
            <a:ext cx="67818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Invitation" pitchFamily="2" charset="0"/>
              </a:rPr>
              <a:t>Go home to thy friends, and tell them how great things the Lord hath done for thee, and hath had compassion on thee.” 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OBS Image">
            <a:extLst>
              <a:ext uri="{FF2B5EF4-FFF2-40B4-BE49-F238E27FC236}">
                <a16:creationId xmlns:a16="http://schemas.microsoft.com/office/drawing/2014/main" id="{DC9AC35E-1615-4767-93A5-BEF941F23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80" b="-1"/>
          <a:stretch/>
        </p:blipFill>
        <p:spPr bwMode="auto">
          <a:xfrm>
            <a:off x="6858000" y="3166760"/>
            <a:ext cx="5334000" cy="367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-26504"/>
            <a:ext cx="12115800" cy="325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CRISIS (Continues)  Mk 5:20 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“And he departed, and began to publish in </a:t>
            </a:r>
            <a:r>
              <a:rPr lang="en-US" alt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</a:rPr>
              <a:t>Decapolis </a:t>
            </a: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how great things Jesus had done for him:</a:t>
            </a:r>
          </a:p>
          <a:p>
            <a:pPr marL="0" indent="0" algn="ctr"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Invitation" pitchFamily="2" charset="0"/>
              </a:rPr>
              <a:t>and all men did marvel. “</a:t>
            </a:r>
          </a:p>
          <a:p>
            <a:pPr marL="0" indent="0" algn="ctr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  <a:p>
            <a:pPr marL="0" indent="0" algn="ctr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pic>
        <p:nvPicPr>
          <p:cNvPr id="9218" name="Picture 2" descr="OBS Image">
            <a:extLst>
              <a:ext uri="{FF2B5EF4-FFF2-40B4-BE49-F238E27FC236}">
                <a16:creationId xmlns:a16="http://schemas.microsoft.com/office/drawing/2014/main" id="{3735A526-FF3D-4338-8F64-99E2BC2D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64669"/>
            <a:ext cx="6743700" cy="37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-26504"/>
            <a:ext cx="12115800" cy="7189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57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Observations: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7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Disciples failed to recognize who Jesus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really was  (Mk 4:41) but the Demoniac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immediately recognized Him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and worshipped!   (Mk. 5:6)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Jesus had the power to send them to hell...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Mt 8:29 </a:t>
            </a:r>
            <a:r>
              <a:rPr lang="en-US" altLang="en-US" sz="40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“art thou come hither to torment us before the time?” </a:t>
            </a:r>
            <a:endParaRPr lang="en-US" altLang="en-US" sz="4400" b="1" dirty="0">
              <a:solidFill>
                <a:srgbClr val="FF0000"/>
              </a:solidFill>
              <a:latin typeface="Invitation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Lk 8:31  </a:t>
            </a: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“They besought him that he would not command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       them to go out into the deep.”</a:t>
            </a:r>
          </a:p>
          <a:p>
            <a:pPr marL="0" indent="0" algn="ctr">
              <a:buNone/>
            </a:pPr>
            <a:endParaRPr lang="en-US" altLang="en-US" sz="4000" b="1" dirty="0">
              <a:solidFill>
                <a:srgbClr val="FF0000"/>
              </a:solidFill>
              <a:latin typeface="Invitation" pitchFamily="2" charset="0"/>
            </a:endParaRPr>
          </a:p>
          <a:p>
            <a:pPr marL="0" indent="0" algn="ctr">
              <a:buNone/>
            </a:pPr>
            <a:endParaRPr lang="en-US" altLang="en-US" sz="4000" b="1" dirty="0">
              <a:solidFill>
                <a:srgbClr val="FF0000"/>
              </a:solidFill>
              <a:latin typeface="Invitation" pitchFamily="2" charset="0"/>
            </a:endParaRP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-26504"/>
            <a:ext cx="12115800" cy="6884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2)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Why didn’t Jesus send the demons to hell?</a:t>
            </a:r>
          </a:p>
          <a:p>
            <a:pPr marL="0" indent="0"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Perhaps they had a “right” to be there!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“country of the Gadarenes” was part of Decapolis (10 cities) around the sea of Galilee.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They were a mixture of Jews &amp;Gentiles.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(like the Samaritans on the West Side)</a:t>
            </a: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pic>
        <p:nvPicPr>
          <p:cNvPr id="10242" name="Picture 2" descr="Location of Decapolis">
            <a:extLst>
              <a:ext uri="{FF2B5EF4-FFF2-40B4-BE49-F238E27FC236}">
                <a16:creationId xmlns:a16="http://schemas.microsoft.com/office/drawing/2014/main" id="{164655F5-768B-4ED4-9325-DE3EFC8D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375" y="2667000"/>
            <a:ext cx="2878960" cy="415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04DDB2-1008-4787-A00C-375E5C12756C}"/>
              </a:ext>
            </a:extLst>
          </p:cNvPr>
          <p:cNvSpPr txBox="1"/>
          <p:nvPr/>
        </p:nvSpPr>
        <p:spPr>
          <a:xfrm>
            <a:off x="440802" y="3936342"/>
            <a:ext cx="86106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Perhaps the “Jews” had compromised and invited the Demonic presence/ principality.</a:t>
            </a:r>
          </a:p>
          <a:p>
            <a:pPr marL="0" indent="0" algn="ctr">
              <a:buNone/>
            </a:pPr>
            <a:endParaRPr lang="en-US" altLang="en-US" sz="3600" b="1" dirty="0">
              <a:solidFill>
                <a:srgbClr val="FF0000"/>
              </a:solidFill>
              <a:latin typeface="Invitation" pitchFamily="2" charset="0"/>
            </a:endParaRPr>
          </a:p>
          <a:p>
            <a:pPr marL="0" indent="0" algn="ctr">
              <a:buNone/>
            </a:pPr>
            <a:endParaRPr lang="en-US" altLang="en-US" sz="1600" b="1" dirty="0">
              <a:solidFill>
                <a:srgbClr val="FF0000"/>
              </a:solidFill>
              <a:latin typeface="Invita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"/>
            <a:ext cx="12039600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How God Guided and Grew Peter: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Begins as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Curious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1:29-43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Andrew was a disciple of John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He heard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John’s declaration. v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He followed Jesus.  Vs 37-39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dirty="0">
              <a:solidFill>
                <a:schemeClr val="bg2"/>
              </a:solidFill>
            </a:endParaRPr>
          </a:p>
        </p:txBody>
      </p:sp>
      <p:pic>
        <p:nvPicPr>
          <p:cNvPr id="1028" name="Picture 4" descr="Behold, the Lamb of God.” John 1:36 | One Walk">
            <a:extLst>
              <a:ext uri="{FF2B5EF4-FFF2-40B4-BE49-F238E27FC236}">
                <a16:creationId xmlns:a16="http://schemas.microsoft.com/office/drawing/2014/main" id="{1825FB96-35E7-4EA0-B237-A05B408B4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b="11916"/>
          <a:stretch/>
        </p:blipFill>
        <p:spPr bwMode="auto">
          <a:xfrm>
            <a:off x="8991600" y="778122"/>
            <a:ext cx="3019148" cy="32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86B3B-970B-4B5A-813B-16ABAEDE36C7}"/>
              </a:ext>
            </a:extLst>
          </p:cNvPr>
          <p:cNvSpPr txBox="1"/>
          <p:nvPr/>
        </p:nvSpPr>
        <p:spPr>
          <a:xfrm>
            <a:off x="457200" y="3429000"/>
            <a:ext cx="11582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He shares with Peter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John 1:40-42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u="sng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He first </a:t>
            </a:r>
            <a:r>
              <a:rPr lang="en-US" altLang="en-US" sz="3600" b="1" u="sng" dirty="0" err="1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findeth</a:t>
            </a:r>
            <a:r>
              <a:rPr lang="en-US" altLang="en-US" sz="3600" b="1" u="sng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 his own brother Simon</a:t>
            </a:r>
            <a:r>
              <a:rPr lang="en-US" altLang="en-US" sz="36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, and saith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We have found the </a:t>
            </a:r>
            <a:r>
              <a:rPr lang="en-US" altLang="en-US" sz="3600" b="1" dirty="0" err="1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Messias</a:t>
            </a:r>
            <a:r>
              <a:rPr lang="en-US" altLang="en-US" sz="36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, (the Christ) 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  <a:t>And he brought him to Jesus</a:t>
            </a:r>
            <a:r>
              <a:rPr lang="en-US" altLang="en-US" sz="36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ECCD7-CEE8-4E75-8978-BD0180765FF8}"/>
              </a:ext>
            </a:extLst>
          </p:cNvPr>
          <p:cNvSpPr txBox="1"/>
          <p:nvPr/>
        </p:nvSpPr>
        <p:spPr>
          <a:xfrm>
            <a:off x="152400" y="5334000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Peter spends time with Jesus.  Luke 5</a:t>
            </a:r>
          </a:p>
        </p:txBody>
      </p:sp>
      <p:pic>
        <p:nvPicPr>
          <p:cNvPr id="4" name="Picture 2" descr="Jesus preaching from the side of Peter's boat. - Google Search ...">
            <a:extLst>
              <a:ext uri="{FF2B5EF4-FFF2-40B4-BE49-F238E27FC236}">
                <a16:creationId xmlns:a16="http://schemas.microsoft.com/office/drawing/2014/main" id="{CB0438A4-D5B9-4B27-9BDF-E260C18C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13" y="770061"/>
            <a:ext cx="3273322" cy="371767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-26504"/>
            <a:ext cx="12115800" cy="6884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57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Observations: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3) It seems the people were more comfortable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with the Demoniac before He met Jesus,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than they were after!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Why do you think this might have been so?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What was their response to Jesus?  </a:t>
            </a:r>
          </a:p>
          <a:p>
            <a:pPr marL="0" indent="0">
              <a:buNone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(Mt 8:34; Mk 5:17; Luke 8:37)</a:t>
            </a:r>
          </a:p>
          <a:p>
            <a:pPr marL="0" indent="0">
              <a:buNone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What was their motive?  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They’d rather live with their fear of Satan 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 God!  </a:t>
            </a:r>
            <a:endParaRPr lang="en-US" altLang="en-US" sz="5400" b="1" dirty="0">
              <a:solidFill>
                <a:srgbClr val="0033CC"/>
              </a:solidFill>
              <a:latin typeface="Invitation" pitchFamily="2" charset="0"/>
            </a:endParaRPr>
          </a:p>
          <a:p>
            <a:pPr marL="0" indent="0" algn="ctr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  <a:p>
            <a:pPr marL="0" indent="0" algn="ctr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55055-45B4-45C7-8ABB-C8E4909D5E2C}"/>
              </a:ext>
            </a:extLst>
          </p:cNvPr>
          <p:cNvSpPr txBox="1"/>
          <p:nvPr/>
        </p:nvSpPr>
        <p:spPr>
          <a:xfrm>
            <a:off x="6705600" y="4419600"/>
            <a:ext cx="6422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(Fear!)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05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12115800" cy="6884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4)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Why didn’t Jesus allow the healed man to join them?  </a:t>
            </a:r>
            <a:endParaRPr lang="en-US" altLang="en-US" sz="4000" b="1" dirty="0">
              <a:solidFill>
                <a:srgbClr val="FF0000"/>
              </a:solidFill>
              <a:latin typeface="Invitation" pitchFamily="2" charset="0"/>
            </a:endParaRPr>
          </a:p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8:39 </a:t>
            </a:r>
            <a:r>
              <a:rPr lang="en-US" altLang="en-US" sz="40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“Return to thine own house, and shew how great things God hath done unto thee. And he …published throughout the whole city how great things Jesus had done unto him. </a:t>
            </a:r>
          </a:p>
          <a:p>
            <a:pPr marL="0" indent="0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5:20 </a:t>
            </a: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</a:rPr>
              <a:t>“</a:t>
            </a: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and he…</a:t>
            </a:r>
            <a:r>
              <a:rPr lang="en-US" altLang="en-US" sz="4800" b="1" u="sng" dirty="0">
                <a:solidFill>
                  <a:srgbClr val="FF0000"/>
                </a:solidFill>
                <a:latin typeface="Invitation" pitchFamily="2" charset="0"/>
              </a:rPr>
              <a:t>began to publish in Decapolis 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how great things Jesus had done for him: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and all men did marvel. “</a:t>
            </a: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975D3-7F3F-42AE-AAFC-F6D11F387270}"/>
              </a:ext>
            </a:extLst>
          </p:cNvPr>
          <p:cNvSpPr txBox="1"/>
          <p:nvPr/>
        </p:nvSpPr>
        <p:spPr>
          <a:xfrm>
            <a:off x="-99874" y="56388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became a missionary to 10 cities!</a:t>
            </a:r>
          </a:p>
        </p:txBody>
      </p:sp>
    </p:spTree>
    <p:extLst>
      <p:ext uri="{BB962C8B-B14F-4D97-AF65-F5344CB8AC3E}">
        <p14:creationId xmlns:p14="http://schemas.microsoft.com/office/powerpoint/2010/main" val="26034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" y="0"/>
            <a:ext cx="12115800" cy="6884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57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5) </a:t>
            </a:r>
            <a:r>
              <a:rPr lang="en-US" alt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 you think the disciples (and Peter) might have had</a:t>
            </a:r>
          </a:p>
          <a:p>
            <a:pPr marL="0" indent="0">
              <a:buNone/>
            </a:pPr>
            <a:r>
              <a:rPr lang="en-US" alt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Similar questions about these events? 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If so, why didn’t they ask them?</a:t>
            </a:r>
          </a:p>
          <a:p>
            <a:pPr marL="0" indent="0" algn="ctr"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another Demoniac deliverance 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9:43-46 </a:t>
            </a: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“And they were all amazed at the mighty power of God. 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But while they wondered every one at all things which Jesus did,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 he said unto his disciples, Let these sayings sink down into your ears: for the Son of man shall be delivered into the hands of men. 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But they understood not this saying, and it was hid from them, 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that they perceived it not: </a:t>
            </a:r>
          </a:p>
          <a:p>
            <a:pPr marL="0" indent="0" algn="ctr">
              <a:buNone/>
            </a:pPr>
            <a:r>
              <a:rPr lang="en-US" altLang="en-US" sz="5700" b="1" dirty="0">
                <a:solidFill>
                  <a:srgbClr val="FF0000"/>
                </a:solidFill>
                <a:latin typeface="Invitation" pitchFamily="2" charset="0"/>
              </a:rPr>
              <a:t>            </a:t>
            </a:r>
            <a:r>
              <a:rPr lang="en-US" altLang="en-US" sz="6200" b="1" dirty="0">
                <a:solidFill>
                  <a:srgbClr val="FF0000"/>
                </a:solidFill>
                <a:latin typeface="Invitation" pitchFamily="2" charset="0"/>
              </a:rPr>
              <a:t>and they feared to ask him of that saying. </a:t>
            </a:r>
            <a:endParaRPr lang="en-US" altLang="en-US" sz="5700" b="1" dirty="0">
              <a:solidFill>
                <a:srgbClr val="FF0000"/>
              </a:solidFill>
              <a:latin typeface="Invitation" pitchFamily="2" charset="0"/>
            </a:endParaRP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  Then there arose a reasoning among them,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</a:rPr>
              <a:t> which of them should be greatest.” </a:t>
            </a: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"/>
            <a:ext cx="12192000" cy="7010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Curiosity becomes Conviction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Communicated through Preaching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Lk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B.  Reinforced with 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Relationship</a:t>
            </a:r>
            <a:r>
              <a:rPr lang="en-US" altLang="en-US" sz="4400" b="1" dirty="0"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!  Lk 5:3-8</a:t>
            </a:r>
          </a:p>
          <a:p>
            <a:pPr marL="0" indent="0">
              <a:buNone/>
            </a:pPr>
            <a:r>
              <a:rPr lang="en-US" altLang="en-US" sz="4400" b="1" dirty="0"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1) </a:t>
            </a:r>
            <a:r>
              <a:rPr lang="en-US" altLang="en-US" sz="4400" b="1" dirty="0"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Jesus had spent the day with Peter in the boat.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chemeClr val="bg2"/>
                </a:solidFill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latin typeface="Times New Roman" panose="02020603050405020304" pitchFamily="18" charset="0"/>
                <a:ea typeface="Gentium Plus" panose="02000503060000020004" pitchFamily="2" charset="0"/>
                <a:cs typeface="Times New Roman" panose="02020603050405020304" pitchFamily="18" charset="0"/>
              </a:rPr>
              <a:t>2)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Gave Peter specific instructions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that he partially and hesitantly obeyed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 4,5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Miraculous supply of fish.  Vs 6-7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4) Peter under conviction.  8 </a:t>
            </a: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“I am a sinful man,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  <a:t>         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  <a:t>O Lord</a:t>
            </a: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”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(Kyrios) Supreme Authority!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164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0262" y="168479"/>
            <a:ext cx="12115800" cy="6836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5400" b="1" dirty="0">
                <a:latin typeface="Calibri" panose="020F0502020204030204" pitchFamily="34" charset="0"/>
              </a:rPr>
              <a:t> 3. Conviction leads to a Call to Follow Christ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Lk 5:11 </a:t>
            </a:r>
            <a:r>
              <a:rPr lang="en-US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  <a:t>they forsook all</a:t>
            </a: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  <a:t>and followed him</a:t>
            </a:r>
            <a:r>
              <a:rPr lang="en-US" alt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  <a:t>.” </a:t>
            </a:r>
          </a:p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Truly following involves a call to: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arenR"/>
            </a:pPr>
            <a:r>
              <a:rPr lang="en-US" altLang="en-US" sz="44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Listen</a:t>
            </a:r>
            <a:r>
              <a:rPr lang="en-US" altLang="en-US" sz="4400" b="1" dirty="0">
                <a:latin typeface="Calibri" panose="020F0502020204030204" pitchFamily="34" charset="0"/>
              </a:rPr>
              <a:t>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4:23  </a:t>
            </a:r>
            <a:r>
              <a:rPr lang="en-US" altLang="en-US" sz="4000" b="1" dirty="0">
                <a:solidFill>
                  <a:srgbClr val="FF0000"/>
                </a:solidFill>
                <a:latin typeface="Invitation" pitchFamily="2" charset="0"/>
              </a:rPr>
              <a:t>“Jesus went about all Galilee, teaching in their synagogues, and </a:t>
            </a:r>
            <a:r>
              <a:rPr lang="en-US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</a:rPr>
              <a:t>preaching the gospel of the kingdom</a:t>
            </a:r>
            <a:r>
              <a:rPr lang="en-US" altLang="en-US" sz="4000" b="1" dirty="0">
                <a:solidFill>
                  <a:srgbClr val="FF0000"/>
                </a:solidFill>
                <a:latin typeface="Invitation" pitchFamily="2" charset="0"/>
              </a:rPr>
              <a:t>…”</a:t>
            </a:r>
          </a:p>
          <a:p>
            <a:pPr marL="0" indent="0">
              <a:buNone/>
            </a:pPr>
            <a:endParaRPr lang="en-US" altLang="en-US" sz="4000" b="1" dirty="0">
              <a:solidFill>
                <a:srgbClr val="FF0000"/>
              </a:solidFill>
              <a:latin typeface="Invitatio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Invitation" pitchFamily="2" charset="0"/>
              </a:rPr>
              <a:t> </a:t>
            </a:r>
            <a:r>
              <a:rPr lang="en-US" altLang="en-US" sz="4000" b="1" dirty="0">
                <a:latin typeface="Calibri" panose="020F0502020204030204" pitchFamily="34" charset="0"/>
              </a:rPr>
              <a:t>2</a:t>
            </a:r>
            <a:r>
              <a:rPr lang="en-US" altLang="en-US" sz="4400" b="1" dirty="0">
                <a:latin typeface="Calibri" panose="020F0502020204030204" pitchFamily="34" charset="0"/>
              </a:rPr>
              <a:t>) </a:t>
            </a:r>
            <a:r>
              <a:rPr lang="en-US" altLang="en-US" sz="44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Look</a:t>
            </a:r>
            <a:r>
              <a:rPr lang="en-US" altLang="en-US" sz="4400" b="1" dirty="0">
                <a:latin typeface="Calibri" panose="020F0502020204030204" pitchFamily="34" charset="0"/>
              </a:rPr>
              <a:t>:  </a:t>
            </a:r>
            <a:r>
              <a:rPr lang="en-US" altLang="en-US" sz="4000" b="1" dirty="0">
                <a:latin typeface="Calibri" panose="020F0502020204030204" pitchFamily="34" charset="0"/>
              </a:rPr>
              <a:t>Witnessed Miraculous Ministry:  Mt 4:23,24 </a:t>
            </a:r>
            <a:endParaRPr lang="en-US" altLang="en-US" sz="4400" b="1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Invitation" pitchFamily="2" charset="0"/>
              </a:rPr>
              <a:t>“and healing all manner of sickness and disease among the people.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</a:rPr>
              <a:t> </a:t>
            </a:r>
            <a:r>
              <a:rPr lang="en-US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</a:rPr>
              <a:t>And his fame went throughout all Syria…”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86926"/>
            <a:ext cx="12115800" cy="6771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Curiosity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Conviction   Call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Mt 11:28,29  </a:t>
            </a:r>
            <a:r>
              <a:rPr lang="en-US" altLang="en-US" sz="54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“Learn of me”</a:t>
            </a:r>
          </a:p>
          <a:p>
            <a:pPr marL="0" indent="0"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Jesus’ ministry challenged Peter’s prejudices.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a) Touching Lepers. Mt. 8:2,3 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Healed Roman Centurion’s servant  (8:5-13)</a:t>
            </a:r>
          </a:p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c) Healed Peter’s Mother in law. (8:14-15)</a:t>
            </a:r>
          </a:p>
          <a:p>
            <a:pPr marL="742950" indent="-742950">
              <a:spcBef>
                <a:spcPts val="1800"/>
              </a:spcBef>
              <a:buAutoNum type="arabicParenR" startAt="4"/>
            </a:pPr>
            <a:r>
              <a:rPr lang="en-US" altLang="en-US" sz="4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comfort zones. (Mt 8:18-24)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   “When He entered the ship, </a:t>
            </a:r>
            <a:r>
              <a:rPr lang="en-US" alt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  <a:t>his disciples followed him…”</a:t>
            </a:r>
            <a:endParaRPr lang="en-US" alt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vitation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1454"/>
            <a:ext cx="12115800" cy="6988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call to follow Christ will lead to: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CRISIS: 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They ran into a terrible Storm. </a:t>
            </a:r>
            <a:endParaRPr lang="en-US" alt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Mt 8:24 </a:t>
            </a: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</a:rPr>
              <a:t>“a great tempest… the ship was covered with waves”</a:t>
            </a:r>
          </a:p>
          <a:p>
            <a:pPr marL="914400" indent="-914400">
              <a:spcBef>
                <a:spcPts val="0"/>
              </a:spcBef>
              <a:buAutoNum type="alphaUcPeriod"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Root of the Crisis.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 4:38  </a:t>
            </a: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“we </a:t>
            </a:r>
            <a:r>
              <a:rPr lang="en-US" altLang="en-US" sz="4800" b="1" u="sng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perish</a:t>
            </a: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Response of the Disciples.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Doubt.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4:38  </a:t>
            </a: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dirty="0" err="1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Carest</a:t>
            </a: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 thou not…?”</a:t>
            </a:r>
            <a:endParaRPr lang="en-US" altLang="en-US" sz="4000" b="1" dirty="0">
              <a:solidFill>
                <a:srgbClr val="FF0000"/>
              </a:solidFill>
              <a:latin typeface="Invitation" pitchFamily="2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Fear.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4:40 </a:t>
            </a:r>
            <a:r>
              <a:rPr lang="en-US" altLang="en-US" sz="40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why are ye so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                       fearful?”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E60CE-2993-4EA7-AFF3-93C79461C061}"/>
              </a:ext>
            </a:extLst>
          </p:cNvPr>
          <p:cNvSpPr txBox="1"/>
          <p:nvPr/>
        </p:nvSpPr>
        <p:spPr>
          <a:xfrm>
            <a:off x="381000" y="298620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Apol’lymi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Destroy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 9:11) 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947B8-7B3F-4902-BFA4-BCD815C12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r="12155" b="1978"/>
          <a:stretch/>
        </p:blipFill>
        <p:spPr>
          <a:xfrm>
            <a:off x="8648329" y="3064942"/>
            <a:ext cx="3478568" cy="37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1454"/>
            <a:ext cx="12115800" cy="2340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Rebuke of the Lord.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8:26; Mk 4:41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7E3A2C-9476-4B37-AEFA-9FBEC1716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54" y="3200400"/>
            <a:ext cx="2998246" cy="3626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AE4D1-BBE6-429C-AB3B-A325C7BA97A4}"/>
              </a:ext>
            </a:extLst>
          </p:cNvPr>
          <p:cNvSpPr txBox="1"/>
          <p:nvPr/>
        </p:nvSpPr>
        <p:spPr>
          <a:xfrm>
            <a:off x="228600" y="762000"/>
            <a:ext cx="1211579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arenR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Rebuked the storm.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39 </a:t>
            </a:r>
            <a:r>
              <a:rPr lang="en-US" sz="48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“he arose, and </a:t>
            </a:r>
            <a:r>
              <a:rPr lang="en-US" sz="4800" b="1" u="sng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rebuked </a:t>
            </a:r>
            <a:r>
              <a:rPr lang="en-US" sz="48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the winds; and said Peace be Still!</a:t>
            </a:r>
          </a:p>
          <a:p>
            <a:r>
              <a:rPr lang="en-US" sz="48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   And the wind ceased and there was a great calm”</a:t>
            </a:r>
          </a:p>
          <a:p>
            <a:endParaRPr lang="en-US" sz="4800" b="1" dirty="0">
              <a:solidFill>
                <a:srgbClr val="FF0000"/>
              </a:solidFill>
              <a:latin typeface="Invitation" pitchFamily="2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Rebuked the Disciples.  40</a:t>
            </a:r>
          </a:p>
          <a:p>
            <a:r>
              <a:rPr lang="en-US" sz="44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W</a:t>
            </a:r>
            <a:r>
              <a:rPr lang="en-US" sz="4800" b="1" dirty="0">
                <a:solidFill>
                  <a:srgbClr val="FF0000"/>
                </a:solidFill>
                <a:latin typeface="Invitation" pitchFamily="2" charset="0"/>
                <a:cs typeface="Times New Roman" panose="02020603050405020304" pitchFamily="18" charset="0"/>
              </a:rPr>
              <a:t>hy are ye 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cs typeface="Times New Roman" panose="02020603050405020304" pitchFamily="18" charset="0"/>
              </a:rPr>
              <a:t>so fearful,  </a:t>
            </a:r>
            <a:r>
              <a:rPr lang="en-US" sz="48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deilos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faithless)</a:t>
            </a:r>
            <a:endParaRPr lang="en-US" sz="4000" b="1" dirty="0">
              <a:solidFill>
                <a:srgbClr val="FF0000"/>
              </a:solidFill>
              <a:latin typeface="Invitation" pitchFamily="2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Invitation" pitchFamily="2" charset="0"/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Invitation" pitchFamily="2" charset="0"/>
              </a:rPr>
              <a:t>How is it that ye have no faith?          </a:t>
            </a:r>
            <a:endParaRPr lang="en-US" sz="4800" b="1" dirty="0">
              <a:solidFill>
                <a:srgbClr val="FF0000"/>
              </a:solidFill>
              <a:latin typeface="Invita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to Overcome Fear through Jesus Christ: Jesus Calms the Storm ...">
            <a:extLst>
              <a:ext uri="{FF2B5EF4-FFF2-40B4-BE49-F238E27FC236}">
                <a16:creationId xmlns:a16="http://schemas.microsoft.com/office/drawing/2014/main" id="{51B4F40B-BA2E-456A-B6CB-29BBD1318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/>
          <a:stretch/>
        </p:blipFill>
        <p:spPr bwMode="auto">
          <a:xfrm>
            <a:off x="9193753" y="2645547"/>
            <a:ext cx="2998247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F0E5AC-3B77-447A-A7BE-477E72FB8BDA}"/>
              </a:ext>
            </a:extLst>
          </p:cNvPr>
          <p:cNvSpPr txBox="1"/>
          <p:nvPr/>
        </p:nvSpPr>
        <p:spPr>
          <a:xfrm>
            <a:off x="76200" y="152400"/>
            <a:ext cx="1082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Reaction of the Disciples Mk 4:41 </a:t>
            </a:r>
            <a:endParaRPr lang="en-US" sz="5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45E699-8B4F-48AB-9163-D680EAB970B3}"/>
              </a:ext>
            </a:extLst>
          </p:cNvPr>
          <p:cNvSpPr txBox="1"/>
          <p:nvPr/>
        </p:nvSpPr>
        <p:spPr>
          <a:xfrm>
            <a:off x="0" y="838200"/>
            <a:ext cx="121920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Invitation" pitchFamily="2" charset="0"/>
              </a:rPr>
              <a:t>“And they feared exceedingly, and said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</a:rPr>
              <a:t>What manner of man is this</a:t>
            </a: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, </a:t>
            </a:r>
          </a:p>
          <a:p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   That even the wind and the sea obey him? “</a:t>
            </a:r>
            <a:b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</a:br>
            <a:endParaRPr lang="en-US" sz="4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8FD3A-0B04-4ED4-B10E-F4F91B1C458C}"/>
              </a:ext>
            </a:extLst>
          </p:cNvPr>
          <p:cNvSpPr txBox="1"/>
          <p:nvPr/>
        </p:nvSpPr>
        <p:spPr>
          <a:xfrm>
            <a:off x="228599" y="3244334"/>
            <a:ext cx="89651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they learned the lesson of this Crisis?</a:t>
            </a:r>
          </a:p>
          <a:p>
            <a:pPr algn="ctr"/>
            <a:r>
              <a:rPr lang="en-US" sz="5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Why/Why Not?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29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245E699-8B4F-48AB-9163-D680EAB970B3}"/>
              </a:ext>
            </a:extLst>
          </p:cNvPr>
          <p:cNvSpPr txBox="1"/>
          <p:nvPr/>
        </p:nvSpPr>
        <p:spPr>
          <a:xfrm>
            <a:off x="76200" y="244689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will continue to allow (or create) Crises until He’s accomplished his purposes.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2C858-7B8A-4B53-B96C-F959A20207C4}"/>
              </a:ext>
            </a:extLst>
          </p:cNvPr>
          <p:cNvSpPr txBox="1"/>
          <p:nvPr/>
        </p:nvSpPr>
        <p:spPr>
          <a:xfrm>
            <a:off x="86139" y="1676400"/>
            <a:ext cx="117348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James 1:2-4  </a:t>
            </a: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“Count it all joy when ye fall into divers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</a:rPr>
              <a:t>temptations</a:t>
            </a: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;  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peirasmos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putting to proof) </a:t>
            </a: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Knowing that the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</a:rPr>
              <a:t>trying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dokim’ion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testing for trustworthiness) </a:t>
            </a: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of your faith worketh patience.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Hypomonē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cheerful endurance)</a:t>
            </a:r>
          </a:p>
          <a:p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 But let patience have </a:t>
            </a:r>
            <a:r>
              <a:rPr lang="en-US" sz="4400" b="1" i="1" dirty="0">
                <a:solidFill>
                  <a:srgbClr val="FF0000"/>
                </a:solidFill>
                <a:latin typeface="Invitation" pitchFamily="2" charset="0"/>
              </a:rPr>
              <a:t>her</a:t>
            </a: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 perfect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teleios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complete) </a:t>
            </a: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work, </a:t>
            </a:r>
          </a:p>
          <a:p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that ye may be perfect and entire,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holoklēros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complete in every part) </a:t>
            </a: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wanting 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leipo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lacking) </a:t>
            </a:r>
            <a: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  <a:t>nothing.” </a:t>
            </a:r>
            <a:br>
              <a:rPr lang="en-US" sz="4400" b="1" dirty="0">
                <a:solidFill>
                  <a:srgbClr val="FF0000"/>
                </a:solidFill>
                <a:latin typeface="Invitation" pitchFamily="2" charset="0"/>
              </a:rPr>
            </a:br>
            <a:endParaRPr lang="en-US" sz="4000" b="1" dirty="0">
              <a:solidFill>
                <a:srgbClr val="FF0000"/>
              </a:solidFill>
              <a:latin typeface="Invita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lkByFaith">
  <a:themeElements>
    <a:clrScheme name="Blank Presentatio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lank Presentatio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0" ma:contentTypeDescription="Create a new document." ma:contentTypeScope="" ma:versionID="0e2b21a82fd8403e1bf25a0161d89e92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11e1db98fa85c3a60c08bc34466bf2d0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56B8DB-5825-4816-B071-B2FB0889FF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F9518A-B492-45C7-A573-381329E03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CE7016-3C97-4BBA-9238-887A528D1C7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1660</Words>
  <Application>Microsoft Office PowerPoint</Application>
  <PresentationFormat>Widescreen</PresentationFormat>
  <Paragraphs>162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GillSans</vt:lpstr>
      <vt:lpstr>Invitation</vt:lpstr>
      <vt:lpstr>Times New Roman</vt:lpstr>
      <vt:lpstr>Wingdings</vt:lpstr>
      <vt:lpstr>1_Office Theme</vt:lpstr>
      <vt:lpstr>WalkByFaith</vt:lpstr>
      <vt:lpstr>“My sheep hear my voice, and I know them,  and they Follow Me!” John 10:27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“My sheep hear my voice, and I know them,  and they Follow Me!” John 10:27</dc:title>
  <dc:creator>Keith Peters</dc:creator>
  <cp:lastModifiedBy>Keith Peters</cp:lastModifiedBy>
  <cp:revision>4</cp:revision>
  <dcterms:created xsi:type="dcterms:W3CDTF">2020-05-04T18:43:08Z</dcterms:created>
  <dcterms:modified xsi:type="dcterms:W3CDTF">2020-05-06T17:19:24Z</dcterms:modified>
</cp:coreProperties>
</file>