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60" r:id="rId3"/>
    <p:sldMasterId id="2147483691" r:id="rId4"/>
    <p:sldMasterId id="2147483771" r:id="rId5"/>
  </p:sldMasterIdLst>
  <p:notesMasterIdLst>
    <p:notesMasterId r:id="rId39"/>
  </p:notesMasterIdLst>
  <p:sldIdLst>
    <p:sldId id="342" r:id="rId6"/>
    <p:sldId id="334" r:id="rId7"/>
    <p:sldId id="335" r:id="rId8"/>
    <p:sldId id="346" r:id="rId9"/>
    <p:sldId id="368" r:id="rId10"/>
    <p:sldId id="369" r:id="rId11"/>
    <p:sldId id="345" r:id="rId12"/>
    <p:sldId id="337" r:id="rId13"/>
    <p:sldId id="341" r:id="rId14"/>
    <p:sldId id="333" r:id="rId15"/>
    <p:sldId id="331" r:id="rId16"/>
    <p:sldId id="347" r:id="rId17"/>
    <p:sldId id="350" r:id="rId18"/>
    <p:sldId id="349" r:id="rId19"/>
    <p:sldId id="351" r:id="rId20"/>
    <p:sldId id="354" r:id="rId21"/>
    <p:sldId id="355" r:id="rId22"/>
    <p:sldId id="357" r:id="rId23"/>
    <p:sldId id="364" r:id="rId24"/>
    <p:sldId id="356" r:id="rId25"/>
    <p:sldId id="358" r:id="rId26"/>
    <p:sldId id="370" r:id="rId27"/>
    <p:sldId id="359" r:id="rId28"/>
    <p:sldId id="360" r:id="rId29"/>
    <p:sldId id="362" r:id="rId30"/>
    <p:sldId id="297" r:id="rId31"/>
    <p:sldId id="365" r:id="rId32"/>
    <p:sldId id="344" r:id="rId33"/>
    <p:sldId id="343" r:id="rId34"/>
    <p:sldId id="325" r:id="rId35"/>
    <p:sldId id="326" r:id="rId36"/>
    <p:sldId id="332" r:id="rId37"/>
    <p:sldId id="366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40503"/>
    <a:srgbClr val="FF0066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D7087-DE6D-45DA-99AD-34710F858151}" v="1299" dt="2022-08-20T01:26:03.478"/>
    <p1510:client id="{CDA2C6ED-A87E-4D15-B39A-C0EC7531B8E9}" v="179" dt="2022-08-19T01:33:42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2" autoAdjust="0"/>
  </p:normalViewPr>
  <p:slideViewPr>
    <p:cSldViewPr>
      <p:cViewPr varScale="1">
        <p:scale>
          <a:sx n="100" d="100"/>
          <a:sy n="100" d="100"/>
        </p:scale>
        <p:origin x="546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5D0E-B33A-45D3-A202-DD7C2650FBA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388C-619E-4EA8-8F41-D0563BDC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388C-619E-4EA8-8F41-D0563BDCB5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DEC-1C15-4018-A253-A74962489D24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05A-D51D-45E1-A14B-97AEF9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8714-BEB0-4704-BACD-7173FF61F558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234-BFB8-4D78-9883-D0C76701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78D-0B10-4E9A-84E1-1C01D2299EF6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3024-ECDD-4359-9A9F-CCB6ACB5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2" cy="803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2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4901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2346-2845-4E0D-B931-4C7CB5D713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3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91C4-4F8A-49BD-B6E1-33C27A053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2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F3C1-BB6B-E591-84C8-A9F483A1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5E7F7-BEA1-5C86-2746-4B3D546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3D7C-701B-C660-D0B5-B2A42EFD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B7F7-B988-4BEC-ACA6-E950E7A5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AA2A-AA90-F3E6-702F-4E867B5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198E-FB39-4E72-A980-5C2851019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8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2" y="214313"/>
            <a:ext cx="10929937" cy="134838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768079"/>
            <a:ext cx="10971609" cy="473943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3D2D-1A7D-45E6-B9CF-91A6933B4973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515D-1D43-45BA-81AB-A28A40BE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E4D-0CA2-4D0D-B262-6E830D7E7B2C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7A8D-674F-4258-B184-0BDB5A12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C2B0-76D3-45AF-9E81-3AA909BDE635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2FD-4C23-46AE-B78E-9C6EADC6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537D-9ED3-440E-9897-A5F4858B18A4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561-610A-4CCA-9FFB-0B1C8068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BDEC-47A8-4225-88FA-53FD4F343E87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633-0D54-4BAD-ABF8-0869649D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DD-DCD7-4AE4-BBAF-081C0698AE49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E7FB-0FD9-40BB-8C35-58D67AD7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BE8E-E6A0-405A-925C-0002A6BB0AEE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9066-1CAF-410D-B705-413E07D34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D8A-27BB-4FB7-AA74-C97C8DE7656F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68E8-F842-4A98-82B6-800A6C072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ABA98-C2B8-45A4-90EC-FF0ACD848AD4}" type="datetimeFigureOut">
              <a:rPr lang="en-US"/>
              <a:pPr>
                <a:defRPr/>
              </a:pPr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4EF3-5CC6-4FFF-8885-737B2C4D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51" r:id="rId3"/>
    <p:sldLayoutId id="2147483652" r:id="rId4"/>
    <p:sldLayoutId id="2147483653" r:id="rId5"/>
    <p:sldLayoutId id="214748369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F7F4A0B-BEA8-6D95-5FF3-23AD1BE20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91531"/>
            <a:ext cx="10977562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8DDD900-ED17-E664-783D-45E0287F0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598414"/>
            <a:ext cx="10977562" cy="52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0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0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0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3118-5B04-4FE3-91EA-3933689FF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2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E68472-FD74-093D-08C2-F81AB6690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B5E93A-BCF4-D1A9-AC99-4A0067AE0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57400"/>
            <a:ext cx="8026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F20C49-3838-19B5-C9A0-D1628FBC0B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770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7CB336-C14C-0F9E-32E2-4F9A5E36C9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E5085F-B9EE-118E-C2A2-63865E72F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C4E032-FE29-4435-88E3-597D6064B5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2pPr>
      <a:lvl3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3pPr>
      <a:lvl4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4pPr>
      <a:lvl5pPr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5pPr>
      <a:lvl6pPr marL="4572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6pPr>
      <a:lvl7pPr marL="9144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7pPr>
      <a:lvl8pPr marL="13716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8pPr>
      <a:lvl9pPr marL="1828800" algn="ctr" rtl="0" eaLnBrk="1" fontAlgn="base" hangingPunct="1">
        <a:lnSpc>
          <a:spcPct val="6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pperplate Gothic Bold" panose="020E07050202060204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428625"/>
            <a:ext cx="11001375" cy="1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B6778-FDEC-D01C-2A81-B7F9BCD94633}"/>
              </a:ext>
            </a:extLst>
          </p:cNvPr>
          <p:cNvSpPr txBox="1"/>
          <p:nvPr/>
        </p:nvSpPr>
        <p:spPr>
          <a:xfrm>
            <a:off x="0" y="1066800"/>
            <a:ext cx="12192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10:10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thief cometh not,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for to steal…kill, and to destroy: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come that they might have life,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that they might have it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abundantly</a:t>
            </a:r>
            <a:r>
              <a:rPr lang="en-US" sz="6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perissos</a:t>
            </a:r>
            <a:r>
              <a:rPr lang="en-US" sz="48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’: beyond superabundant)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Ro. 8:37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“More than conquerors”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AAED1-3371-5F97-6420-23652E218EBE}"/>
              </a:ext>
            </a:extLst>
          </p:cNvPr>
          <p:cNvSpPr txBox="1"/>
          <p:nvPr/>
        </p:nvSpPr>
        <p:spPr>
          <a:xfrm>
            <a:off x="0" y="7620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Principles for a Productive life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31482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4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B91F9-15ED-9F9C-12B0-0C3A44208B7D}"/>
              </a:ext>
            </a:extLst>
          </p:cNvPr>
          <p:cNvSpPr txBox="1"/>
          <p:nvPr/>
        </p:nvSpPr>
        <p:spPr>
          <a:xfrm>
            <a:off x="-11545" y="256577"/>
            <a:ext cx="118872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(as the “husbandman” vs 1) is in the fruit business and uses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“all things”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(Ro. 8:28)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help us develop an abundant harvest.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Jn 15:8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“Herein is my Father glorified,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ye bear much fruit;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so shall ye be my disciples.”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3C872-FF16-BBA4-E9BE-671DE3342511}"/>
              </a:ext>
            </a:extLst>
          </p:cNvPr>
          <p:cNvSpPr txBox="1"/>
          <p:nvPr/>
        </p:nvSpPr>
        <p:spPr>
          <a:xfrm>
            <a:off x="152400" y="4634707"/>
            <a:ext cx="11811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condition of our fruitfulness is our Response to the Father as he seeks to prune and position us for maximum benefit. </a:t>
            </a:r>
          </a:p>
        </p:txBody>
      </p:sp>
    </p:spTree>
    <p:extLst>
      <p:ext uri="{BB962C8B-B14F-4D97-AF65-F5344CB8AC3E}">
        <p14:creationId xmlns:p14="http://schemas.microsoft.com/office/powerpoint/2010/main" val="3260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672943"/>
            <a:ext cx="10591800" cy="1981200"/>
          </a:xfrm>
        </p:spPr>
        <p:txBody>
          <a:bodyPr>
            <a:normAutofit fontScale="85000" lnSpcReduction="10000"/>
          </a:bodyPr>
          <a:lstStyle/>
          <a:p>
            <a:pPr marL="914400" indent="-914400" algn="l">
              <a:buAutoNum type="alphaUcPeriod"/>
            </a:pPr>
            <a:r>
              <a:rPr lang="en-US" alt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Cleanse:</a:t>
            </a:r>
            <a:r>
              <a:rPr lang="en-US" altLang="en-US" sz="5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the root word “</a:t>
            </a:r>
            <a:r>
              <a:rPr lang="en-US" alt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katharos</a:t>
            </a:r>
            <a:r>
              <a:rPr lang="en-US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’” meaning to make clean, clear, and pure. 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0" y="1905000"/>
            <a:ext cx="122312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Kathai’ro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actually has a double meaning: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6C7F-9F88-2D16-2F22-A08C00DFE590}"/>
              </a:ext>
            </a:extLst>
          </p:cNvPr>
          <p:cNvSpPr txBox="1"/>
          <p:nvPr/>
        </p:nvSpPr>
        <p:spPr>
          <a:xfrm>
            <a:off x="457200" y="304800"/>
            <a:ext cx="11049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fruit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it may bring forth more fruit” </a:t>
            </a:r>
          </a:p>
        </p:txBody>
      </p:sp>
    </p:spTree>
    <p:extLst>
      <p:ext uri="{BB962C8B-B14F-4D97-AF65-F5344CB8AC3E}">
        <p14:creationId xmlns:p14="http://schemas.microsoft.com/office/powerpoint/2010/main" val="30722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228600" y="1524000"/>
            <a:ext cx="12039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medium for cleansing is God’s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clean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word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(logos)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which I have spoken unto you.”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119:9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“Wherewithal shall a man cleanse his way?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taking heed thereto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thy word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5:26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sanctify and cleanse it (us)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with the washing of water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word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rhema: specific utterance, matter, topic, command</a:t>
            </a: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9634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Purging.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2,3  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Clean.  Vs 3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1447800"/>
            <a:ext cx="120396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for Cleansing involves: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Exposure/truth produces conviction.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Tim. 3:16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Conviction produces recognition.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Jn 1:6)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Recognition leads to repentance.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1:7)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metanoe’o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change of mind, compunction)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d) Repentance produces Confession. (1 Jn 1:9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confess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Homologeo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acknowledge)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our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sins”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(hamartia: offence)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2,3  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Clean.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Jn 1:5-10)  </a:t>
            </a:r>
          </a:p>
        </p:txBody>
      </p:sp>
    </p:spTree>
    <p:extLst>
      <p:ext uri="{BB962C8B-B14F-4D97-AF65-F5344CB8AC3E}">
        <p14:creationId xmlns:p14="http://schemas.microsoft.com/office/powerpoint/2010/main" val="13107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304800"/>
            <a:ext cx="120396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for Cleansing involves: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Confession produces forgiveness &amp; Cleansing.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 Jn 1:9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confess our sins,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He is faithful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just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forgive us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aphiēmi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send away)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sins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cleanse us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all unrighteousness.”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228600" y="1659285"/>
            <a:ext cx="1203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longer we walk in unconfessed sin: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greater the risk of self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1:8; James 1:22-26 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greater the chance of spiritual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infection!  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2:9-19; 1 Jn 5:19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9634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Purging.  Vs 2,3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Clean. 1 Jn 1:5-10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88704-1573-2BBD-628D-231809E980D2}"/>
              </a:ext>
            </a:extLst>
          </p:cNvPr>
          <p:cNvSpPr txBox="1"/>
          <p:nvPr/>
        </p:nvSpPr>
        <p:spPr>
          <a:xfrm>
            <a:off x="5105400" y="4429274"/>
            <a:ext cx="87788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Poneros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infection}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34924-1059-8A80-BC7A-08F02BD0CED1}"/>
              </a:ext>
            </a:extLst>
          </p:cNvPr>
          <p:cNvSpPr txBox="1"/>
          <p:nvPr/>
        </p:nvSpPr>
        <p:spPr>
          <a:xfrm>
            <a:off x="342900" y="5198715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Requiring the next dimension of Purging.</a:t>
            </a:r>
          </a:p>
        </p:txBody>
      </p:sp>
    </p:spTree>
    <p:extLst>
      <p:ext uri="{BB962C8B-B14F-4D97-AF65-F5344CB8AC3E}">
        <p14:creationId xmlns:p14="http://schemas.microsoft.com/office/powerpoint/2010/main" val="673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1600200"/>
            <a:ext cx="120396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 Cut:  </a:t>
            </a:r>
            <a:r>
              <a:rPr lang="en-US" sz="4400" dirty="0" err="1">
                <a:effectLst/>
                <a:latin typeface="+mn-lt"/>
              </a:rPr>
              <a:t>kathairō</a:t>
            </a:r>
            <a:r>
              <a:rPr lang="en-US" sz="4400" dirty="0">
                <a:effectLst/>
                <a:latin typeface="+mn-lt"/>
              </a:rPr>
              <a:t> also means to prune/cut</a:t>
            </a:r>
            <a:br>
              <a:rPr lang="en-US" sz="4000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 “Cutting” is required to: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 To cut away dead or dying (infected) growth.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 Allow Sunlight to reach the other branches.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 Increase the size and quality of the fruit.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d)  Encourage new Growth (or growth in a new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direction) and fruit to develop.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203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2,3  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Clean. 1 Jn 1:5-10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1600200"/>
            <a:ext cx="120396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To Cut:  </a:t>
            </a:r>
            <a:r>
              <a:rPr lang="en-US" sz="4400" b="1" dirty="0" err="1">
                <a:effectLst/>
                <a:latin typeface="+mn-lt"/>
              </a:rPr>
              <a:t>kathairō</a:t>
            </a:r>
            <a:r>
              <a:rPr lang="en-US" sz="4400" b="1" dirty="0">
                <a:effectLst/>
                <a:latin typeface="+mn-lt"/>
              </a:rPr>
              <a:t> also means to prune/cut</a:t>
            </a:r>
            <a:br>
              <a:rPr lang="en-US" sz="4000" b="1" dirty="0"/>
            </a:br>
            <a:r>
              <a:rPr lang="en-US" sz="4400" dirty="0"/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God’s word is the primary medium for this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“pruning”.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4:12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word of God is quick, and powerful, and sharper than any two-edged sword, piercing even to the dividing asunder of soul and spirit, and of the joints and marrow,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is a discerner of the thoughts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intents of the heart.” 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203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Purging.  Vs 2,3  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Clean. 1 Jn 1:5-10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1752600"/>
            <a:ext cx="12039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TO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(Hebrews 12:5-13)  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Discipline deals with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lives.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Discipline is a Part of being a child of God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Vs 7,8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be without chastisement…</a:t>
            </a:r>
          </a:p>
          <a:p>
            <a:r>
              <a:rPr 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(He cares enough to confront! Rev. 3:19)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You can’t be a “disciple” without experiencing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occasional “discipline.”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Of  Purging.  Vs 2,3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Motivations for Purging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AEC95-B38F-75A0-8C04-4000A766CB42}"/>
              </a:ext>
            </a:extLst>
          </p:cNvPr>
          <p:cNvSpPr txBox="1"/>
          <p:nvPr/>
        </p:nvSpPr>
        <p:spPr>
          <a:xfrm>
            <a:off x="7086600" y="3753147"/>
            <a:ext cx="635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are ye bastards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2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33196" y="76200"/>
            <a:ext cx="1203960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Discipline is a </a:t>
            </a:r>
            <a:r>
              <a:rPr lang="en-US" sz="4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being a child of God.  </a:t>
            </a:r>
          </a:p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Discipline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Painful.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Heb. 12:11 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"no chastening for the present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joyous,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grievous:”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lype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sad, heavy, sorrowful)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Discipline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Heb. 12:10,11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nevertheless afterward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yieldeth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peaceable fruit of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righteousness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(fathers)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chastened us after their own pleasure;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but he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(our heavenly Father)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our profit,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we might be partakers of his holiness.” 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7B0CD-AFFA-65E2-E343-496F73B0DF13}"/>
              </a:ext>
            </a:extLst>
          </p:cNvPr>
          <p:cNvSpPr txBox="1"/>
          <p:nvPr/>
        </p:nvSpPr>
        <p:spPr>
          <a:xfrm>
            <a:off x="3352800" y="3962400"/>
            <a:ext cx="898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them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are exercised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thereby."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457200" y="2438400"/>
            <a:ext cx="10972800" cy="3877985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3:9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are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laborers together </a:t>
            </a:r>
            <a:r>
              <a:rPr 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συνεργός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synergos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God. </a:t>
            </a:r>
            <a:endParaRPr lang="en-US" sz="58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God’s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husbandry”</a:t>
            </a:r>
          </a:p>
          <a:p>
            <a:pPr algn="ctr"/>
            <a:r>
              <a:rPr lang="en-US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Γεώργιον</a:t>
            </a:r>
            <a:r>
              <a:rPr lang="en-US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geōr’gion</a:t>
            </a:r>
            <a:r>
              <a:rPr lang="en-US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farm/garden)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B5B8-4FBB-46DB-136E-615B3ED77565}"/>
              </a:ext>
            </a:extLst>
          </p:cNvPr>
          <p:cNvSpPr txBox="1"/>
          <p:nvPr/>
        </p:nvSpPr>
        <p:spPr>
          <a:xfrm>
            <a:off x="76200" y="13855"/>
            <a:ext cx="11811000" cy="1107996"/>
          </a:xfrm>
          <a:prstGeom prst="rect">
            <a:avLst/>
          </a:prstGeom>
          <a:noFill/>
          <a:effectLst>
            <a:softEdge rad="4826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a Productive life!</a:t>
            </a:r>
          </a:p>
        </p:txBody>
      </p:sp>
    </p:spTree>
    <p:extLst>
      <p:ext uri="{BB962C8B-B14F-4D97-AF65-F5344CB8AC3E}">
        <p14:creationId xmlns:p14="http://schemas.microsoft.com/office/powerpoint/2010/main" val="354664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762000"/>
            <a:ext cx="12039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TO DISCIPLINE   </a:t>
            </a:r>
            <a:r>
              <a:rPr lang="en-US" sz="36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12:5-13; Rev 3:19)      </a:t>
            </a:r>
            <a:endParaRPr lang="en-US" sz="4400" b="1" dirty="0">
              <a:solidFill>
                <a:srgbClr val="0405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4) Discipline is usually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12:5-6 </a:t>
            </a:r>
            <a:endParaRPr lang="en-US" sz="4400" b="1" dirty="0">
              <a:solidFill>
                <a:srgbClr val="0405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have forgotten the exhortation which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you as unto children,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despise not thou the chastening of the Lord,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faint when thou art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rebuked of him: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whom the Lord loveth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chasteneth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scourgeth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son whom 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Motivations for Purging  </a:t>
            </a:r>
          </a:p>
        </p:txBody>
      </p:sp>
    </p:spTree>
    <p:extLst>
      <p:ext uri="{BB962C8B-B14F-4D97-AF65-F5344CB8AC3E}">
        <p14:creationId xmlns:p14="http://schemas.microsoft.com/office/powerpoint/2010/main" val="42253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152400" y="228600"/>
            <a:ext cx="120396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Discipline is usually Progressive. Heb. 12:5,6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Rebuke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(vs 5):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elen’cho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convince or tell a fault.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(1) This stage involves gentle, verbal conviction.</a:t>
            </a:r>
          </a:p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Chastening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5):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paidei’a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correction, training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paideu’ō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educate.  This comes from “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paiō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</a:t>
            </a:r>
          </a:p>
          <a:p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meaning “to sting or strike” with mild blow.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Chastening implies increased “Pressure”,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Often accompanied by some physical pain.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10562"/>
            <a:ext cx="12039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Discipline is usually progressive.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Scourging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 12:6): </a:t>
            </a:r>
            <a:r>
              <a:rPr lang="en-US" sz="4000" b="1" dirty="0" err="1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mastigo’o</a:t>
            </a:r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flog or whip.     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Romans did to Jesus! </a:t>
            </a:r>
            <a:r>
              <a:rPr lang="en-US" sz="36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19:15</a:t>
            </a:r>
            <a:r>
              <a:rPr lang="en-US" sz="44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  This is the result of ignoring the other </a:t>
            </a:r>
          </a:p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stages.</a:t>
            </a:r>
          </a:p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(2)   It is increasingly painful and serious. </a:t>
            </a:r>
          </a:p>
          <a:p>
            <a:r>
              <a:rPr lang="en-US" sz="48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“God whispers through pleasure, </a:t>
            </a:r>
          </a:p>
          <a:p>
            <a:r>
              <a:rPr lang="en-US" sz="48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but shouts through pain.” </a:t>
            </a:r>
            <a:r>
              <a:rPr lang="en-US" sz="48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 Lewis)</a:t>
            </a:r>
          </a:p>
        </p:txBody>
      </p:sp>
    </p:spTree>
    <p:extLst>
      <p:ext uri="{BB962C8B-B14F-4D97-AF65-F5344CB8AC3E}">
        <p14:creationId xmlns:p14="http://schemas.microsoft.com/office/powerpoint/2010/main" val="37503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10562"/>
            <a:ext cx="120396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Discipline is usually progressive.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Scourging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 12:6): </a:t>
            </a:r>
            <a:r>
              <a:rPr lang="en-US" sz="4000" b="1" dirty="0" err="1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mastigo’o</a:t>
            </a:r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flog or whip.     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40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Romans did to Jesus! </a:t>
            </a:r>
            <a:r>
              <a:rPr lang="en-US" sz="32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19:15</a:t>
            </a:r>
            <a:r>
              <a:rPr lang="en-US" sz="4000" b="1" i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(3)  Continued disobedience can result in being </a:t>
            </a:r>
          </a:p>
          <a:p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“cut off.”  (See Jn 15:2,6 and 1 Cor 11:30)</a:t>
            </a:r>
          </a:p>
          <a:p>
            <a:pPr algn="ctr"/>
            <a:r>
              <a:rPr lang="en-US" sz="2400" b="1" dirty="0" err="1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400" b="1" dirty="0">
                <a:solidFill>
                  <a:srgbClr val="040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being often reproved,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hardeneth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heart,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suddenly be destroyed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without remedy!”</a:t>
            </a:r>
          </a:p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Proverbs 1:20-31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“turn at my reproof!”</a:t>
            </a:r>
          </a:p>
        </p:txBody>
      </p:sp>
    </p:spTree>
    <p:extLst>
      <p:ext uri="{BB962C8B-B14F-4D97-AF65-F5344CB8AC3E}">
        <p14:creationId xmlns:p14="http://schemas.microsoft.com/office/powerpoint/2010/main" val="7791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10562"/>
            <a:ext cx="120396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The length and breadth of God’s Discipline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depends on our response to Him.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(Heb 12:11)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"Now no chastening for the present seems to be joyous, but grievous: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nevertheless afterward it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peaceable fruit of righteousness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them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exercised thereby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ctr"/>
            <a:r>
              <a:rPr lang="en-US" sz="6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Gymnazo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trained!</a:t>
            </a:r>
          </a:p>
        </p:txBody>
      </p:sp>
    </p:spTree>
    <p:extLst>
      <p:ext uri="{BB962C8B-B14F-4D97-AF65-F5344CB8AC3E}">
        <p14:creationId xmlns:p14="http://schemas.microsoft.com/office/powerpoint/2010/main" val="8588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0880D0-DF62-09EA-557F-753D68122337}"/>
              </a:ext>
            </a:extLst>
          </p:cNvPr>
          <p:cNvSpPr txBox="1"/>
          <p:nvPr/>
        </p:nvSpPr>
        <p:spPr>
          <a:xfrm>
            <a:off x="76200" y="771808"/>
            <a:ext cx="12039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Discipline: Deals with the sin in our lives.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To Direct: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 “self” in our lives.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15:2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branch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fruit, 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 Pruning is necessary to deal with (direct)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“wild nature” of the vine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F3D0D-FACF-17EF-7D10-8EE1D416628C}"/>
              </a:ext>
            </a:extLst>
          </p:cNvPr>
          <p:cNvSpPr txBox="1"/>
          <p:nvPr/>
        </p:nvSpPr>
        <p:spPr>
          <a:xfrm>
            <a:off x="0" y="-76200"/>
            <a:ext cx="1173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Motivations for Purging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F811E-915A-D846-F673-328AB53EE66C}"/>
              </a:ext>
            </a:extLst>
          </p:cNvPr>
          <p:cNvSpPr txBox="1"/>
          <p:nvPr/>
        </p:nvSpPr>
        <p:spPr>
          <a:xfrm>
            <a:off x="457200" y="4188128"/>
            <a:ext cx="113919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(a)  We want to “direct our own paths.” 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3:5-6)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Left alone, Grape branches tend to grow “wild”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(Is 5:2), working their way down into the dirt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050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 getting tangling between themselves. </a:t>
            </a:r>
            <a:endParaRPr lang="en-US" dirty="0">
              <a:solidFill>
                <a:srgbClr val="040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64" cy="6858000"/>
          </a:xfrm>
        </p:spPr>
      </p:pic>
      <p:pic>
        <p:nvPicPr>
          <p:cNvPr id="1030" name="Picture 6" descr="How to rescue and prune a neglected and untamed grapevine part 1! - YouTube">
            <a:extLst>
              <a:ext uri="{FF2B5EF4-FFF2-40B4-BE49-F238E27FC236}">
                <a16:creationId xmlns:a16="http://schemas.microsoft.com/office/drawing/2014/main" id="{D1019F93-A879-D740-47E4-F636EFF8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1981200"/>
            <a:ext cx="6705600" cy="468629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8A0C4-272F-80F9-E6D1-CEDF203014AA}"/>
              </a:ext>
            </a:extLst>
          </p:cNvPr>
          <p:cNvSpPr txBox="1"/>
          <p:nvPr/>
        </p:nvSpPr>
        <p:spPr>
          <a:xfrm>
            <a:off x="6034088" y="2819400"/>
            <a:ext cx="6157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</a:rPr>
              <a:t>Pruning is the only solution!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378DD-1C93-793A-66B7-3BB6DF23A65E}"/>
              </a:ext>
            </a:extLst>
          </p:cNvPr>
          <p:cNvSpPr txBox="1"/>
          <p:nvPr/>
        </p:nvSpPr>
        <p:spPr>
          <a:xfrm>
            <a:off x="152400" y="-17597"/>
            <a:ext cx="11811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blocks the leaves exposure to the sun,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starving the branch of nutrients necessary to develop healthy fruit.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0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6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A378DD-1C93-793A-66B7-3BB6DF23A65E}"/>
              </a:ext>
            </a:extLst>
          </p:cNvPr>
          <p:cNvSpPr txBox="1"/>
          <p:nvPr/>
        </p:nvSpPr>
        <p:spPr>
          <a:xfrm>
            <a:off x="152400" y="-17597"/>
            <a:ext cx="1181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 We’re too often content with leaves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  (looks)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“When there’s not enough fruit to store the carbohydrates</a:t>
            </a:r>
            <a:r>
              <a:rPr 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grapevine will over-compensate with increased foliage.”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(leaves)</a:t>
            </a:r>
          </a:p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(Ohio State Horticulture and Crop Science fact sheet)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026" name="Picture 2" descr="Examining the Effects of Vine Vigor on Grapes | SevenFifty Daily">
            <a:extLst>
              <a:ext uri="{FF2B5EF4-FFF2-40B4-BE49-F238E27FC236}">
                <a16:creationId xmlns:a16="http://schemas.microsoft.com/office/drawing/2014/main" id="{14DED2BC-9E8B-AF0C-0E43-568A9807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22" y="3124200"/>
            <a:ext cx="662576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8B9B2-F594-24BD-6CC1-4F570C0DB417}"/>
              </a:ext>
            </a:extLst>
          </p:cNvPr>
          <p:cNvSpPr txBox="1"/>
          <p:nvPr/>
        </p:nvSpPr>
        <p:spPr>
          <a:xfrm>
            <a:off x="-211345" y="3127310"/>
            <a:ext cx="61302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Remember the “cursed” fig tree of Mt 21:19!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God’s looking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Lasting Fruit!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(Jn 15:16)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B6778-FDEC-D01C-2A81-B7F9BCD94633}"/>
              </a:ext>
            </a:extLst>
          </p:cNvPr>
          <p:cNvSpPr txBox="1"/>
          <p:nvPr/>
        </p:nvSpPr>
        <p:spPr>
          <a:xfrm>
            <a:off x="-15089" y="-52039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3:19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“as many as I love I rebuke and chasten,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zealous therefore and repent!” 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greatest judgment God could bring to a us would be to get out of our way {let us alone}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giving us own way unchallenged!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14:12; 16:25; Mt. 7:13; Pr. 1:20-31)</a:t>
            </a:r>
            <a:endParaRPr lang="en-US" sz="4000" b="1" dirty="0">
              <a:solidFill>
                <a:srgbClr val="0405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Hosea 4:17-18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“Ephraim is joined to idols: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him alone. “</a:t>
            </a:r>
            <a:r>
              <a:rPr lang="en-US" sz="5400" b="1" dirty="0">
                <a:solidFill>
                  <a:srgbClr val="0405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‎(</a:t>
            </a:r>
            <a:r>
              <a:rPr lang="en-US" sz="4000" b="1" dirty="0" err="1">
                <a:solidFill>
                  <a:srgbClr val="0405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yānah</a:t>
            </a:r>
            <a:r>
              <a:rPr lang="en-US" sz="4000" b="1" dirty="0">
                <a:solidFill>
                  <a:srgbClr val="0405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̣: let alone or withdraw from)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405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{Remember the “hedge of protection?}</a:t>
            </a:r>
            <a:endParaRPr lang="en-US" sz="4000" b="1" dirty="0">
              <a:solidFill>
                <a:srgbClr val="04050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7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B6778-FDEC-D01C-2A81-B7F9BCD94633}"/>
              </a:ext>
            </a:extLst>
          </p:cNvPr>
          <p:cNvSpPr txBox="1"/>
          <p:nvPr/>
        </p:nvSpPr>
        <p:spPr>
          <a:xfrm>
            <a:off x="-4618" y="22860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15:8-14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people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nigh unto me with their mouth,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honoureth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with their lips;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their heart is far from me.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in vain they do worship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 for doctrines the commandments of men…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thou that the Pharisees were offended?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… Every plant, which my heavenly Father hath not planted, shall be rooted up.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them alone: </a:t>
            </a:r>
            <a:r>
              <a:rPr lang="en-US" sz="48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aphi’ēmi</a:t>
            </a:r>
            <a:r>
              <a:rPr lang="en-US" sz="48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it/them go) 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be blind leaders of the blind. “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990600" y="228600"/>
            <a:ext cx="10491359" cy="1015663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Productive farms/ lives require: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2A653-0CB2-A1B1-8624-3A49D3BCDA42}"/>
              </a:ext>
            </a:extLst>
          </p:cNvPr>
          <p:cNvSpPr txBox="1"/>
          <p:nvPr/>
        </p:nvSpPr>
        <p:spPr>
          <a:xfrm>
            <a:off x="609600" y="1752600"/>
            <a:ext cx="11582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Proactive Planning. Pr. 29:18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Preparation.  Hosea 10:12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 Planting.  Gal. 6:7,8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Persistent Protecting. Job 1:10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003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424191"/>
            <a:ext cx="11811000" cy="56323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CONCLUSION</a:t>
            </a:r>
            <a:r>
              <a:rPr lang="en-US" sz="3600" dirty="0"/>
              <a:t>: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confuse the pain of “discipline” and that of “direction.” 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12:1,2 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aside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weight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so easily besets us and run with patience the race set before us.”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Although they have some similar characteristics, it is important to rightly discern what God is trying to accomplish so that we can respond correctly.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determine if the pain in our lives is due to discipline or direction?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94478"/>
              </p:ext>
            </p:extLst>
          </p:nvPr>
        </p:nvGraphicFramePr>
        <p:xfrm>
          <a:off x="76200" y="4618"/>
          <a:ext cx="12039600" cy="6891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3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Questions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Discipline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</a:rPr>
                        <a:t>Direction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What’s happening?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Pain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Pain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Why’s it  happening?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You’re Sinning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i="1" dirty="0">
                          <a:effectLst/>
                        </a:rPr>
                        <a:t>You’re doing right. 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What’s your level of Fruit?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Little or None</a:t>
                      </a:r>
                      <a:r>
                        <a:rPr lang="en-US" sz="3600" i="1" dirty="0">
                          <a:effectLst/>
                        </a:rPr>
                        <a:t>.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Some fruit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What’s God looking for?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Spiritual Fruit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More fruit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needs to go?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Sin in my life</a:t>
                      </a:r>
                      <a:r>
                        <a:rPr lang="en-US" sz="3600" i="1" dirty="0">
                          <a:effectLst/>
                        </a:rPr>
                        <a:t>.</a:t>
                      </a:r>
                      <a:endParaRPr lang="en-US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Self rule in my life.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How should you feel?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b="1" i="1" dirty="0">
                          <a:effectLst/>
                        </a:rPr>
                        <a:t>Guilty, sad</a:t>
                      </a:r>
                      <a:endParaRPr lang="en-US" sz="2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Relief, trust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What should you do?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b="1" i="1" dirty="0">
                          <a:effectLst/>
                        </a:rPr>
                        <a:t>Repent / Confess</a:t>
                      </a:r>
                      <a:r>
                        <a:rPr lang="en-US" sz="2800" b="1" i="1" dirty="0">
                          <a:effectLst/>
                        </a:rPr>
                        <a:t>.</a:t>
                      </a:r>
                      <a:endParaRPr lang="en-US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Release /Cooperate.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effectLst/>
                        </a:rPr>
                        <a:t>When</a:t>
                      </a:r>
                      <a:r>
                        <a:rPr lang="en-US" sz="3200" baseline="0" dirty="0">
                          <a:effectLst/>
                        </a:rPr>
                        <a:t> does</a:t>
                      </a:r>
                      <a:r>
                        <a:rPr lang="en-US" sz="3200" dirty="0">
                          <a:effectLst/>
                        </a:rPr>
                        <a:t> the pain stop?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</a:rPr>
                        <a:t>When I stop sinning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When God’s finished.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Ro. 8:28,29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456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7CCDCEE-FF72-AAFF-044F-FBCFA4AB4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614159"/>
            <a:ext cx="8001000" cy="40386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John 15:5 </a:t>
            </a:r>
          </a:p>
          <a:p>
            <a:pPr marL="0" indent="0" algn="ctr">
              <a:buNone/>
            </a:pPr>
            <a:r>
              <a:rPr lang="en-US" sz="4400" b="1" i="1" dirty="0"/>
              <a:t>“I am the vine, </a:t>
            </a:r>
          </a:p>
          <a:p>
            <a:pPr marL="0" indent="0" algn="ctr">
              <a:buNone/>
            </a:pPr>
            <a:r>
              <a:rPr lang="en-US" sz="4400" b="1" i="1" dirty="0"/>
              <a:t>ye are the branches: </a:t>
            </a:r>
          </a:p>
          <a:p>
            <a:pPr marL="0" indent="0" algn="ctr">
              <a:buNone/>
            </a:pPr>
            <a:r>
              <a:rPr lang="en-US" sz="4400" b="1" i="1" dirty="0"/>
              <a:t>He that </a:t>
            </a:r>
            <a:r>
              <a:rPr lang="en-US" sz="4400" b="1" i="1" dirty="0" err="1"/>
              <a:t>abideth</a:t>
            </a:r>
            <a:r>
              <a:rPr lang="en-US" sz="4400" b="1" i="1" dirty="0"/>
              <a:t> in me, </a:t>
            </a:r>
          </a:p>
          <a:p>
            <a:pPr marL="0" indent="0" algn="ctr">
              <a:buNone/>
            </a:pPr>
            <a:r>
              <a:rPr lang="en-US" sz="4400" b="1" i="1" dirty="0"/>
              <a:t>and I in him,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endParaRPr lang="en-US" alt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9DFC7-FE3D-4AE9-C729-D815B469788C}"/>
              </a:ext>
            </a:extLst>
          </p:cNvPr>
          <p:cNvSpPr txBox="1"/>
          <p:nvPr/>
        </p:nvSpPr>
        <p:spPr>
          <a:xfrm>
            <a:off x="457200" y="4689704"/>
            <a:ext cx="10896600" cy="213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the same bringeth forth much fruit: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for without me ye can do nothing.” </a:t>
            </a:r>
            <a:b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</a:b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B6778-FDEC-D01C-2A81-B7F9BCD94633}"/>
              </a:ext>
            </a:extLst>
          </p:cNvPr>
          <p:cNvSpPr txBox="1"/>
          <p:nvPr/>
        </p:nvSpPr>
        <p:spPr>
          <a:xfrm>
            <a:off x="0" y="0"/>
            <a:ext cx="120773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Are you in a season of Production or Pruning?</a:t>
            </a:r>
          </a:p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40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 cleansing or cutting?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5BB403-2EDC-2B8B-8063-AED87C1B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413"/>
            <a:ext cx="12077358" cy="54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54641-E44E-F17D-173A-86D202179161}"/>
              </a:ext>
            </a:extLst>
          </p:cNvPr>
          <p:cNvSpPr txBox="1"/>
          <p:nvPr/>
        </p:nvSpPr>
        <p:spPr>
          <a:xfrm>
            <a:off x="914400" y="4526091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How are/will </a:t>
            </a:r>
          </a:p>
          <a:p>
            <a:r>
              <a:rPr lang="en-US" sz="6000" b="1" dirty="0"/>
              <a:t>you respond?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DC93B-F480-E8D6-05D1-4DE9F7D31513}"/>
              </a:ext>
            </a:extLst>
          </p:cNvPr>
          <p:cNvSpPr txBox="1"/>
          <p:nvPr/>
        </p:nvSpPr>
        <p:spPr>
          <a:xfrm>
            <a:off x="-685800" y="1828800"/>
            <a:ext cx="8839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What’s the Husbandman</a:t>
            </a:r>
          </a:p>
          <a:p>
            <a:pPr marL="11874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trying to accomplish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in &amp;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through your life?</a:t>
            </a:r>
          </a:p>
        </p:txBody>
      </p:sp>
    </p:spTree>
    <p:extLst>
      <p:ext uri="{BB962C8B-B14F-4D97-AF65-F5344CB8AC3E}">
        <p14:creationId xmlns:p14="http://schemas.microsoft.com/office/powerpoint/2010/main" val="190194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B6778-FDEC-D01C-2A81-B7F9BCD94633}"/>
              </a:ext>
            </a:extLst>
          </p:cNvPr>
          <p:cNvSpPr txBox="1"/>
          <p:nvPr/>
        </p:nvSpPr>
        <p:spPr>
          <a:xfrm>
            <a:off x="0" y="0"/>
            <a:ext cx="11848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745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with these,  your garden (life) will not produce its potential without some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5BB403-2EDC-2B8B-8063-AED87C1B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" y="1600200"/>
            <a:ext cx="1196318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25C17-AD41-8452-BCDC-87FF472C539A}"/>
              </a:ext>
            </a:extLst>
          </p:cNvPr>
          <p:cNvSpPr txBox="1"/>
          <p:nvPr/>
        </p:nvSpPr>
        <p:spPr>
          <a:xfrm>
            <a:off x="1219200" y="3949513"/>
            <a:ext cx="61190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Painful Pruning.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83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EBBB7EF-927D-5015-922A-C111FC0F3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107442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7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used the grape vine to remind us that God is actively at work in our lives seeking to enable us to be “fruitful”.  (Productive)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0" y="1905000"/>
            <a:ext cx="1223125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Lessons in the Vineyard from John 15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6C7F-9F88-2D16-2F22-A08C00DFE590}"/>
              </a:ext>
            </a:extLst>
          </p:cNvPr>
          <p:cNvSpPr txBox="1"/>
          <p:nvPr/>
        </p:nvSpPr>
        <p:spPr>
          <a:xfrm>
            <a:off x="533400" y="228600"/>
            <a:ext cx="1158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5: Pruning for a Productive Life. </a:t>
            </a:r>
          </a:p>
        </p:txBody>
      </p:sp>
    </p:spTree>
    <p:extLst>
      <p:ext uri="{BB962C8B-B14F-4D97-AF65-F5344CB8AC3E}">
        <p14:creationId xmlns:p14="http://schemas.microsoft.com/office/powerpoint/2010/main" val="1646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AC112E-2AF9-C610-0D90-ABA41ED40679}"/>
              </a:ext>
            </a:extLst>
          </p:cNvPr>
          <p:cNvSpPr txBox="1"/>
          <p:nvPr/>
        </p:nvSpPr>
        <p:spPr>
          <a:xfrm>
            <a:off x="1066800" y="1447800"/>
            <a:ext cx="106310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extent of our fruitfulness depends on our quality of our relationship with Christ. 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17E23-265D-8403-229E-816CB4D26FB0}"/>
              </a:ext>
            </a:extLst>
          </p:cNvPr>
          <p:cNvSpPr txBox="1"/>
          <p:nvPr/>
        </p:nvSpPr>
        <p:spPr>
          <a:xfrm>
            <a:off x="2743200" y="3123055"/>
            <a:ext cx="9068540" cy="75713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4  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"Abide in me, and I in you.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8CFF7-4A58-789C-E357-DF07BB9727A3}"/>
              </a:ext>
            </a:extLst>
          </p:cNvPr>
          <p:cNvSpPr txBox="1"/>
          <p:nvPr/>
        </p:nvSpPr>
        <p:spPr>
          <a:xfrm>
            <a:off x="76200" y="5513197"/>
            <a:ext cx="11887200" cy="84023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more can ye, except ye abide in me."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F5E2C-2A3A-52AF-D3FB-DAAF859E5309}"/>
              </a:ext>
            </a:extLst>
          </p:cNvPr>
          <p:cNvSpPr txBox="1"/>
          <p:nvPr/>
        </p:nvSpPr>
        <p:spPr>
          <a:xfrm>
            <a:off x="-53110" y="143559"/>
            <a:ext cx="1223125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Lessons in the Vineyard from John 15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F7019-73B1-282E-2ADC-0C44C1D32843}"/>
              </a:ext>
            </a:extLst>
          </p:cNvPr>
          <p:cNvSpPr txBox="1"/>
          <p:nvPr/>
        </p:nvSpPr>
        <p:spPr>
          <a:xfrm>
            <a:off x="1295400" y="3963029"/>
            <a:ext cx="10707255" cy="1550168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the branch cannot bear fruit of itself,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except it abide in the vine;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0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John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609" y="2974314"/>
            <a:ext cx="9647382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Picture: Vs 1,5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30FF1-08A7-8593-3D1A-F39131B3E2C7}"/>
              </a:ext>
            </a:extLst>
          </p:cNvPr>
          <p:cNvSpPr txBox="1"/>
          <p:nvPr/>
        </p:nvSpPr>
        <p:spPr>
          <a:xfrm>
            <a:off x="1141845" y="3969711"/>
            <a:ext cx="9647382" cy="1754326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the true vine,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father is the Husbandman…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9BC00-DB84-049B-EAE5-C5248F578C67}"/>
              </a:ext>
            </a:extLst>
          </p:cNvPr>
          <p:cNvSpPr txBox="1"/>
          <p:nvPr/>
        </p:nvSpPr>
        <p:spPr>
          <a:xfrm>
            <a:off x="1504950" y="5579903"/>
            <a:ext cx="8648700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the branches.”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543210"/>
            <a:ext cx="11963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Purpose: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15:16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8D0E9-9E0B-BBAE-5613-E0A54B0B926F}"/>
              </a:ext>
            </a:extLst>
          </p:cNvPr>
          <p:cNvSpPr txBox="1"/>
          <p:nvPr/>
        </p:nvSpPr>
        <p:spPr>
          <a:xfrm>
            <a:off x="1295400" y="5638800"/>
            <a:ext cx="8534400" cy="1107996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forth fruit”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93E8-61B4-090A-0DE8-2D8FA5611110}"/>
              </a:ext>
            </a:extLst>
          </p:cNvPr>
          <p:cNvSpPr txBox="1"/>
          <p:nvPr/>
        </p:nvSpPr>
        <p:spPr>
          <a:xfrm>
            <a:off x="381000" y="3940970"/>
            <a:ext cx="10972800" cy="1600438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chosen you and </a:t>
            </a:r>
            <a:r>
              <a:rPr kumimoji="0" lang="en-US" sz="5400" b="1" i="1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ordained </a:t>
            </a:r>
            <a:r>
              <a:rPr kumimoji="0" lang="en-US" sz="54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tith’ēmi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appointed,  placed)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2121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Pruning for a Productive Life. </a:t>
            </a:r>
          </a:p>
          <a:p>
            <a:pPr algn="ctr"/>
            <a:r>
              <a:rPr lang="en-US" sz="60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Lessons in the Vineyard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2570564"/>
            <a:ext cx="11963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Process:  vs 2-10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5F6A3-1B7D-04C1-6A29-0BE78A2E13DF}"/>
              </a:ext>
            </a:extLst>
          </p:cNvPr>
          <p:cNvSpPr txBox="1"/>
          <p:nvPr/>
        </p:nvSpPr>
        <p:spPr>
          <a:xfrm>
            <a:off x="632927" y="5813762"/>
            <a:ext cx="11277600" cy="1015663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it may bring forth more fruit.”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827F-9165-3119-F335-CD157CEAD4C1}"/>
              </a:ext>
            </a:extLst>
          </p:cNvPr>
          <p:cNvSpPr txBox="1"/>
          <p:nvPr/>
        </p:nvSpPr>
        <p:spPr>
          <a:xfrm>
            <a:off x="632926" y="3579717"/>
            <a:ext cx="10416073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“every branch that </a:t>
            </a:r>
            <a:r>
              <a:rPr kumimoji="0" lang="en-US" sz="6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beareth</a:t>
            </a:r>
            <a:r>
              <a:rPr kumimoji="0" lang="en-US" sz="6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fruit,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966E-21A3-CB74-CAE1-B52049C32397}"/>
              </a:ext>
            </a:extLst>
          </p:cNvPr>
          <p:cNvSpPr txBox="1"/>
          <p:nvPr/>
        </p:nvSpPr>
        <p:spPr>
          <a:xfrm>
            <a:off x="3142862" y="4461748"/>
            <a:ext cx="6134876" cy="1323439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8000" b="1" i="1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purgeth</a:t>
            </a:r>
            <a:r>
              <a:rPr kumimoji="0" lang="en-US" sz="80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it,</a:t>
            </a:r>
          </a:p>
        </p:txBody>
      </p:sp>
    </p:spTree>
    <p:extLst>
      <p:ext uri="{BB962C8B-B14F-4D97-AF65-F5344CB8AC3E}">
        <p14:creationId xmlns:p14="http://schemas.microsoft.com/office/powerpoint/2010/main" val="19735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Copperplate Gothic Bol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2296</Words>
  <Application>Microsoft Office PowerPoint</Application>
  <PresentationFormat>Widescreen</PresentationFormat>
  <Paragraphs>260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Copperplate Gothic Bold</vt:lpstr>
      <vt:lpstr>Georgia</vt:lpstr>
      <vt:lpstr>Lucida Grande</vt:lpstr>
      <vt:lpstr>Times New Roman</vt:lpstr>
      <vt:lpstr>Wingdings</vt:lpstr>
      <vt:lpstr>Office Theme</vt:lpstr>
      <vt:lpstr>1_Default Design</vt:lpstr>
      <vt:lpstr>Blank Presentation</vt:lpstr>
      <vt:lpstr>Blank Presentation</vt:lpstr>
      <vt:lpstr>YouBelong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76</cp:revision>
  <dcterms:created xsi:type="dcterms:W3CDTF">2011-05-17T04:04:09Z</dcterms:created>
  <dcterms:modified xsi:type="dcterms:W3CDTF">2022-08-20T22:39:55Z</dcterms:modified>
</cp:coreProperties>
</file>