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</p:sldMasterIdLst>
  <p:notesMasterIdLst>
    <p:notesMasterId r:id="rId37"/>
  </p:notesMasterIdLst>
  <p:sldIdLst>
    <p:sldId id="347" r:id="rId6"/>
    <p:sldId id="348" r:id="rId7"/>
    <p:sldId id="345" r:id="rId8"/>
    <p:sldId id="353" r:id="rId9"/>
    <p:sldId id="352" r:id="rId10"/>
    <p:sldId id="349" r:id="rId11"/>
    <p:sldId id="304" r:id="rId12"/>
    <p:sldId id="306" r:id="rId13"/>
    <p:sldId id="355" r:id="rId14"/>
    <p:sldId id="354" r:id="rId15"/>
    <p:sldId id="301" r:id="rId16"/>
    <p:sldId id="343" r:id="rId17"/>
    <p:sldId id="357" r:id="rId18"/>
    <p:sldId id="356" r:id="rId19"/>
    <p:sldId id="344" r:id="rId20"/>
    <p:sldId id="342" r:id="rId21"/>
    <p:sldId id="358" r:id="rId22"/>
    <p:sldId id="361" r:id="rId23"/>
    <p:sldId id="341" r:id="rId24"/>
    <p:sldId id="365" r:id="rId25"/>
    <p:sldId id="360" r:id="rId26"/>
    <p:sldId id="359" r:id="rId27"/>
    <p:sldId id="331" r:id="rId28"/>
    <p:sldId id="325" r:id="rId29"/>
    <p:sldId id="326" r:id="rId30"/>
    <p:sldId id="333" r:id="rId31"/>
    <p:sldId id="334" r:id="rId32"/>
    <p:sldId id="335" r:id="rId33"/>
    <p:sldId id="362" r:id="rId34"/>
    <p:sldId id="363" r:id="rId35"/>
    <p:sldId id="364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935EFB-BDC4-424A-9D4B-F8898366411E}" v="3008" dt="2024-03-15T00:59:56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1713-5457-4B58-9501-FC1D6F722A79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F6A9A-2C8F-4A53-9BAE-967C73B87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1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6A9A-2C8F-4A53-9BAE-967C73B87D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6A9A-2C8F-4A53-9BAE-967C73B87D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1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6A9A-2C8F-4A53-9BAE-967C73B87D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23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6A9A-2C8F-4A53-9BAE-967C73B87D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18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6A9A-2C8F-4A53-9BAE-967C73B87D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599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6A9A-2C8F-4A53-9BAE-967C73B87DB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6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6A9A-2C8F-4A53-9BAE-967C73B87DB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0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6A9A-2C8F-4A53-9BAE-967C73B87DB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35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6A9A-2C8F-4A53-9BAE-967C73B87DB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59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6A9A-2C8F-4A53-9BAE-967C73B87DB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6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6A9A-2C8F-4A53-9BAE-967C73B87D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5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6A9A-2C8F-4A53-9BAE-967C73B87D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2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6A9A-2C8F-4A53-9BAE-967C73B87D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39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6A9A-2C8F-4A53-9BAE-967C73B87D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18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6A9A-2C8F-4A53-9BAE-967C73B87D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90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6A9A-2C8F-4A53-9BAE-967C73B87D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53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6A9A-2C8F-4A53-9BAE-967C73B87D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3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6A9A-2C8F-4A53-9BAE-967C73B87D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A445-3DDB-481F-BC35-998946ABC2E9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4E8D-A468-4A5B-8442-8C46350AE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E94D-2767-4E37-863B-82E09E907BFB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385CF-340F-4087-86DA-FE5631FC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1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10185-2D5E-4CC2-B2A7-FA741DEB3003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CD457-FF2F-4903-B975-4F95362F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A445-3DDB-481F-BC35-998946ABC2E9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4E8D-A468-4A5B-8442-8C46350AE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5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D9EC-45DB-4831-BFF9-6E46FEA0BA62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AEF9-1B43-4F46-803F-C77D4365C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4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61221-EAB2-9097-85F2-4654E944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9F8A8-53C5-4EAB-AC14-CB676D5E81F2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A6580-5EBA-4A38-9C37-402802FC1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FC035-C39A-872A-9BC1-863C5559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A14D5-C187-4253-9A5E-9C46881B98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280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1D41D-F95F-FAA2-AD37-296A7A8F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1D640-7FEB-479A-A99B-DC9C0118CB79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37001-2AF6-ABB6-5E6A-64F2314F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98825-3553-F69A-6192-903BEB67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CA5B8-035E-46C3-A90D-3CF903156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33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D9EC-45DB-4831-BFF9-6E46FEA0BA62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AEF9-1B43-4F46-803F-C77D4365C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2932-545C-442C-BE6D-19B99092915D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6DA3-36FB-4965-BB2E-C791E9A87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2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39E5-3E69-4FDD-B30E-CB91A1216789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4AF4-596D-4E01-AAE6-21AFB16F1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88DB-E6F0-4C8A-9FA2-CF54B8E3BA20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4FFF-F660-435C-AE03-D9C4A1687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9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CEA8-7AA6-4651-BED0-B6E02B2BEEE2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D550-5595-4AF2-9C46-DF179EB5A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9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0A345-A7C4-4FDA-BA67-7A27FDFC6D6C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353A7-3C83-4392-8A69-25E8275E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9D2BC-AB60-432E-B319-CBD5C94EAF2A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1E466-337F-445C-B7DE-53C4B24A2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BE19-6BDD-4196-A0E2-FDA53FB5C9A4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4B6F-7CB5-4850-B96B-2B7C6B761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6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03A1D-BD20-4C4E-B18E-6FECC115C2A1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236DC-6004-4943-8A4B-B91C4A60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03A1D-BD20-4C4E-B18E-6FECC115C2A1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236DC-6004-4943-8A4B-B91C4A60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303A1D-BD20-4C4E-B18E-6FECC115C2A1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9236DC-6004-4943-8A4B-B91C4A60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FB9C811-FB00-3123-B657-684548DE94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20AEC37-E98A-1DE1-8489-4359B97F8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69583-0A07-1BA5-3846-9DE4672EF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467720-E49B-467F-A537-B695D85453FE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78E6C-3104-7950-B856-8D05E3B8E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F09B7-7BF6-2ECD-52E5-0E1B168A3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0877D0B-D7DA-4145-931E-14C15BC9EF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FB9C811-FB00-3123-B657-684548DE94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20AEC37-E98A-1DE1-8489-4359B97F8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69583-0A07-1BA5-3846-9DE4672EF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467720-E49B-467F-A537-B695D85453FE}" type="datetimeFigureOut">
              <a:rPr lang="en-US"/>
              <a:pPr>
                <a:defRPr/>
              </a:pPr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78E6C-3104-7950-B856-8D05E3B8E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F09B7-7BF6-2ECD-52E5-0E1B168A3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0877D0B-D7DA-4145-931E-14C15BC9EFD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1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04F8B-D462-697E-9CD1-60C484923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6F0C4C-DE5A-5A0C-F9F2-B038B213DE2D}"/>
              </a:ext>
            </a:extLst>
          </p:cNvPr>
          <p:cNvSpPr txBox="1"/>
          <p:nvPr/>
        </p:nvSpPr>
        <p:spPr>
          <a:xfrm>
            <a:off x="76200" y="0"/>
            <a:ext cx="121158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32:6-8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this shall every one that is godly pray unto thee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 time when thou mayest be found: </a:t>
            </a:r>
          </a:p>
          <a:p>
            <a:pPr lvl="0"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surely in the floods of great waters </a:t>
            </a:r>
          </a:p>
          <a:p>
            <a:pPr lvl="0"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shall not come nigh unto him. </a:t>
            </a:r>
          </a:p>
          <a:p>
            <a:pPr lvl="0" algn="ctr"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art my hiding place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algn="ctr"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shalt preserve me from trouble; thou shalt compass me about with songs of deliverance. Selah. </a:t>
            </a:r>
          </a:p>
          <a:p>
            <a:pPr lvl="0" algn="ctr">
              <a:spcBef>
                <a:spcPts val="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instruct thee and teach thee </a:t>
            </a:r>
          </a:p>
          <a:p>
            <a:pPr lvl="0"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way which thou shalt go: </a:t>
            </a:r>
          </a:p>
          <a:p>
            <a:pPr lvl="0" algn="ctr">
              <a:spcBef>
                <a:spcPts val="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guide thee with mine eye.” </a:t>
            </a:r>
          </a:p>
          <a:p>
            <a:pPr lvl="0" algn="ctr"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ring To Dream Again | Media | Dothan First">
            <a:extLst>
              <a:ext uri="{FF2B5EF4-FFF2-40B4-BE49-F238E27FC236}">
                <a16:creationId xmlns:a16="http://schemas.microsoft.com/office/drawing/2014/main" id="{F77632B4-1BFA-BE6F-0D6C-6AEE2FC31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 b="4074"/>
          <a:stretch/>
        </p:blipFill>
        <p:spPr bwMode="auto">
          <a:xfrm>
            <a:off x="-11349" y="48021"/>
            <a:ext cx="12192000" cy="68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7A35AC-818A-9328-6DFD-D05A347C3027}"/>
              </a:ext>
            </a:extLst>
          </p:cNvPr>
          <p:cNvSpPr txBox="1"/>
          <p:nvPr/>
        </p:nvSpPr>
        <p:spPr>
          <a:xfrm>
            <a:off x="228600" y="533400"/>
            <a:ext cx="11734800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comes to us in our failures, fears, 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frustrations and invites us to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2E6E8C-ED97-0E24-5B4F-9F13910D0FA3}"/>
              </a:ext>
            </a:extLst>
          </p:cNvPr>
          <p:cNvSpPr txBox="1"/>
          <p:nvPr/>
        </p:nvSpPr>
        <p:spPr>
          <a:xfrm>
            <a:off x="76200" y="5301874"/>
            <a:ext cx="1203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to EMBRACE His dreams for us;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in the midst of our confusion!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Jer. 29:11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8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8C1-07BF-0DFA-7F66-49373822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678D8-B9B9-7807-DC93-07FB1574E97F}"/>
              </a:ext>
            </a:extLst>
          </p:cNvPr>
          <p:cNvSpPr txBox="1"/>
          <p:nvPr/>
        </p:nvSpPr>
        <p:spPr>
          <a:xfrm>
            <a:off x="9525" y="0"/>
            <a:ext cx="12172950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Let’s look at Ps. 16 for an example of how God grows &amp; guides us toward His Dreams!</a:t>
            </a:r>
          </a:p>
          <a:p>
            <a:pPr marL="685800" marR="0" lvl="0" indent="-685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a </a:t>
            </a:r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Specific Psalm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(Song) of David,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5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reflecting real life circumstances!</a:t>
            </a:r>
          </a:p>
          <a:p>
            <a:pPr marL="685800" marR="0" lvl="0" indent="-685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It’s a </a:t>
            </a:r>
            <a:r>
              <a:rPr kumimoji="0" lang="en-US" sz="4800" b="1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Symbolic (Prophetic) Psalm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eflecting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Jesus’ suffering and Triumph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 10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“For thou wilt not leave my soul in hell;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neither wilt thou suffer thine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Holy One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see corruption.” 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(Acts 2:25-31; 13:35-37)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3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8C1-07BF-0DFA-7F66-49373822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678D8-B9B9-7807-DC93-07FB1574E97F}"/>
              </a:ext>
            </a:extLst>
          </p:cNvPr>
          <p:cNvSpPr txBox="1"/>
          <p:nvPr/>
        </p:nvSpPr>
        <p:spPr>
          <a:xfrm>
            <a:off x="9525" y="0"/>
            <a:ext cx="12172950" cy="744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Recognize our (need for) Refuge.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1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Preserve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A.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Whatever the specific circumstances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David was experiencing: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 was aware he was under attack!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He knew where his hope/help came from!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“O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!”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he-IL" sz="48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אֵל‎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{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ʾēl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}: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213x; god 16x; mighty 5x)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(</a:t>
            </a:r>
            <a:r>
              <a:rPr kumimoji="0" 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fromʾayil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“strength”)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I put my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trust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ḥāsâ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confidence)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8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8C1-07BF-0DFA-7F66-49373822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678D8-B9B9-7807-DC93-07FB1574E97F}"/>
              </a:ext>
            </a:extLst>
          </p:cNvPr>
          <p:cNvSpPr txBox="1"/>
          <p:nvPr/>
        </p:nvSpPr>
        <p:spPr>
          <a:xfrm>
            <a:off x="9525" y="0"/>
            <a:ext cx="1217295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Recognize our need. (Refuge) Vs 1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Preserve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me,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(Shamar: guard, protect, hedge)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Righteousness/obedience brings God’s: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Peace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(1351x in Bible) Ps. 29:11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“give strength…peace”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2) Partnership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(Shalom and Eirene: to join)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1Co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3) Protection (Hedge)  Ps. 34:7; Job 1:8-10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a) Satan can’t breach this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without God’s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specific permission/purpose.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(Job 1:11-12)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(Gen. 50:20; 1 Cor 10:11; Rom 8:28; James 1:3-5)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8C1-07BF-0DFA-7F66-49373822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678D8-B9B9-7807-DC93-07FB1574E97F}"/>
              </a:ext>
            </a:extLst>
          </p:cNvPr>
          <p:cNvSpPr txBox="1"/>
          <p:nvPr/>
        </p:nvSpPr>
        <p:spPr>
          <a:xfrm>
            <a:off x="9525" y="0"/>
            <a:ext cx="1217295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 startAt="3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isobedience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/ Rebellion infects &amp; destroys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that Peace, Partnership, and Protection.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1) This gives Satan ground, influence, &amp; opportunity!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pl-PL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Sam. 15:23;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Romans 6:16; </a:t>
            </a:r>
            <a:r>
              <a:rPr lang="pl-PL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Eph. 4:25,26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2) When we “surrender” to Satan, (Sin)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 removes His hedge, allowing the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consequences of our sin to affect us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an attempt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bring us to repentance.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Isaiah 5:1-7   5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will take away the hedge”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(See Pr. 6:23;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Cor. 5:5;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Heb. 12:4-15)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16C1F-CC2D-7487-057B-3AF7935E4E0C}"/>
              </a:ext>
            </a:extLst>
          </p:cNvPr>
          <p:cNvSpPr txBox="1"/>
          <p:nvPr/>
        </p:nvSpPr>
        <p:spPr>
          <a:xfrm>
            <a:off x="9144000" y="3962400"/>
            <a:ext cx="28925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others,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8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8C1-07BF-0DFA-7F66-49373822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678D8-B9B9-7807-DC93-07FB1574E97F}"/>
              </a:ext>
            </a:extLst>
          </p:cNvPr>
          <p:cNvSpPr txBox="1"/>
          <p:nvPr/>
        </p:nvSpPr>
        <p:spPr>
          <a:xfrm>
            <a:off x="0" y="-18098"/>
            <a:ext cx="1217295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Recognize our Resources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YHWH; the Holy, Self existing one. Vs 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my soul, thou has said unto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(</a:t>
            </a:r>
            <a:r>
              <a:rPr kumimoji="0" lang="he-IL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יהוה‎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yhwh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The sacred tetragrammaton.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Translated: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 (6510x) GOD (4X); Jehovah (4x)! </a:t>
            </a:r>
            <a:endParaRPr kumimoji="0" lang="he-IL" sz="36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F68C3-42F9-00C0-4C6F-34FCAD6FDBC2}"/>
              </a:ext>
            </a:extLst>
          </p:cNvPr>
          <p:cNvSpPr txBox="1"/>
          <p:nvPr/>
        </p:nvSpPr>
        <p:spPr>
          <a:xfrm>
            <a:off x="-237554" y="3886200"/>
            <a:ext cx="68199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THAT I AM: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say unto …Israel,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hath sent me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you.”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I AM and the Burning Bush - Credo Magazine">
            <a:extLst>
              <a:ext uri="{FF2B5EF4-FFF2-40B4-BE49-F238E27FC236}">
                <a16:creationId xmlns:a16="http://schemas.microsoft.com/office/drawing/2014/main" id="{96AB24E3-CC01-711B-B1F3-8E6A96045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90" y="3952221"/>
            <a:ext cx="5811560" cy="29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07DD1C-D1F6-5415-C629-D87EEF1961CD}"/>
              </a:ext>
            </a:extLst>
          </p:cNvPr>
          <p:cNvSpPr txBox="1"/>
          <p:nvPr/>
        </p:nvSpPr>
        <p:spPr>
          <a:xfrm>
            <a:off x="9753600" y="6211669"/>
            <a:ext cx="205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3:14</a:t>
            </a:r>
          </a:p>
        </p:txBody>
      </p:sp>
    </p:spTree>
    <p:extLst>
      <p:ext uri="{BB962C8B-B14F-4D97-AF65-F5344CB8AC3E}">
        <p14:creationId xmlns:p14="http://schemas.microsoft.com/office/powerpoint/2010/main" val="4169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8C1-07BF-0DFA-7F66-49373822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678D8-B9B9-7807-DC93-07FB1574E97F}"/>
              </a:ext>
            </a:extLst>
          </p:cNvPr>
          <p:cNvSpPr txBox="1"/>
          <p:nvPr/>
        </p:nvSpPr>
        <p:spPr>
          <a:xfrm>
            <a:off x="0" y="-18098"/>
            <a:ext cx="1217295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 Recognize your Resources  vs 2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026" name="Picture 2" descr="Psalm 13: Lessons from David's Laments Regarding Seven Things That Jesus  Offers During Your Trials">
            <a:extLst>
              <a:ext uri="{FF2B5EF4-FFF2-40B4-BE49-F238E27FC236}">
                <a16:creationId xmlns:a16="http://schemas.microsoft.com/office/drawing/2014/main" id="{6F64C2EC-F302-DA06-2F93-4CB352F50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/>
          <a:stretch/>
        </p:blipFill>
        <p:spPr bwMode="auto">
          <a:xfrm>
            <a:off x="7543800" y="3408313"/>
            <a:ext cx="4629149" cy="344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546AA9-7B2E-78AC-21E5-E87A57F6529B}"/>
              </a:ext>
            </a:extLst>
          </p:cNvPr>
          <p:cNvSpPr txBox="1"/>
          <p:nvPr/>
        </p:nvSpPr>
        <p:spPr>
          <a:xfrm>
            <a:off x="-76200" y="716731"/>
            <a:ext cx="120396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Adonay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The Sovereign Lord of all.  Vs 2</a:t>
            </a:r>
            <a:endParaRPr lang="en-US" sz="48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“I will say to the LORD, thou art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Lord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…”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he-IL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‏אֲדֹנָי‎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{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adōnāy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F68C3-42F9-00C0-4C6F-34FCAD6FDBC2}"/>
              </a:ext>
            </a:extLst>
          </p:cNvPr>
          <p:cNvSpPr txBox="1"/>
          <p:nvPr/>
        </p:nvSpPr>
        <p:spPr>
          <a:xfrm>
            <a:off x="228600" y="3177511"/>
            <a:ext cx="11811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Translated: 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Lord 431x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lord 2x; God 1x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053B36-48C2-379F-5968-B65C933C0BFB}"/>
              </a:ext>
            </a:extLst>
          </p:cNvPr>
          <p:cNvSpPr txBox="1"/>
          <p:nvPr/>
        </p:nvSpPr>
        <p:spPr>
          <a:xfrm>
            <a:off x="457200" y="4741522"/>
            <a:ext cx="660450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Fromʾādôn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lord 197x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master 105x; </a:t>
            </a:r>
            <a:r>
              <a:rPr kumimoji="0" lang="en-US" sz="5400" b="1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Lord 31x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9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8C1-07BF-0DFA-7F66-49373822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678D8-B9B9-7807-DC93-07FB1574E97F}"/>
              </a:ext>
            </a:extLst>
          </p:cNvPr>
          <p:cNvSpPr txBox="1"/>
          <p:nvPr/>
        </p:nvSpPr>
        <p:spPr>
          <a:xfrm>
            <a:off x="0" y="-76200"/>
            <a:ext cx="1217295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Recognize</a:t>
            </a:r>
            <a:r>
              <a:rPr kumimoji="0" lang="en-US" sz="60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our “Resister”  Ps 16:4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Satan is the adversary 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Pt 5:8) who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subtly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seeks to get us to transfer our trust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away for our LORD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 devastating 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(and</a:t>
            </a:r>
            <a:r>
              <a:rPr kumimoji="0" lang="en-US" sz="6600" b="1" i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demonic) </a:t>
            </a:r>
            <a:r>
              <a:rPr kumimoji="0" lang="en-US" sz="6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consequences!  </a:t>
            </a: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16:4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sorrows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be multiplied that hasten after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god.”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5287A-933B-8AA9-ABEC-4D4DEAF08B13}"/>
              </a:ext>
            </a:extLst>
          </p:cNvPr>
          <p:cNvSpPr txBox="1"/>
          <p:nvPr/>
        </p:nvSpPr>
        <p:spPr>
          <a:xfrm>
            <a:off x="5781593" y="2438400"/>
            <a:ext cx="64194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Lord! (Sovereign)</a:t>
            </a:r>
          </a:p>
        </p:txBody>
      </p:sp>
    </p:spTree>
    <p:extLst>
      <p:ext uri="{BB962C8B-B14F-4D97-AF65-F5344CB8AC3E}">
        <p14:creationId xmlns:p14="http://schemas.microsoft.com/office/powerpoint/2010/main" val="30829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8C1-07BF-0DFA-7F66-49373822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678D8-B9B9-7807-DC93-07FB1574E97F}"/>
              </a:ext>
            </a:extLst>
          </p:cNvPr>
          <p:cNvSpPr txBox="1"/>
          <p:nvPr/>
        </p:nvSpPr>
        <p:spPr>
          <a:xfrm>
            <a:off x="0" y="-76200"/>
            <a:ext cx="12172950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Satan is the adversary 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Pt 5:8) who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4800" b="1" i="1" u="sng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subtly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seeks to get us to transfer our trust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away for our LORD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1 Chr 21:1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“Satan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śāṭān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adversary)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stood up …,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provoked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sût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pricked, seduced)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to number Israel.”</a:t>
            </a:r>
          </a:p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30:12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“When thou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takest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sum of the children of Israel …then shall they give every man a ransom for his soul unto the LORD,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there be no plague among them…”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5287A-933B-8AA9-ABEC-4D4DEAF08B13}"/>
              </a:ext>
            </a:extLst>
          </p:cNvPr>
          <p:cNvSpPr txBox="1"/>
          <p:nvPr/>
        </p:nvSpPr>
        <p:spPr>
          <a:xfrm>
            <a:off x="5753490" y="1447800"/>
            <a:ext cx="64194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Lord! (Sovereign)</a:t>
            </a:r>
          </a:p>
        </p:txBody>
      </p:sp>
    </p:spTree>
    <p:extLst>
      <p:ext uri="{BB962C8B-B14F-4D97-AF65-F5344CB8AC3E}">
        <p14:creationId xmlns:p14="http://schemas.microsoft.com/office/powerpoint/2010/main" val="25042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C950CB-D428-F032-2A22-963077395F17}"/>
              </a:ext>
            </a:extLst>
          </p:cNvPr>
          <p:cNvSpPr txBox="1"/>
          <p:nvPr/>
        </p:nvSpPr>
        <p:spPr>
          <a:xfrm>
            <a:off x="23191" y="-76200"/>
            <a:ext cx="11963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wilt shew me the path of life: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2A99B-AD09-67BC-6D41-BAFDEEFBE632}"/>
              </a:ext>
            </a:extLst>
          </p:cNvPr>
          <p:cNvSpPr txBox="1"/>
          <p:nvPr/>
        </p:nvSpPr>
        <p:spPr>
          <a:xfrm>
            <a:off x="228600" y="1066800"/>
            <a:ext cx="61920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thy presence is fulness of joy;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3DAFFE-B8FB-44F6-4723-6A4DC0452CF0}"/>
              </a:ext>
            </a:extLst>
          </p:cNvPr>
          <p:cNvSpPr txBox="1"/>
          <p:nvPr/>
        </p:nvSpPr>
        <p:spPr>
          <a:xfrm>
            <a:off x="30736" y="2844514"/>
            <a:ext cx="61920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thy right hand there are pleasures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evermore.”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023E3C-0DD7-2843-FB87-9AEF78196B72}"/>
              </a:ext>
            </a:extLst>
          </p:cNvPr>
          <p:cNvSpPr txBox="1"/>
          <p:nvPr/>
        </p:nvSpPr>
        <p:spPr>
          <a:xfrm>
            <a:off x="1828800" y="5396641"/>
            <a:ext cx="627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Ps 16:11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72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8C1-07BF-0DFA-7F66-49373822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678D8-B9B9-7807-DC93-07FB1574E97F}"/>
              </a:ext>
            </a:extLst>
          </p:cNvPr>
          <p:cNvSpPr txBox="1"/>
          <p:nvPr/>
        </p:nvSpPr>
        <p:spPr>
          <a:xfrm>
            <a:off x="19050" y="-152400"/>
            <a:ext cx="12172950" cy="8463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Satan is the Subtle/Seductive adversary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1 Chr 21:1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“Satan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śāṭān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adversary)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stood up …,</a:t>
            </a:r>
          </a:p>
          <a:p>
            <a:pPr lvl="0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provoked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sût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pricked, seduced)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David.”</a:t>
            </a:r>
          </a:p>
          <a:p>
            <a:pPr lvl="0">
              <a:defRPr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a)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act of prideful disobedience cost the </a:t>
            </a:r>
          </a:p>
          <a:p>
            <a:pPr lvl="0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death of 70,000 Israelites. Vs 14</a:t>
            </a:r>
          </a:p>
          <a:p>
            <a:pPr lvl="0" algn="ctr">
              <a:defRPr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b) It was ended by repentance and sacrifice.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“Then the angel of the LORD commanded Gad to say to David, that David should go up,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set up an altar unto the LORD in the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threshingfloor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Ornan the Jebusite.” </a:t>
            </a:r>
          </a:p>
          <a:p>
            <a:pPr lvl="0" algn="ctr">
              <a:defRPr/>
            </a:pP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4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8C1-07BF-0DFA-7F66-49373822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678D8-B9B9-7807-DC93-07FB1574E97F}"/>
              </a:ext>
            </a:extLst>
          </p:cNvPr>
          <p:cNvSpPr txBox="1"/>
          <p:nvPr/>
        </p:nvSpPr>
        <p:spPr>
          <a:xfrm>
            <a:off x="19050" y="27160"/>
            <a:ext cx="1217295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“Ornan saw the angel…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Araunah - Wikipedia">
            <a:extLst>
              <a:ext uri="{FF2B5EF4-FFF2-40B4-BE49-F238E27FC236}">
                <a16:creationId xmlns:a16="http://schemas.microsoft.com/office/drawing/2014/main" id="{FDAC8081-CA0E-C6EA-0ABE-4AA38F408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4814935" cy="683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360687-851D-2E61-F1B9-2494DC6FE42D}"/>
              </a:ext>
            </a:extLst>
          </p:cNvPr>
          <p:cNvSpPr txBox="1"/>
          <p:nvPr/>
        </p:nvSpPr>
        <p:spPr>
          <a:xfrm>
            <a:off x="12138" y="794802"/>
            <a:ext cx="728224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And Ornan said to David Take it to thee, …I give it all. </a:t>
            </a:r>
          </a:p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David said to Ornan Nay; but I will verily buy it for the full price: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will not take that which is thine for the LORD,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 offer burnt offerings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without cost.”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0B0D69-26BF-8637-DF85-B2E65DA5518D}"/>
              </a:ext>
            </a:extLst>
          </p:cNvPr>
          <p:cNvSpPr txBox="1"/>
          <p:nvPr/>
        </p:nvSpPr>
        <p:spPr>
          <a:xfrm>
            <a:off x="9058680" y="6184509"/>
            <a:ext cx="6242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Ch. 21:15-30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B5631E7-AE1D-5CE3-5217-8755531954EA}"/>
              </a:ext>
            </a:extLst>
          </p:cNvPr>
          <p:cNvCxnSpPr>
            <a:cxnSpLocks/>
          </p:cNvCxnSpPr>
          <p:nvPr/>
        </p:nvCxnSpPr>
        <p:spPr>
          <a:xfrm>
            <a:off x="6553200" y="533400"/>
            <a:ext cx="335280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57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8C1-07BF-0DFA-7F66-49373822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8678D8-B9B9-7807-DC93-07FB1574E97F}"/>
              </a:ext>
            </a:extLst>
          </p:cNvPr>
          <p:cNvSpPr txBox="1"/>
          <p:nvPr/>
        </p:nvSpPr>
        <p:spPr>
          <a:xfrm>
            <a:off x="0" y="-76200"/>
            <a:ext cx="12172950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Conclusion:  Satan still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seeks to get us to transfer our trust away for our LORD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Vs 4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sorrows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be multiplied</a:t>
            </a:r>
          </a:p>
          <a:p>
            <a:pPr lvl="0" algn="ctr"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hasten after </a:t>
            </a:r>
            <a:r>
              <a:rPr lang="en-US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god.”</a:t>
            </a:r>
            <a:r>
              <a:rPr lang="en-US" sz="5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pPr lvl="0" algn="ctr">
              <a:defRPr/>
            </a:pP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aḥēr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strange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{from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ʾāḥar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literally meaning: to loiter, procrastinate})</a:t>
            </a:r>
          </a:p>
          <a:p>
            <a:pPr lvl="0" algn="ctr"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“god” is italicized</a:t>
            </a:r>
            <a:r>
              <a:rPr kumimoji="0" lang="en-US" sz="4400" b="1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in KJV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B5287A-933B-8AA9-ABEC-4D4DEAF08B13}"/>
              </a:ext>
            </a:extLst>
          </p:cNvPr>
          <p:cNvSpPr txBox="1"/>
          <p:nvPr/>
        </p:nvSpPr>
        <p:spPr>
          <a:xfrm>
            <a:off x="2743200" y="1447800"/>
            <a:ext cx="8458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our Lord! (Sovereign)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1C85D-854D-2F7F-F63C-F21004E0AD88}"/>
              </a:ext>
            </a:extLst>
          </p:cNvPr>
          <p:cNvSpPr txBox="1"/>
          <p:nvPr/>
        </p:nvSpPr>
        <p:spPr>
          <a:xfrm>
            <a:off x="1295400" y="3044279"/>
            <a:ext cx="990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aṣṣeb’et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ounds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idols!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158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EB406E-78EB-6ABC-4969-CA0FDF9482CA}"/>
              </a:ext>
            </a:extLst>
          </p:cNvPr>
          <p:cNvSpPr txBox="1"/>
          <p:nvPr/>
        </p:nvSpPr>
        <p:spPr>
          <a:xfrm>
            <a:off x="295370" y="11317"/>
            <a:ext cx="11658600" cy="2308324"/>
          </a:xfrm>
          <a:prstGeom prst="rect">
            <a:avLst/>
          </a:prstGeom>
          <a:solidFill>
            <a:schemeClr val="tx1">
              <a:alpha val="62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Old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Testamen</a:t>
            </a:r>
            <a:r>
              <a:rPr lang="en-US" sz="4800" b="1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is the record of Israel </a:t>
            </a:r>
            <a:r>
              <a:rPr lang="en-US" sz="4800" b="1" i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“hastening after another god”.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1 Cor 10:11.12)</a:t>
            </a:r>
            <a:endParaRPr lang="en-US" sz="4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F56282-A636-34EA-CF88-79261AA9214A}"/>
              </a:ext>
            </a:extLst>
          </p:cNvPr>
          <p:cNvSpPr txBox="1"/>
          <p:nvPr/>
        </p:nvSpPr>
        <p:spPr>
          <a:xfrm>
            <a:off x="299988" y="2319641"/>
            <a:ext cx="11658600" cy="1754326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History is a record of everyone else doing the same!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7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1875E9E-FD73-3793-E34A-E957483C5C28}"/>
              </a:ext>
            </a:extLst>
          </p:cNvPr>
          <p:cNvSpPr txBox="1"/>
          <p:nvPr/>
        </p:nvSpPr>
        <p:spPr>
          <a:xfrm>
            <a:off x="0" y="-5417"/>
            <a:ext cx="7273485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America</a:t>
            </a:r>
            <a:endParaRPr lang="en-US" sz="4000" b="1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 Congressional concurrent resolution #60 1954</a:t>
            </a:r>
          </a:p>
          <a:p>
            <a:pPr algn="ctr"/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“That the Architect of the Capitol is hereby authorized and directed to make available a room, </a:t>
            </a:r>
          </a:p>
          <a:p>
            <a:pPr algn="ctr"/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facilities for prayer and meditation, </a:t>
            </a:r>
          </a:p>
          <a:p>
            <a:pPr algn="ctr"/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use of Members of the Senate and House of Representatives.”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3ECE0C-4A5C-EB62-2525-5A0873974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491" y="0"/>
            <a:ext cx="4837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7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8C1-07BF-0DFA-7F66-49373822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4A6A76-0D80-6F0B-E49D-0EA77E18BB6A}"/>
              </a:ext>
            </a:extLst>
          </p:cNvPr>
          <p:cNvSpPr txBox="1"/>
          <p:nvPr/>
        </p:nvSpPr>
        <p:spPr>
          <a:xfrm>
            <a:off x="2514600" y="-112593"/>
            <a:ext cx="9296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Great Seal of America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Initiated 7/5/1776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Approved by Congress 1782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1663A6-13A5-9658-C6DB-6B467930DC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44" t="17036" r="39577" b="70429"/>
          <a:stretch/>
        </p:blipFill>
        <p:spPr>
          <a:xfrm>
            <a:off x="-1" y="52399"/>
            <a:ext cx="2819401" cy="2528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BF8B14-7E03-9343-1059-7D6BEC1450B7}"/>
              </a:ext>
            </a:extLst>
          </p:cNvPr>
          <p:cNvSpPr txBox="1"/>
          <p:nvPr/>
        </p:nvSpPr>
        <p:spPr>
          <a:xfrm>
            <a:off x="-457200" y="3823120"/>
            <a:ext cx="8686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nuit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Coep’tus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(God has favored our undertakings) 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2F77C2-1058-FBE0-502B-94C34648BB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259" t="28509" r="25625" b="52851"/>
          <a:stretch/>
        </p:blipFill>
        <p:spPr>
          <a:xfrm>
            <a:off x="8065171" y="2826348"/>
            <a:ext cx="4112494" cy="33785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BC1F1C-E7AC-D2A0-F055-F022495B681C}"/>
              </a:ext>
            </a:extLst>
          </p:cNvPr>
          <p:cNvSpPr txBox="1"/>
          <p:nvPr/>
        </p:nvSpPr>
        <p:spPr>
          <a:xfrm>
            <a:off x="-914400" y="5453790"/>
            <a:ext cx="8381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Nov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4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us</a:t>
            </a:r>
            <a:r>
              <a:rPr lang="en-US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en-US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4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en-US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Seclo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en-US" sz="4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rum</a:t>
            </a:r>
            <a:endParaRPr lang="en-US" sz="4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4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"A New Order of the Ages" 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C1A2E-DE05-4DAF-5D65-FB000E2F2AD1}"/>
              </a:ext>
            </a:extLst>
          </p:cNvPr>
          <p:cNvSpPr txBox="1"/>
          <p:nvPr/>
        </p:nvSpPr>
        <p:spPr>
          <a:xfrm>
            <a:off x="0" y="2507719"/>
            <a:ext cx="7924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Eye of Providence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15:3; Heb 4:13)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Watching over unfinished pyramid!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CDC8A01-3C17-4F36-167E-59A7ADA27558}"/>
              </a:ext>
            </a:extLst>
          </p:cNvPr>
          <p:cNvCxnSpPr>
            <a:cxnSpLocks/>
          </p:cNvCxnSpPr>
          <p:nvPr/>
        </p:nvCxnSpPr>
        <p:spPr>
          <a:xfrm>
            <a:off x="7543800" y="2895600"/>
            <a:ext cx="2362200" cy="6243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ECE8C6-5772-9700-172B-B1D756CA4D26}"/>
              </a:ext>
            </a:extLst>
          </p:cNvPr>
          <p:cNvCxnSpPr>
            <a:cxnSpLocks/>
          </p:cNvCxnSpPr>
          <p:nvPr/>
        </p:nvCxnSpPr>
        <p:spPr>
          <a:xfrm flipV="1">
            <a:off x="6248400" y="3907143"/>
            <a:ext cx="2476500" cy="4449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C2082E9-F72F-B60C-EE92-D00221380205}"/>
              </a:ext>
            </a:extLst>
          </p:cNvPr>
          <p:cNvCxnSpPr>
            <a:cxnSpLocks/>
          </p:cNvCxnSpPr>
          <p:nvPr/>
        </p:nvCxnSpPr>
        <p:spPr>
          <a:xfrm flipV="1">
            <a:off x="6629400" y="5261632"/>
            <a:ext cx="2209800" cy="6088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15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8C1-07BF-0DFA-7F66-49373822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4A6A76-0D80-6F0B-E49D-0EA77E18BB6A}"/>
              </a:ext>
            </a:extLst>
          </p:cNvPr>
          <p:cNvSpPr txBox="1"/>
          <p:nvPr/>
        </p:nvSpPr>
        <p:spPr>
          <a:xfrm>
            <a:off x="1524000" y="115065"/>
            <a:ext cx="8534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The Great Seal of America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Top and Bottom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1663A6-13A5-9658-C6DB-6B467930DC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44" t="17036" r="39577" b="70429"/>
          <a:stretch/>
        </p:blipFill>
        <p:spPr>
          <a:xfrm>
            <a:off x="-1" y="52399"/>
            <a:ext cx="2438399" cy="21866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131569-86D3-2E34-72EE-2A2C15B094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3" t="58889" r="39380" b="25556"/>
          <a:stretch/>
        </p:blipFill>
        <p:spPr>
          <a:xfrm>
            <a:off x="9791613" y="67175"/>
            <a:ext cx="2362369" cy="2207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86E540-0771-B8D0-E877-DE6F392568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52" r="51487" b="9326"/>
          <a:stretch/>
        </p:blipFill>
        <p:spPr>
          <a:xfrm>
            <a:off x="3924300" y="1609505"/>
            <a:ext cx="3733800" cy="38405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4131F1-288F-4007-22D5-FCE4F84B464E}"/>
              </a:ext>
            </a:extLst>
          </p:cNvPr>
          <p:cNvSpPr txBox="1"/>
          <p:nvPr/>
        </p:nvSpPr>
        <p:spPr>
          <a:xfrm>
            <a:off x="1942322" y="5411450"/>
            <a:ext cx="83073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Pluribus Unum</a:t>
            </a:r>
            <a:endParaRPr lang="en-US" sz="4400" b="1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"Out of Many, One."</a:t>
            </a:r>
            <a:endParaRPr lang="en-US" sz="3200" b="1" i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06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8C1-07BF-0DFA-7F66-49373822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528A8B-9D5C-0E56-778E-E4841B628C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53" t="10001" r="27541" b="16738"/>
          <a:stretch/>
        </p:blipFill>
        <p:spPr>
          <a:xfrm>
            <a:off x="0" y="0"/>
            <a:ext cx="382901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216F79-9C69-934B-160A-ACE2B09BE7C6}"/>
              </a:ext>
            </a:extLst>
          </p:cNvPr>
          <p:cNvSpPr txBox="1"/>
          <p:nvPr/>
        </p:nvSpPr>
        <p:spPr>
          <a:xfrm>
            <a:off x="4229100" y="124361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Nation Under God” </a:t>
            </a: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(From Gettysburg address)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B8E9D9-6EB7-D1F1-22EB-9B7DD610ADE8}"/>
              </a:ext>
            </a:extLst>
          </p:cNvPr>
          <p:cNvCxnSpPr>
            <a:cxnSpLocks/>
          </p:cNvCxnSpPr>
          <p:nvPr/>
        </p:nvCxnSpPr>
        <p:spPr>
          <a:xfrm flipH="1">
            <a:off x="2819400" y="990600"/>
            <a:ext cx="18288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F0A3DD0-499F-45A7-31C4-E8B7D680562B}"/>
              </a:ext>
            </a:extLst>
          </p:cNvPr>
          <p:cNvSpPr txBox="1"/>
          <p:nvPr/>
        </p:nvSpPr>
        <p:spPr>
          <a:xfrm>
            <a:off x="3924071" y="5411450"/>
            <a:ext cx="82679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marR="476250" algn="ctr">
              <a:spcBef>
                <a:spcPts val="0"/>
              </a:spcBef>
              <a:spcAft>
                <a:spcPts val="0"/>
              </a:spcAft>
            </a:pPr>
            <a:r>
              <a:rPr lang="en-US" sz="4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lower panels show bibles with candles </a:t>
            </a:r>
            <a:r>
              <a:rPr lang="en-US" sz="4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(Ps 119:105)</a:t>
            </a:r>
            <a:endParaRPr lang="en-US" sz="54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88564E-9462-7143-3DB0-0F00899AD47F}"/>
              </a:ext>
            </a:extLst>
          </p:cNvPr>
          <p:cNvCxnSpPr>
            <a:cxnSpLocks/>
          </p:cNvCxnSpPr>
          <p:nvPr/>
        </p:nvCxnSpPr>
        <p:spPr>
          <a:xfrm flipH="1">
            <a:off x="3924071" y="6019800"/>
            <a:ext cx="676598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4C56E0B-200A-4948-AB41-42B8A5CDCA2E}"/>
              </a:ext>
            </a:extLst>
          </p:cNvPr>
          <p:cNvSpPr txBox="1"/>
          <p:nvPr/>
        </p:nvSpPr>
        <p:spPr>
          <a:xfrm>
            <a:off x="3752661" y="1502121"/>
            <a:ext cx="82867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Central figure is George Washington Praying in Valley Forge Dec. 1777.</a:t>
            </a:r>
          </a:p>
          <a:p>
            <a:pPr algn="ctr"/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https://www.mountvernon.org/library/digitalhistory/digital-encyclopedia/article/valley-forge/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Ps 16:1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“Preserve me O God,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thee do I put my trust!”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1A8AC4E-B4EE-2285-2C65-722B79595FD2}"/>
              </a:ext>
            </a:extLst>
          </p:cNvPr>
          <p:cNvCxnSpPr/>
          <p:nvPr/>
        </p:nvCxnSpPr>
        <p:spPr>
          <a:xfrm flipH="1">
            <a:off x="914400" y="5943600"/>
            <a:ext cx="35814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56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8C1-07BF-0DFA-7F66-49373822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4A6A76-0D80-6F0B-E49D-0EA77E18BB6A}"/>
              </a:ext>
            </a:extLst>
          </p:cNvPr>
          <p:cNvSpPr txBox="1"/>
          <p:nvPr/>
        </p:nvSpPr>
        <p:spPr>
          <a:xfrm>
            <a:off x="3429000" y="9331"/>
            <a:ext cx="8534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Capital Chapel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0A3DD0-499F-45A7-31C4-E8B7D680562B}"/>
              </a:ext>
            </a:extLst>
          </p:cNvPr>
          <p:cNvSpPr txBox="1"/>
          <p:nvPr/>
        </p:nvSpPr>
        <p:spPr>
          <a:xfrm>
            <a:off x="4572000" y="945909"/>
            <a:ext cx="75438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50" marR="47625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Bible, usually opened to Psalm 23, </a:t>
            </a:r>
          </a:p>
          <a:p>
            <a:pPr marL="476250" marR="476250" algn="ctr">
              <a:spcBef>
                <a:spcPts val="0"/>
              </a:spcBef>
              <a:spcAft>
                <a:spcPts val="0"/>
              </a:spcAft>
            </a:pPr>
            <a:r>
              <a:rPr lang="en-US" sz="4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sits on the altar underneath the window. </a:t>
            </a:r>
          </a:p>
          <a:p>
            <a:pPr marL="476250" marR="47625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prayer benches, six chairs, plants, two candles and an American flag complete the furnishings in the room.</a:t>
            </a:r>
            <a:endParaRPr lang="en-US" sz="5400" b="1" i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nside the Private &quot;Congressional Prayer Room&quot; Hidden in the U.S. Capitol">
            <a:extLst>
              <a:ext uri="{FF2B5EF4-FFF2-40B4-BE49-F238E27FC236}">
                <a16:creationId xmlns:a16="http://schemas.microsoft.com/office/drawing/2014/main" id="{F4956996-198E-6EA3-5591-21DC331AF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00"/>
          <a:stretch/>
        </p:blipFill>
        <p:spPr bwMode="auto">
          <a:xfrm>
            <a:off x="76200" y="279780"/>
            <a:ext cx="4988364" cy="629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908C21F-0F9C-3A88-4B12-CBDCCD789E49}"/>
              </a:ext>
            </a:extLst>
          </p:cNvPr>
          <p:cNvCxnSpPr>
            <a:cxnSpLocks/>
          </p:cNvCxnSpPr>
          <p:nvPr/>
        </p:nvCxnSpPr>
        <p:spPr>
          <a:xfrm flipH="1">
            <a:off x="2590800" y="2895600"/>
            <a:ext cx="3352800" cy="1447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44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8C1-07BF-0DFA-7F66-49373822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10EC23-F949-486B-A388-D4A8C0816736}"/>
              </a:ext>
            </a:extLst>
          </p:cNvPr>
          <p:cNvSpPr txBox="1"/>
          <p:nvPr/>
        </p:nvSpPr>
        <p:spPr>
          <a:xfrm>
            <a:off x="114300" y="152400"/>
            <a:ext cx="119634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Application: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Ps 16:1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“Preserve me O God,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in thee do I put my trust.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…thou hast said unto the LORD,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Thou art my Lord: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Their sorrows shall be multiplied that hasten after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another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god is America hastening after?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Which </a:t>
            </a:r>
            <a:r>
              <a:rPr kumimoji="0" lang="en-US" sz="5400" b="1" u="none" strike="noStrike" kern="1200" cap="none" spc="0" normalizeH="0" baseline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you </a:t>
            </a:r>
            <a:r>
              <a:rPr kumimoji="0" lang="en-US" sz="54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hastening after?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F0492-5C05-A103-9331-E0F1704C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D2F347-3EA2-4E45-6626-615434DF9D5E}"/>
              </a:ext>
            </a:extLst>
          </p:cNvPr>
          <p:cNvSpPr txBox="1"/>
          <p:nvPr/>
        </p:nvSpPr>
        <p:spPr>
          <a:xfrm>
            <a:off x="76200" y="0"/>
            <a:ext cx="1211580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 recently discussed how that finding God’s promised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“path of life”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(Ps 16:11)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requires: </a:t>
            </a:r>
          </a:p>
          <a:p>
            <a:pPr algn="ctr"/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Repentance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(Mt 4:17)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“Repent: </a:t>
            </a:r>
          </a:p>
          <a:p>
            <a:pPr algn="ctr"/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metanoe’ō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meta {differently} </a:t>
            </a:r>
            <a:r>
              <a:rPr lang="en-US" sz="4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noe’o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{think})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the kingdom of heaven is at hand.”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Luke 13:3, 5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“I tell you… except ye repent,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ye shall all likewise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perish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apol’lymi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destroy fully, lose)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(See Mt 7:13; Rev. 9:11)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8C1-07BF-0DFA-7F66-49373822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10EC23-F949-486B-A388-D4A8C0816736}"/>
              </a:ext>
            </a:extLst>
          </p:cNvPr>
          <p:cNvSpPr txBox="1"/>
          <p:nvPr/>
        </p:nvSpPr>
        <p:spPr>
          <a:xfrm>
            <a:off x="3772" y="-95042"/>
            <a:ext cx="11963400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“Sorrows multiplied that hasten after another…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 is the portion of mine inheritance and of my cup: thou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maintainest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my lot.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lines are fallen unto me in pleasant places; yea, I have a goodly heritage.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I will bless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who’s given me counsel: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have set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always before me: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because he is at my right hand,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shall not be moved.” 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E08C1-07BF-0DFA-7F66-493738228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10EC23-F949-486B-A388-D4A8C0816736}"/>
              </a:ext>
            </a:extLst>
          </p:cNvPr>
          <p:cNvSpPr txBox="1"/>
          <p:nvPr/>
        </p:nvSpPr>
        <p:spPr>
          <a:xfrm>
            <a:off x="114300" y="152400"/>
            <a:ext cx="11963400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“I have set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always before me…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Therefore my heart is glad,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my glory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rejoiceth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my flesh also shall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rest in hope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For thou wilt not leave my soul in hell;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neither …suffer thine Holy One to see corruption.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Thou wilt shew me the path of life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thy presence is fulness of joy;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thy right hand there are pleasures for ever.” 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F0492-5C05-A103-9331-E0F1704C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D2F347-3EA2-4E45-6626-615434DF9D5E}"/>
              </a:ext>
            </a:extLst>
          </p:cNvPr>
          <p:cNvSpPr txBox="1"/>
          <p:nvPr/>
        </p:nvSpPr>
        <p:spPr>
          <a:xfrm>
            <a:off x="76200" y="0"/>
            <a:ext cx="12115800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 recently discussed how that finding God’s promised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“path of life”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(Ps 16:11)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requires: </a:t>
            </a:r>
          </a:p>
          <a:p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Repentance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Without faith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pistis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conviction, reliance: from </a:t>
            </a:r>
            <a:r>
              <a:rPr lang="en-US" sz="4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peitho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convince, trust, rely)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it is impossible to please Him.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 he that cometh to God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must believe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that he is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that he’s the rewarder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of them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that diligently seek him.” </a:t>
            </a:r>
            <a:endParaRPr lang="en-US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4BC5F-9497-D716-5A3F-09D452E3D587}"/>
              </a:ext>
            </a:extLst>
          </p:cNvPr>
          <p:cNvSpPr txBox="1"/>
          <p:nvPr/>
        </p:nvSpPr>
        <p:spPr>
          <a:xfrm>
            <a:off x="5410200" y="1371600"/>
            <a:ext cx="64206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Faith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(Heb 11:6) </a:t>
            </a:r>
          </a:p>
        </p:txBody>
      </p:sp>
    </p:spTree>
    <p:extLst>
      <p:ext uri="{BB962C8B-B14F-4D97-AF65-F5344CB8AC3E}">
        <p14:creationId xmlns:p14="http://schemas.microsoft.com/office/powerpoint/2010/main" val="32158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F0492-5C05-A103-9331-E0F1704C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D2F347-3EA2-4E45-6626-615434DF9D5E}"/>
              </a:ext>
            </a:extLst>
          </p:cNvPr>
          <p:cNvSpPr txBox="1"/>
          <p:nvPr/>
        </p:nvSpPr>
        <p:spPr>
          <a:xfrm>
            <a:off x="76200" y="0"/>
            <a:ext cx="121158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This has always been the path to Peace!</a:t>
            </a:r>
          </a:p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Is 55:6-7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“Seek ye the LORD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while he may be found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call ye upon him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while he is near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(Heb 3:7,15; 4:7)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Let the wicked forsake 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ʿāzaḇ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relinguish</a:t>
            </a:r>
            <a:r>
              <a:rPr lang="en-US" alt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his way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and the unrighteous man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his thoughts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let him return 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CC"/>
                </a:solidFill>
                <a:effectLst/>
                <a:latin typeface="Gentium" panose="02000503060000020004" pitchFamily="2" charset="0"/>
              </a:rPr>
              <a:t>shûb</a:t>
            </a:r>
            <a:r>
              <a:rPr lang="en-US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restore)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unto the LORD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   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 will have mercy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upon him; </a:t>
            </a:r>
          </a:p>
          <a:p>
            <a:pPr>
              <a:spcBef>
                <a:spcPts val="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and to our God, for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 will abundantly pardon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.”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Ps. 23:3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restoreth 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CC"/>
                </a:solidFill>
                <a:effectLst/>
                <a:latin typeface="Gentium" panose="02000503060000020004" pitchFamily="2" charset="0"/>
              </a:rPr>
              <a:t>shûb</a:t>
            </a:r>
            <a:r>
              <a:rPr lang="en-US" sz="4800" b="1" dirty="0">
                <a:solidFill>
                  <a:srgbClr val="0000CC"/>
                </a:solidFill>
                <a:effectLst/>
                <a:latin typeface="Gentium" panose="02000503060000020004" pitchFamily="2" charset="0"/>
              </a:rPr>
              <a:t>)</a:t>
            </a:r>
            <a:r>
              <a:rPr lang="en-US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my soul!”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EBE038-CF99-1BC9-DE7E-608FF3DEFDF3}"/>
              </a:ext>
            </a:extLst>
          </p:cNvPr>
          <p:cNvSpPr txBox="1"/>
          <p:nvPr/>
        </p:nvSpPr>
        <p:spPr>
          <a:xfrm>
            <a:off x="9144000" y="2743200"/>
            <a:ext cx="2784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(Repent!)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6E866-B65D-91D1-251C-141C622208AC}"/>
              </a:ext>
            </a:extLst>
          </p:cNvPr>
          <p:cNvSpPr txBox="1"/>
          <p:nvPr/>
        </p:nvSpPr>
        <p:spPr>
          <a:xfrm>
            <a:off x="228600" y="4267200"/>
            <a:ext cx="25112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(Trust!)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7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F0492-5C05-A103-9331-E0F1704C6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D2F347-3EA2-4E45-6626-615434DF9D5E}"/>
              </a:ext>
            </a:extLst>
          </p:cNvPr>
          <p:cNvSpPr txBox="1"/>
          <p:nvPr/>
        </p:nvSpPr>
        <p:spPr>
          <a:xfrm>
            <a:off x="76200" y="0"/>
            <a:ext cx="12115800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 expecting our Repentance and Faith God is in essence asking us to </a:t>
            </a:r>
          </a:p>
          <a:p>
            <a:pPr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Elevate (trust) His Holy Revelation </a:t>
            </a:r>
          </a:p>
          <a:p>
            <a:pPr algn="ctr"/>
            <a:r>
              <a:rPr lang="en-US" sz="6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above our Human Reasoning.  </a:t>
            </a:r>
            <a:endParaRPr lang="en-US" sz="5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Pr. 3:5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“Trust in the Lord with all thine heart;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lean not unto thine own understanding!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In all thy ways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acknowledge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(yada: know)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him,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he shall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direct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(Yashar: Prosper)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thy paths.”</a:t>
            </a:r>
          </a:p>
          <a:p>
            <a:pPr algn="ctr"/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01659-7659-6CAF-C9AC-35464567D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6923B6-908D-FBF0-1386-5A969E806A83}"/>
              </a:ext>
            </a:extLst>
          </p:cNvPr>
          <p:cNvSpPr txBox="1"/>
          <p:nvPr/>
        </p:nvSpPr>
        <p:spPr>
          <a:xfrm>
            <a:off x="76200" y="0"/>
            <a:ext cx="121158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One of the things that makes such a 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“transfer of trust”  </a:t>
            </a: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(from us to God) 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particularly difficult is overcoming our past pain, confusion and disappointment. </a:t>
            </a:r>
          </a:p>
          <a:p>
            <a:pPr lvl="0" algn="ctr">
              <a:spcBef>
                <a:spcPts val="1200"/>
              </a:spcBef>
            </a:pPr>
            <a:r>
              <a:rPr lang="en-US" sz="4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Most can relate to losing some “dream” and feeling disappointed/disoriented at some point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lvl="0" algn="ctr">
              <a:spcBef>
                <a:spcPts val="1200"/>
              </a:spcBef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cycle of failure and frustration leaves us distrustful of ourselves, others,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007E5-5D30-4CEF-4F05-27351BC7F37D}"/>
              </a:ext>
            </a:extLst>
          </p:cNvPr>
          <p:cNvSpPr txBox="1"/>
          <p:nvPr/>
        </p:nvSpPr>
        <p:spPr>
          <a:xfrm>
            <a:off x="3352800" y="5791200"/>
            <a:ext cx="63716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even our God!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6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04F8B-D462-697E-9CD1-60C484923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6F0C4C-DE5A-5A0C-F9F2-B038B213DE2D}"/>
              </a:ext>
            </a:extLst>
          </p:cNvPr>
          <p:cNvSpPr txBox="1"/>
          <p:nvPr/>
        </p:nvSpPr>
        <p:spPr>
          <a:xfrm>
            <a:off x="-76200" y="0"/>
            <a:ext cx="122682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such seasons the thief of Jn 10:10 comes to convince us to give up on God and faith and make/trust our own way. 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(Gen. 3:1; James 3:15)</a:t>
            </a:r>
          </a:p>
          <a:p>
            <a:pPr lvl="0" algn="ctr">
              <a:spcBef>
                <a:spcPts val="1200"/>
              </a:spcBef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of the Psalms reflect the cry of a soul in such a season. 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(13; 16; 18; 22; 25; 51; 56; 143)</a:t>
            </a:r>
          </a:p>
          <a:p>
            <a:pPr lvl="0" algn="ctr"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50207C-2925-E112-C646-81ABCAA4B2AD}"/>
              </a:ext>
            </a:extLst>
          </p:cNvPr>
          <p:cNvSpPr txBox="1"/>
          <p:nvPr/>
        </p:nvSpPr>
        <p:spPr>
          <a:xfrm>
            <a:off x="0" y="4118541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seems to operate in fairly consistent ways when it comes to redirecting people who have lost their way and their dream.</a:t>
            </a:r>
          </a:p>
        </p:txBody>
      </p:sp>
    </p:spTree>
    <p:extLst>
      <p:ext uri="{BB962C8B-B14F-4D97-AF65-F5344CB8AC3E}">
        <p14:creationId xmlns:p14="http://schemas.microsoft.com/office/powerpoint/2010/main" val="227396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04F8B-D462-697E-9CD1-60C484923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58AA83-585C-AE61-7BCF-F7095053B4DE}"/>
              </a:ext>
            </a:extLst>
          </p:cNvPr>
          <p:cNvSpPr txBox="1"/>
          <p:nvPr/>
        </p:nvSpPr>
        <p:spPr>
          <a:xfrm>
            <a:off x="23191" y="-76200"/>
            <a:ext cx="1216880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 32:1-5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“Blessed is he whose transgression is forgiven, whose sin is covered. Blessed is the man unto whom the LORD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imputeth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iniquity, ….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When I kept silence, my bones waxed old through my roaring all the day long. 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day and night thy hand was heavy upon me: my moisture is turned into the drought of summer. Selah. </a:t>
            </a:r>
          </a:p>
          <a:p>
            <a:pPr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acknowledged my sin …, and mine iniquity…. I said, I will confess my transgressions unto the LORD; </a:t>
            </a:r>
          </a:p>
          <a:p>
            <a:pPr algn="ctr">
              <a:spcBef>
                <a:spcPts val="1200"/>
              </a:spcBef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thou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forgavest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iniquity of my sin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Selah.” </a:t>
            </a:r>
          </a:p>
        </p:txBody>
      </p:sp>
    </p:spTree>
    <p:extLst>
      <p:ext uri="{BB962C8B-B14F-4D97-AF65-F5344CB8AC3E}">
        <p14:creationId xmlns:p14="http://schemas.microsoft.com/office/powerpoint/2010/main" val="338569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2219</Words>
  <Application>Microsoft Office PowerPoint</Application>
  <PresentationFormat>Widescreen</PresentationFormat>
  <Paragraphs>229</Paragraphs>
  <Slides>31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Aptos</vt:lpstr>
      <vt:lpstr>Arial</vt:lpstr>
      <vt:lpstr>Calibri</vt:lpstr>
      <vt:lpstr>Gentium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71</cp:revision>
  <dcterms:created xsi:type="dcterms:W3CDTF">2011-06-07T04:33:49Z</dcterms:created>
  <dcterms:modified xsi:type="dcterms:W3CDTF">2024-03-17T13:32:27Z</dcterms:modified>
</cp:coreProperties>
</file>