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  <p:sldMasterId id="2147483699" r:id="rId2"/>
    <p:sldMasterId id="2147483648" r:id="rId3"/>
    <p:sldMasterId id="2147483735" r:id="rId4"/>
    <p:sldMasterId id="2147483710" r:id="rId5"/>
  </p:sldMasterIdLst>
  <p:notesMasterIdLst>
    <p:notesMasterId r:id="rId36"/>
  </p:notesMasterIdLst>
  <p:sldIdLst>
    <p:sldId id="289" r:id="rId6"/>
    <p:sldId id="290" r:id="rId7"/>
    <p:sldId id="291" r:id="rId8"/>
    <p:sldId id="292" r:id="rId9"/>
    <p:sldId id="282" r:id="rId10"/>
    <p:sldId id="293" r:id="rId11"/>
    <p:sldId id="294" r:id="rId12"/>
    <p:sldId id="297" r:id="rId13"/>
    <p:sldId id="295" r:id="rId14"/>
    <p:sldId id="286" r:id="rId15"/>
    <p:sldId id="287" r:id="rId16"/>
    <p:sldId id="288" r:id="rId17"/>
    <p:sldId id="284" r:id="rId18"/>
    <p:sldId id="267" r:id="rId19"/>
    <p:sldId id="269" r:id="rId20"/>
    <p:sldId id="298" r:id="rId21"/>
    <p:sldId id="299" r:id="rId22"/>
    <p:sldId id="300" r:id="rId23"/>
    <p:sldId id="302" r:id="rId24"/>
    <p:sldId id="301" r:id="rId25"/>
    <p:sldId id="303" r:id="rId26"/>
    <p:sldId id="305" r:id="rId27"/>
    <p:sldId id="311" r:id="rId28"/>
    <p:sldId id="304" r:id="rId29"/>
    <p:sldId id="306" r:id="rId30"/>
    <p:sldId id="257" r:id="rId31"/>
    <p:sldId id="309" r:id="rId32"/>
    <p:sldId id="312" r:id="rId33"/>
    <p:sldId id="280" r:id="rId34"/>
    <p:sldId id="313" r:id="rId3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DA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92E8CD-32DB-4AFF-A953-620B3C45C9C3}" v="3710" dt="2022-01-27T21:31:33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95" autoAdjust="0"/>
  </p:normalViewPr>
  <p:slideViewPr>
    <p:cSldViewPr>
      <p:cViewPr varScale="1">
        <p:scale>
          <a:sx n="106" d="100"/>
          <a:sy n="106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63D2-66EB-4D53-8E7F-3DFFF4009EA2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8AB58-FC50-4F17-BD3A-FD95E0839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96D62-E159-47A8-9A71-E5752C26B2C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00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8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8AB58-FC50-4F17-BD3A-FD95E08395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0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12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7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565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6907-6275-4C23-959A-5301AF3A0F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87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46A9-B741-432D-979F-3357773896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213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E96-B6CA-4936-8BC4-D8A1178E29B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661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53A8C-292F-4FF7-860F-0F786979A8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72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3E5C-8BF2-4216-A8F4-627F92873B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1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A181-0022-4A28-97E1-4336194792E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646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D73E-37C6-45EB-80E4-FB8C852FD3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416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9D91A-C15A-4C69-86ED-5D6D21B2E3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12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13C-66FA-40EF-AE06-0B4ADF6AD8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129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2B65E-5C4A-474C-A0BD-5B7553901B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951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845B5-CFC6-4CA8-A221-7F1F8141C2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39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5E704-795A-4874-9E6C-E7B8C7BFC6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397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346A9-B741-432D-979F-3357773896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396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589CDB-1591-4EC7-94B4-1F11EF9AE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3661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6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2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01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98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44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32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15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C18B-F667-400D-BD65-8FA21F40F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9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A1C1D-2F45-49AE-9461-55B16AC6B0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3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A1C1D-2F45-49AE-9461-55B16AC6B0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23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685800"/>
            <a:ext cx="833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981200"/>
            <a:ext cx="6705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4184" y="6477000"/>
            <a:ext cx="217381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73600" y="6477000"/>
            <a:ext cx="26945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2" y="6477000"/>
            <a:ext cx="21738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defRPr>
            </a:lvl1pPr>
          </a:lstStyle>
          <a:p>
            <a:fld id="{A2CA1C1D-2F45-49AE-9461-55B16AC6B0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"/>
            <a:ext cx="109728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40639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itchFamily="18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93900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422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950452" y="6245225"/>
            <a:ext cx="41698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B661C270-8FA0-469F-96FC-CEA9F9F0E2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</p:sldLayoutIdLst>
  <p:transition/>
  <p:hf hdr="0" ftr="0" dt="0"/>
  <p:txStyles>
    <p:titleStyle>
      <a:lvl1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+mj-lt"/>
          <a:ea typeface="+mj-ea"/>
          <a:cs typeface="+mj-cs"/>
          <a:sym typeface="Georgia" pitchFamily="18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5pPr>
      <a:lvl6pPr marL="4968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6pPr>
      <a:lvl7pPr marL="9540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7pPr>
      <a:lvl8pPr marL="14112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8pPr>
      <a:lvl9pPr marL="1868488" indent="-39688" algn="ctr" rtl="0" fontAlgn="base">
        <a:spcBef>
          <a:spcPct val="0"/>
        </a:spcBef>
        <a:spcAft>
          <a:spcPct val="0"/>
        </a:spcAft>
        <a:defRPr sz="4000" b="1" i="1">
          <a:solidFill>
            <a:srgbClr val="D8D2C0"/>
          </a:solidFill>
          <a:latin typeface="Georgia" pitchFamily="18" charset="0"/>
          <a:ea typeface="ヒラギノ明朝 Pro W6" pitchFamily="1" charset="-128"/>
          <a:sym typeface="Georgia" pitchFamily="18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Lucida Grande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–"/>
        <a:defRPr sz="2800">
          <a:solidFill>
            <a:schemeClr val="tx1"/>
          </a:solidFill>
          <a:latin typeface="+mn-lt"/>
          <a:ea typeface="+mn-ea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•"/>
        <a:defRPr sz="2400">
          <a:solidFill>
            <a:schemeClr val="tx1"/>
          </a:solidFill>
          <a:latin typeface="+mn-lt"/>
          <a:ea typeface="+mn-ea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–"/>
        <a:defRPr sz="2000">
          <a:solidFill>
            <a:schemeClr val="tx1"/>
          </a:solidFill>
          <a:latin typeface="+mn-lt"/>
          <a:ea typeface="+mn-ea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Grande" charset="0"/>
        <a:buChar char="»"/>
        <a:defRPr sz="2000">
          <a:solidFill>
            <a:schemeClr val="tx1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9F504C-750D-4030-8B20-86BA57D2A81D}"/>
              </a:ext>
            </a:extLst>
          </p:cNvPr>
          <p:cNvSpPr txBox="1"/>
          <p:nvPr/>
        </p:nvSpPr>
        <p:spPr>
          <a:xfrm>
            <a:off x="76384" y="5562535"/>
            <a:ext cx="11734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Seeing ourselves through God’s Eyes.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6B219-30D2-4D71-983C-6C31D5555642}"/>
              </a:ext>
            </a:extLst>
          </p:cNvPr>
          <p:cNvSpPr txBox="1"/>
          <p:nvPr/>
        </p:nvSpPr>
        <p:spPr>
          <a:xfrm>
            <a:off x="76384" y="104"/>
            <a:ext cx="12039233" cy="1107996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 of the People of God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6673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11506200" cy="6032421"/>
          </a:xfrm>
          <a:prstGeom prst="rect">
            <a:avLst/>
          </a:prstGeom>
          <a:solidFill>
            <a:schemeClr val="tx1">
              <a:lumMod val="10000"/>
              <a:alpha val="4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FF"/>
                </a:solidFill>
              </a:rPr>
              <a:t>1) </a:t>
            </a:r>
            <a:r>
              <a:rPr lang="en-US" altLang="en-US" sz="3600" b="1" dirty="0">
                <a:solidFill>
                  <a:srgbClr val="FFFFFF"/>
                </a:solidFill>
              </a:rPr>
              <a:t>Begins with an “end” in view</a:t>
            </a:r>
            <a:r>
              <a:rPr lang="en-US" altLang="en-US" sz="2800" b="1" dirty="0">
                <a:solidFill>
                  <a:srgbClr val="FFFFFF"/>
                </a:solidFill>
              </a:rPr>
              <a:t>. </a:t>
            </a:r>
            <a:r>
              <a:rPr lang="en-US" altLang="en-US" sz="3200" dirty="0">
                <a:solidFill>
                  <a:srgbClr val="FFFFFF"/>
                </a:solidFill>
              </a:rPr>
              <a:t> </a:t>
            </a:r>
            <a:r>
              <a:rPr lang="en-US" altLang="en-US" sz="2800" dirty="0">
                <a:solidFill>
                  <a:srgbClr val="FFFFFF"/>
                </a:solidFill>
                <a:latin typeface="Calibri" panose="020F0502020204030204" pitchFamily="34" charset="0"/>
              </a:rPr>
              <a:t>Eph. 2:10 </a:t>
            </a:r>
            <a:r>
              <a:rPr lang="en-US" alt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 are His workmanship,</a:t>
            </a: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created in Christ unto good works,</a:t>
            </a:r>
          </a:p>
          <a:p>
            <a:pPr algn="ctr"/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God </a:t>
            </a:r>
            <a:r>
              <a:rPr lang="en-US" alt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before ordained </a:t>
            </a:r>
            <a:r>
              <a:rPr lang="en-US" alt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we should walk in them.”</a:t>
            </a:r>
          </a:p>
          <a:p>
            <a:r>
              <a:rPr lang="en-US" altLang="en-US" sz="4000" b="1" dirty="0">
                <a:latin typeface="Calibri" panose="020F0502020204030204" pitchFamily="34" charset="0"/>
              </a:rPr>
              <a:t>    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Michelangelo, when asked how he could turn a    </a:t>
            </a:r>
          </a:p>
          <a:p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large hunk of marble into a beautiful horse replied: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Simply cut away everything 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doesn’t look like a horse.” </a:t>
            </a:r>
          </a:p>
          <a:p>
            <a:pPr>
              <a:spcBef>
                <a:spcPts val="1200"/>
              </a:spcBef>
            </a:pPr>
            <a:r>
              <a:rPr lang="en-US" altLang="en-US" sz="4000" b="1" dirty="0"/>
              <a:t>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We’re Selected and shaped by design!</a:t>
            </a:r>
          </a:p>
          <a:p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(Rev. 4:11)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thy pleasure they were created…”</a:t>
            </a:r>
            <a:endParaRPr lang="en-US" altLang="en-US" sz="32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9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3"/>
            <a:ext cx="1005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The “Plotter”: Satan  Jn 10:10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143000"/>
            <a:ext cx="11430000" cy="5386090"/>
          </a:xfrm>
          <a:prstGeom prst="rect">
            <a:avLst/>
          </a:prstGeom>
          <a:solidFill>
            <a:schemeClr val="tx1">
              <a:lumMod val="10000"/>
              <a:alpha val="44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2800" b="1" dirty="0"/>
              <a:t>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Fuels Our Resistance/Rebellion To The Potter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Sin </a:t>
            </a:r>
            <a:r>
              <a:rPr lang="en-US" altLang="en-US" sz="3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en-US" sz="3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hamartano</a:t>
            </a:r>
            <a:r>
              <a:rPr lang="en-US" altLang="en-US" sz="3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̄: Missing the mark)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anything 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that keeps us from God’s design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(Ro. 14:23)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“for whatsoever is not of faith is sin.”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Sin get’s us “off center” of God’s will.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(b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This usually results in the vessel </a:t>
            </a: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sz="44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marred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hands of the potter.” 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(Jer. 18:4) 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shāḥat</a:t>
            </a:r>
            <a:r>
              <a:rPr lang="en-US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decayed, ruined) </a:t>
            </a:r>
            <a:endParaRPr lang="en-US" altLang="en-US" sz="3600" b="1" i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67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277" y="480804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The “Plotter” (Devil)…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724277" y="1161530"/>
            <a:ext cx="11277600" cy="5324535"/>
          </a:xfrm>
          <a:prstGeom prst="rect">
            <a:avLst/>
          </a:prstGeom>
          <a:solidFill>
            <a:schemeClr val="tx1">
              <a:lumMod val="10000"/>
              <a:alpha val="44000"/>
            </a:schemeClr>
          </a:solidFill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As long as we’re willing to stay on the wheel and submit to the Potter’s hands, there’s hope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because he can repair or remake us. Jer. 18:4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“so he made it again another vessel,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as seemed good to the potter to make it.”</a:t>
            </a:r>
          </a:p>
          <a:p>
            <a:pPr marL="274320" indent="-274320" fontAlgn="auto"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Jer. 18:6 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“cannot I do with you as this potter?”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Jer. 29:11 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know the thoughts I think toward you … To give you an expected end.”   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tiqwâ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</a:t>
            </a:r>
            <a:r>
              <a:rPr lang="en-US" sz="40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Hope)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4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610600" cy="1066800"/>
          </a:xfrm>
        </p:spPr>
        <p:txBody>
          <a:bodyPr/>
          <a:lstStyle/>
          <a:p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The Process Of The Potter.</a:t>
            </a:r>
            <a:b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Sanctification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hagiasmos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Purify</a:t>
            </a:r>
            <a:r>
              <a:rPr lang="en-US" altLang="en-US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10515600" cy="274408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4800" b="1" i="1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Selecting</a:t>
            </a:r>
            <a:r>
              <a:rPr lang="en-US" altLang="en-US" sz="4000" b="1" i="1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15:16 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chosen you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alt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44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F19C5D-CC29-4AFE-BD06-0A39D1DFFA7F}"/>
              </a:ext>
            </a:extLst>
          </p:cNvPr>
          <p:cNvSpPr txBox="1"/>
          <p:nvPr/>
        </p:nvSpPr>
        <p:spPr>
          <a:xfrm>
            <a:off x="762000" y="2590800"/>
            <a:ext cx="6705600" cy="3477875"/>
          </a:xfrm>
          <a:prstGeom prst="rect">
            <a:avLst/>
          </a:prstGeom>
          <a:solidFill>
            <a:schemeClr val="tx1">
              <a:lumMod val="10000"/>
              <a:alpha val="40000"/>
            </a:schemeClr>
          </a:solidFill>
        </p:spPr>
        <p:txBody>
          <a:bodyPr wrap="square">
            <a:spAutoFit/>
          </a:bodyPr>
          <a:lstStyle/>
          <a:p>
            <a:pPr marL="742950" indent="-742950">
              <a:spcBef>
                <a:spcPts val="0"/>
              </a:spcBef>
              <a:buAutoNum type="arabicParenR"/>
            </a:pPr>
            <a:r>
              <a:rPr lang="en-US" alt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searches for the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right type of clay. </a:t>
            </a:r>
            <a:r>
              <a:rPr lang="en-US" alt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 19:10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son of man is come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to seek and to save,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which was lost”</a:t>
            </a:r>
          </a:p>
        </p:txBody>
      </p:sp>
    </p:spTree>
    <p:extLst>
      <p:ext uri="{BB962C8B-B14F-4D97-AF65-F5344CB8AC3E}">
        <p14:creationId xmlns:p14="http://schemas.microsoft.com/office/powerpoint/2010/main" val="289152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9F8720-57F6-4697-B045-2D1D3FED0F74}"/>
              </a:ext>
            </a:extLst>
          </p:cNvPr>
          <p:cNvSpPr txBox="1"/>
          <p:nvPr/>
        </p:nvSpPr>
        <p:spPr>
          <a:xfrm>
            <a:off x="762000" y="457200"/>
            <a:ext cx="11430000" cy="6001643"/>
          </a:xfrm>
          <a:prstGeom prst="rect">
            <a:avLst/>
          </a:prstGeom>
          <a:solidFill>
            <a:schemeClr val="tx1">
              <a:lumMod val="10000"/>
              <a:alpha val="36000"/>
            </a:schemeClr>
          </a:solidFill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He pulls us from the “Pit”.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en-US" sz="44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Removes the “clay” from the mud. </a:t>
            </a: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 40:2 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brought me up also out of an 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horrible pit,   </a:t>
            </a:r>
            <a:r>
              <a:rPr lang="en-US" altLang="en-US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Shāʾôn</a:t>
            </a:r>
            <a:r>
              <a:rPr lang="en-US" altLang="en-US" sz="36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bôr</a:t>
            </a:r>
            <a:r>
              <a:rPr lang="en-US" sz="3600" b="1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destructive dungeon)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of the 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miry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clay</a:t>
            </a: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….”  </a:t>
            </a:r>
            <a:r>
              <a:rPr lang="en-US" alt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3600" b="1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yâvên</a:t>
            </a:r>
            <a:r>
              <a:rPr lang="en-US" altLang="en-US" sz="36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 dregs; mud, mire</a:t>
            </a: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 </a:t>
            </a:r>
            <a:r>
              <a:rPr lang="en-US" alt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represents “Salvation”.  </a:t>
            </a: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(Deliverance)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Col. 1:13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“Delivered us from the power of darkness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and translated us into the Kingdom of his son.”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the Pit He found you in?</a:t>
            </a:r>
          </a:p>
        </p:txBody>
      </p:sp>
    </p:spTree>
    <p:extLst>
      <p:ext uri="{BB962C8B-B14F-4D97-AF65-F5344CB8AC3E}">
        <p14:creationId xmlns:p14="http://schemas.microsoft.com/office/powerpoint/2010/main" val="370529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17122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The Process of the Potter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980425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b="1" dirty="0"/>
              <a:t> </a:t>
            </a:r>
            <a:endParaRPr lang="en-US" sz="2800" i="1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900" y="979468"/>
            <a:ext cx="11049000" cy="5878532"/>
          </a:xfrm>
          <a:prstGeom prst="rect">
            <a:avLst/>
          </a:prstGeom>
          <a:solidFill>
            <a:schemeClr val="tx1">
              <a:lumMod val="10000"/>
              <a:alpha val="40000"/>
            </a:schemeClr>
          </a:solidFill>
        </p:spPr>
        <p:txBody>
          <a:bodyPr wrap="square">
            <a:spAutoFit/>
          </a:bodyPr>
          <a:lstStyle/>
          <a:p>
            <a:pPr marL="914400" indent="-914400">
              <a:buAutoNum type="alphaUcPeriod" startAt="2"/>
            </a:pPr>
            <a:r>
              <a:rPr lang="en-US" alt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Cleanses</a:t>
            </a:r>
            <a:r>
              <a:rPr lang="en-US" alt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</a:t>
            </a: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(Miry means muddy!)</a:t>
            </a:r>
          </a:p>
          <a:p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Is. 64:8 comes after Is. 64:6! </a:t>
            </a:r>
          </a:p>
          <a:p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“We are all as an unclean thing…”</a:t>
            </a:r>
          </a:p>
          <a:p>
            <a:r>
              <a:rPr lang="en-US" alt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  He removes the mud from the clay. </a:t>
            </a:r>
          </a:p>
          <a:p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a) He does this through His Word. Eph 5:26      </a:t>
            </a:r>
          </a:p>
          <a:p>
            <a:r>
              <a:rPr lang="en-US" sz="40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“That he might sanctify and cleanse it 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with the washing of water by the word”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His Word (Truth/Light) exposes our “mud”!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(deception and darkness)        1 Jn 1:5-9</a:t>
            </a:r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8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17122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The Process of the Potter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980425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b="1" dirty="0"/>
              <a:t> </a:t>
            </a:r>
            <a:endParaRPr lang="en-US" sz="2800" i="1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101652"/>
            <a:ext cx="11049000" cy="5139869"/>
          </a:xfrm>
          <a:prstGeom prst="rect">
            <a:avLst/>
          </a:prstGeom>
          <a:solidFill>
            <a:schemeClr val="tx1">
              <a:lumMod val="10000"/>
              <a:alpha val="40000"/>
            </a:schemeClr>
          </a:solidFill>
        </p:spPr>
        <p:txBody>
          <a:bodyPr wrap="square">
            <a:spAutoFit/>
          </a:bodyPr>
          <a:lstStyle/>
          <a:p>
            <a:pPr marL="914400" indent="-914400">
              <a:buAutoNum type="alphaUcPeriod" startAt="2"/>
            </a:pPr>
            <a:r>
              <a:rPr lang="en-US" alt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en-US" sz="4800" b="1" i="1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Cleanses</a:t>
            </a:r>
            <a:r>
              <a:rPr lang="en-US" alt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</a:t>
            </a: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(Miry means muddy!)</a:t>
            </a:r>
          </a:p>
          <a:p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He Removes the mud from the clay.</a:t>
            </a:r>
          </a:p>
          <a:p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The Bible calls this </a:t>
            </a:r>
            <a:r>
              <a:rPr lang="en-US" altLang="en-US" sz="4800" b="1" i="1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Sanctification</a:t>
            </a:r>
            <a:r>
              <a:rPr lang="en-US" alt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6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</a:t>
            </a: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4:3 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“this is the will of God,</a:t>
            </a:r>
          </a:p>
          <a:p>
            <a:pPr algn="ctr"/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even </a:t>
            </a:r>
            <a:r>
              <a:rPr lang="en-US" alt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sanctification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Hagiasmos</a:t>
            </a:r>
            <a:r>
              <a:rPr 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purification </a:t>
            </a:r>
          </a:p>
          <a:p>
            <a:pPr algn="ctr"/>
            <a:r>
              <a:rPr 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44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hagiazo</a:t>
            </a:r>
            <a:r>
              <a:rPr 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consecrate/separate.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980425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b="1" dirty="0"/>
              <a:t> </a:t>
            </a:r>
            <a:endParaRPr lang="en-US" sz="2800" i="1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11353800" cy="5724644"/>
          </a:xfrm>
          <a:prstGeom prst="rect">
            <a:avLst/>
          </a:prstGeom>
          <a:solidFill>
            <a:schemeClr val="tx1">
              <a:lumMod val="10000"/>
              <a:alpha val="41000"/>
            </a:schemeClr>
          </a:solidFill>
        </p:spPr>
        <p:txBody>
          <a:bodyPr wrap="square">
            <a:spAutoFit/>
          </a:bodyPr>
          <a:lstStyle/>
          <a:p>
            <a:pPr marL="914400" indent="-914400">
              <a:buAutoNum type="alphaUcPeriod" startAt="2"/>
            </a:pPr>
            <a:r>
              <a:rPr lang="en-US" alt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en-US" sz="4800" b="1" i="1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Cleanses</a:t>
            </a:r>
            <a:r>
              <a:rPr lang="en-US" alt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</a:t>
            </a: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(Miry means muddy!)</a:t>
            </a:r>
          </a:p>
          <a:p>
            <a:r>
              <a:rPr lang="en-US" alt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He removes the rocks/impurities. </a:t>
            </a:r>
          </a:p>
          <a:p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a)  While </a:t>
            </a:r>
            <a:r>
              <a:rPr 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cleanses the mud, </a:t>
            </a:r>
          </a:p>
          <a:p>
            <a:r>
              <a:rPr 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“Working” the clay reveals the impurities.  </a:t>
            </a:r>
          </a:p>
          <a:p>
            <a:r>
              <a:rPr 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b)  This is a painful process.  </a:t>
            </a:r>
            <a:endParaRPr lang="en-US" sz="4400" b="1" i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Pounding &amp; kneading </a:t>
            </a:r>
          </a:p>
          <a:p>
            <a:r>
              <a:rPr lang="en-US" sz="44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is necessary</a:t>
            </a:r>
          </a:p>
          <a:p>
            <a:r>
              <a:rPr lang="en-US" sz="44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bring impurities to the surface.) </a:t>
            </a:r>
          </a:p>
        </p:txBody>
      </p:sp>
      <p:pic>
        <p:nvPicPr>
          <p:cNvPr id="1026" name="Picture 2" descr="Yom Kippur: &amp;quot;Like Clay in the Hands of the Potter&amp;quot;">
            <a:extLst>
              <a:ext uri="{FF2B5EF4-FFF2-40B4-BE49-F238E27FC236}">
                <a16:creationId xmlns:a16="http://schemas.microsoft.com/office/drawing/2014/main" id="{FA529947-B3F2-4159-A5C8-B40E9555C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t="15556" r="24815" b="10000"/>
          <a:stretch/>
        </p:blipFill>
        <p:spPr bwMode="auto">
          <a:xfrm>
            <a:off x="8769762" y="3266866"/>
            <a:ext cx="3367809" cy="3133934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42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980425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b="1" dirty="0"/>
              <a:t> </a:t>
            </a:r>
            <a:endParaRPr lang="en-US" sz="2800" i="1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11353800" cy="6032421"/>
          </a:xfrm>
          <a:prstGeom prst="rect">
            <a:avLst/>
          </a:prstGeom>
          <a:solidFill>
            <a:schemeClr val="tx1">
              <a:lumMod val="10000"/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He removes the rocks/impurities. </a:t>
            </a:r>
          </a:p>
          <a:p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c)  Our painful problems  don’t cleanse us; </a:t>
            </a:r>
          </a:p>
          <a:p>
            <a:r>
              <a:rPr lang="en-US" sz="40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they </a:t>
            </a:r>
            <a:r>
              <a:rPr 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reveal</a:t>
            </a:r>
            <a:r>
              <a:rPr lang="en-US" sz="40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what’s inside that must be removed. </a:t>
            </a:r>
          </a:p>
          <a:p>
            <a:r>
              <a:rPr 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(Attitudes, bitterness, selfish motives, anger, pride, etc.)</a:t>
            </a:r>
          </a:p>
          <a:p>
            <a:endParaRPr lang="en-US" sz="36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Impurities” not found and removed here </a:t>
            </a:r>
          </a:p>
          <a:p>
            <a:r>
              <a:rPr 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will come out later cause more problems.   </a:t>
            </a:r>
          </a:p>
          <a:p>
            <a:pPr algn="ctr"/>
            <a:r>
              <a:rPr lang="en-US" sz="44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selfishness best dealt with:  </a:t>
            </a:r>
          </a:p>
          <a:p>
            <a:pPr algn="ctr"/>
            <a:r>
              <a:rPr lang="en-US" sz="44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children or adults?</a:t>
            </a:r>
            <a:endParaRPr lang="en-US" sz="4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31370" y="685800"/>
            <a:ext cx="8741229" cy="10668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The Process Of The Potter.</a:t>
            </a:r>
            <a:b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Selecting.  Jn 15:16  </a:t>
            </a:r>
            <a:b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Cleansing.  1 Jn 1:5-9</a:t>
            </a:r>
            <a:b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9677400" cy="274408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Shaping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places the clay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on the wheel and begins to shape it</a:t>
            </a: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 “Deeper” impurities that weren’t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discovered/ removed earlier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often surface at this stage.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Jer. 18:4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vessel that he made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…was 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marred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hand of the potter.”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shāḥat</a:t>
            </a:r>
            <a:r>
              <a:rPr lang="en-US" alt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spoiled, ruined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44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7F7010-3AA4-40B2-B9CA-63494EECEF9A}"/>
              </a:ext>
            </a:extLst>
          </p:cNvPr>
          <p:cNvSpPr txBox="1"/>
          <p:nvPr/>
        </p:nvSpPr>
        <p:spPr>
          <a:xfrm>
            <a:off x="135626" y="0"/>
            <a:ext cx="11960112" cy="133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808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Pictures of God’s People</a:t>
            </a:r>
            <a:endParaRPr lang="en-US" sz="8086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6C8014-8238-4747-A17E-B54503BDB8D9}"/>
              </a:ext>
            </a:extLst>
          </p:cNvPr>
          <p:cNvSpPr txBox="1"/>
          <p:nvPr/>
        </p:nvSpPr>
        <p:spPr>
          <a:xfrm>
            <a:off x="135626" y="3962400"/>
            <a:ext cx="7864025" cy="2185214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1778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33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 36:9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thy light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we see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light.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ôr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Clearly</a:t>
            </a:r>
            <a:endParaRPr lang="en-US" sz="3797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96750F-D1F3-4744-B4F9-F1D35655A6EB}"/>
              </a:ext>
            </a:extLst>
          </p:cNvPr>
          <p:cNvSpPr txBox="1"/>
          <p:nvPr/>
        </p:nvSpPr>
        <p:spPr>
          <a:xfrm>
            <a:off x="0" y="1447800"/>
            <a:ext cx="8318133" cy="2123658"/>
          </a:xfrm>
          <a:prstGeom prst="rect">
            <a:avLst/>
          </a:prstGeom>
          <a:solidFill>
            <a:schemeClr val="bg1">
              <a:alpha val="56000"/>
            </a:schemeClr>
          </a:solidFill>
          <a:effectLst>
            <a:softEdge rad="3048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Word uses parables (analogies) to help us understand Him, His purposes and plans. </a:t>
            </a:r>
          </a:p>
        </p:txBody>
      </p:sp>
    </p:spTree>
    <p:extLst>
      <p:ext uri="{BB962C8B-B14F-4D97-AF65-F5344CB8AC3E}">
        <p14:creationId xmlns:p14="http://schemas.microsoft.com/office/powerpoint/2010/main" val="2900553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980425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b="1" dirty="0"/>
              <a:t> </a:t>
            </a:r>
            <a:endParaRPr lang="en-US" sz="2800" i="1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11353800" cy="5816977"/>
          </a:xfrm>
          <a:prstGeom prst="rect">
            <a:avLst/>
          </a:prstGeom>
          <a:solidFill>
            <a:schemeClr val="tx1">
              <a:lumMod val="10000"/>
              <a:alpha val="46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 We often react or reject the potter’s design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become “Stiff-necked” in His hands.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 3:5,6  </a:t>
            </a: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“Trust in the Lord…</a:t>
            </a:r>
            <a:r>
              <a:rPr lang="en-US" altLang="en-US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 not unto thine own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….in all thy ways acknowledge Him…”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Ps. 37:5,6 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“Trust in the LORD…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delight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thyself also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in the lord.”  </a:t>
            </a:r>
            <a:endParaRPr lang="en-US" alt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Ps. 37: 23 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steps of a good man are ordered by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the LORD and he </a:t>
            </a:r>
            <a:r>
              <a:rPr lang="en-US" altLang="en-US" sz="40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delighteth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ḥāpēs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̣)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his way.”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incline or bend; be pleased with and desire. </a:t>
            </a:r>
            <a:endParaRPr lang="en-US" alt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4FE960-04A4-46A0-B607-9C41EBB26DC7}"/>
              </a:ext>
            </a:extLst>
          </p:cNvPr>
          <p:cNvSpPr txBox="1"/>
          <p:nvPr/>
        </p:nvSpPr>
        <p:spPr>
          <a:xfrm>
            <a:off x="4724400" y="3524082"/>
            <a:ext cx="6228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aw-nag'  to be soft or pliable.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925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980425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b="1" dirty="0"/>
              <a:t> </a:t>
            </a:r>
            <a:endParaRPr lang="en-US" sz="2800" i="1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11353800" cy="5755422"/>
          </a:xfrm>
          <a:prstGeom prst="rect">
            <a:avLst/>
          </a:prstGeom>
          <a:solidFill>
            <a:schemeClr val="tx1">
              <a:lumMod val="10000"/>
              <a:alpha val="41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God uses many things to “Shape”  us! </a:t>
            </a:r>
            <a:endParaRPr lang="en-US" altLang="en-US" sz="4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Ro. 8:28,29  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“All things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 together</a:t>
            </a: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altLang="en-US" sz="3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synergeō</a:t>
            </a: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work / cooperate with)  </a:t>
            </a:r>
            <a:r>
              <a:rPr lang="en-US" alt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good…</a:t>
            </a:r>
            <a:r>
              <a:rPr lang="en-US" alt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agathos</a:t>
            </a: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benefit)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them that love God…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are called according to His purpose.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whom he did foreknow, he also did predestinate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be conformed to the image of His son.”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2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alt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1:2-5  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trying of your faith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worketh patience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8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980425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b="1" dirty="0"/>
              <a:t> </a:t>
            </a:r>
            <a:endParaRPr lang="en-US" sz="2800" i="1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491" y="1442090"/>
            <a:ext cx="11658600" cy="4924425"/>
          </a:xfrm>
          <a:prstGeom prst="rect">
            <a:avLst/>
          </a:prstGeom>
          <a:solidFill>
            <a:schemeClr val="tx1">
              <a:lumMod val="10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	</a:t>
            </a:r>
            <a:r>
              <a:rPr lang="en-US" altLang="en-US" sz="5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Firing</a:t>
            </a:r>
            <a:r>
              <a:rPr lang="en-US" alt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 Any impurities that remain will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cause “Cracks” at this point. 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	We’ll be “tempted” to cover our cracks with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“Wax” to hide them.  (Sincere!!!)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a) This isolates us from the very sources of help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&amp; grace God intends for us. James 4:6,7 </a:t>
            </a:r>
            <a:endParaRPr lang="en-US" altLang="en-US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FCA850-D505-491C-AB4E-69A211091EEB}"/>
              </a:ext>
            </a:extLst>
          </p:cNvPr>
          <p:cNvSpPr txBox="1"/>
          <p:nvPr/>
        </p:nvSpPr>
        <p:spPr>
          <a:xfrm>
            <a:off x="255074" y="-123068"/>
            <a:ext cx="81044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The Process Of The Potter</a:t>
            </a: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pic>
        <p:nvPicPr>
          <p:cNvPr id="2050" name="Picture 2" descr="Is there a way to “fire” clay greenware without an expensive kiln? - Quora">
            <a:extLst>
              <a:ext uri="{FF2B5EF4-FFF2-40B4-BE49-F238E27FC236}">
                <a16:creationId xmlns:a16="http://schemas.microsoft.com/office/drawing/2014/main" id="{C95EA117-F9A9-4EC4-84D8-07F2E0E5A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-123068"/>
            <a:ext cx="3524662" cy="3789581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43A6CB-F36B-4903-BF0D-5742F25429A6}"/>
              </a:ext>
            </a:extLst>
          </p:cNvPr>
          <p:cNvSpPr txBox="1"/>
          <p:nvPr/>
        </p:nvSpPr>
        <p:spPr>
          <a:xfrm>
            <a:off x="457200" y="571393"/>
            <a:ext cx="8839200" cy="1077218"/>
          </a:xfrm>
          <a:prstGeom prst="rect">
            <a:avLst/>
          </a:prstGeom>
          <a:solidFill>
            <a:schemeClr val="tx1">
              <a:lumMod val="10000"/>
              <a:alpha val="34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He Selects, Cleanses, and Shapes us,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still “useless” until we’ve going through</a:t>
            </a:r>
            <a:endParaRPr lang="en-US" altLang="en-US" sz="44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980425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b="1" dirty="0"/>
              <a:t> </a:t>
            </a:r>
            <a:endParaRPr lang="en-US" sz="2800" i="1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41564"/>
            <a:ext cx="11174926" cy="2893100"/>
          </a:xfrm>
          <a:prstGeom prst="rect">
            <a:avLst/>
          </a:prstGeom>
          <a:solidFill>
            <a:schemeClr val="tx1">
              <a:lumMod val="10000"/>
              <a:alpha val="46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	</a:t>
            </a:r>
            <a:r>
              <a:rPr lang="en-US" alt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Firing.</a:t>
            </a:r>
            <a:r>
              <a:rPr lang="en-US" alt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3)   God uses the “Fire” of pressures, problems,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and “people” to accomplish this.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alt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48:10-11 </a:t>
            </a: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have refined thee… </a:t>
            </a:r>
            <a:endParaRPr lang="en-US" altLang="en-US" sz="4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FCA850-D505-491C-AB4E-69A211091EEB}"/>
              </a:ext>
            </a:extLst>
          </p:cNvPr>
          <p:cNvSpPr txBox="1"/>
          <p:nvPr/>
        </p:nvSpPr>
        <p:spPr>
          <a:xfrm>
            <a:off x="255074" y="-123068"/>
            <a:ext cx="81044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The Process Of The Potter</a:t>
            </a: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pic>
        <p:nvPicPr>
          <p:cNvPr id="2050" name="Picture 2" descr="Is there a way to “fire” clay greenware without an expensive kiln? - Quora">
            <a:extLst>
              <a:ext uri="{FF2B5EF4-FFF2-40B4-BE49-F238E27FC236}">
                <a16:creationId xmlns:a16="http://schemas.microsoft.com/office/drawing/2014/main" id="{C95EA117-F9A9-4EC4-84D8-07F2E0E5A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223045"/>
            <a:ext cx="2991262" cy="3843136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erson holding an object&#10;&#10;Description automatically generated with medium confidence">
            <a:extLst>
              <a:ext uri="{FF2B5EF4-FFF2-40B4-BE49-F238E27FC236}">
                <a16:creationId xmlns:a16="http://schemas.microsoft.com/office/drawing/2014/main" id="{3398F1E2-5936-41E2-906A-D0438508D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134861"/>
            <a:ext cx="3273229" cy="3723139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0066BE-1E91-4968-B80D-8C13D121E3BA}"/>
              </a:ext>
            </a:extLst>
          </p:cNvPr>
          <p:cNvSpPr txBox="1"/>
          <p:nvPr/>
        </p:nvSpPr>
        <p:spPr>
          <a:xfrm>
            <a:off x="3182117" y="3257492"/>
            <a:ext cx="624236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chosen thee in the furnace of affliction. </a:t>
            </a:r>
          </a:p>
          <a:p>
            <a:pPr algn="ctr">
              <a:spcBef>
                <a:spcPts val="0"/>
              </a:spcBef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mine own sake will I do it…For how shall my name be polluted?”</a:t>
            </a:r>
            <a:endParaRPr lang="en-US" alt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4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980425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b="1" dirty="0"/>
              <a:t> </a:t>
            </a:r>
            <a:endParaRPr lang="en-US" sz="2800" i="1" dirty="0">
              <a:solidFill>
                <a:srgbClr val="FFC000"/>
              </a:solidFill>
            </a:endParaRPr>
          </a:p>
        </p:txBody>
      </p:sp>
      <p:pic>
        <p:nvPicPr>
          <p:cNvPr id="5" name="Picture 4" descr="A person holding an object&#10;&#10;Description automatically generated with medium confidence">
            <a:extLst>
              <a:ext uri="{FF2B5EF4-FFF2-40B4-BE49-F238E27FC236}">
                <a16:creationId xmlns:a16="http://schemas.microsoft.com/office/drawing/2014/main" id="{9ABDD4D7-E4E1-46AF-8108-8130F76C4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37" y="1706414"/>
            <a:ext cx="4111985" cy="5195843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4FB9C5-824A-41A3-A88B-8C236B01CA25}"/>
              </a:ext>
            </a:extLst>
          </p:cNvPr>
          <p:cNvSpPr txBox="1"/>
          <p:nvPr/>
        </p:nvSpPr>
        <p:spPr>
          <a:xfrm>
            <a:off x="762000" y="716101"/>
            <a:ext cx="62421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 Firing.  1 Pt 1:7</a:t>
            </a:r>
            <a:r>
              <a:rPr lang="en-US" alt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402CA8-1757-49DA-BF4C-94506F79A66E}"/>
              </a:ext>
            </a:extLst>
          </p:cNvPr>
          <p:cNvSpPr txBox="1"/>
          <p:nvPr/>
        </p:nvSpPr>
        <p:spPr>
          <a:xfrm>
            <a:off x="609601" y="1843950"/>
            <a:ext cx="7467600" cy="4401205"/>
          </a:xfrm>
          <a:prstGeom prst="rect">
            <a:avLst/>
          </a:prstGeom>
          <a:solidFill>
            <a:schemeClr val="tx1">
              <a:lumMod val="10000"/>
              <a:alpha val="36000"/>
            </a:schemeClr>
          </a:solidFill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4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“That the trial of your faith,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4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being much more precious than of gold that perishes,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4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though it be tried with fire,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4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might be found unto praise and honor and glory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4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the appearing of Jesus Christ “</a:t>
            </a:r>
          </a:p>
        </p:txBody>
      </p:sp>
    </p:spTree>
    <p:extLst>
      <p:ext uri="{BB962C8B-B14F-4D97-AF65-F5344CB8AC3E}">
        <p14:creationId xmlns:p14="http://schemas.microsoft.com/office/powerpoint/2010/main" val="252227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615826"/>
            <a:ext cx="11658600" cy="6124754"/>
          </a:xfrm>
          <a:prstGeom prst="rect">
            <a:avLst/>
          </a:prstGeom>
          <a:solidFill>
            <a:schemeClr val="tx1">
              <a:lumMod val="10000"/>
              <a:alpha val="42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742950" indent="-742950" algn="ctr">
              <a:spcBef>
                <a:spcPts val="0"/>
              </a:spcBef>
              <a:buAutoNum type="alphaUcPeriod"/>
            </a:pP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Selecting  B. Cleansing  C. Shaping D. Firing   </a:t>
            </a:r>
          </a:p>
          <a:p>
            <a:pPr>
              <a:spcBef>
                <a:spcPts val="0"/>
              </a:spcBef>
            </a:pPr>
            <a:r>
              <a:rPr lang="en-US" alt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Painting. </a:t>
            </a:r>
          </a:p>
          <a:p>
            <a:pPr>
              <a:spcBef>
                <a:spcPts val="0"/>
              </a:spcBef>
            </a:pPr>
            <a:r>
              <a:rPr lang="en-US" alt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 God “decorates us” with Grace and Gifts to:</a:t>
            </a:r>
          </a:p>
          <a:p>
            <a:pPr>
              <a:spcBef>
                <a:spcPts val="0"/>
              </a:spcBef>
            </a:pPr>
            <a:r>
              <a:rPr lang="en-US" alt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bless others and further His purposes.</a:t>
            </a:r>
          </a:p>
          <a:p>
            <a:pPr>
              <a:spcBef>
                <a:spcPts val="0"/>
              </a:spcBef>
            </a:pPr>
            <a:r>
              <a:rPr lang="en-US" alt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This may make it (us) more “attractive” </a:t>
            </a: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alt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but the value of the vessel is tied to its </a:t>
            </a:r>
          </a:p>
          <a:p>
            <a:pPr>
              <a:spcBef>
                <a:spcPts val="0"/>
              </a:spcBef>
            </a:pP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Purity and </a:t>
            </a:r>
            <a:r>
              <a:rPr lang="en-US" altLang="en-US" sz="5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S" alt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spcBef>
                <a:spcPts val="0"/>
              </a:spcBef>
            </a:pPr>
            <a:endParaRPr lang="en-US" alt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8EE20-6CE9-4B18-B21C-6D766C6DFC75}"/>
              </a:ext>
            </a:extLst>
          </p:cNvPr>
          <p:cNvSpPr txBox="1"/>
          <p:nvPr/>
        </p:nvSpPr>
        <p:spPr>
          <a:xfrm>
            <a:off x="381000" y="-266071"/>
            <a:ext cx="81044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5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The Potter</a:t>
            </a:r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3671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5" y="228600"/>
            <a:ext cx="7162800" cy="13716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bg1"/>
                </a:solidFill>
              </a:rPr>
              <a:t>Conclusion:  Isaiah 64:8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219200"/>
            <a:ext cx="9144000" cy="1066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19200" b="1" i="1" dirty="0">
                <a:solidFill>
                  <a:srgbClr val="FFFF00"/>
                </a:solidFill>
              </a:rPr>
              <a:t>“</a:t>
            </a:r>
            <a:r>
              <a:rPr lang="en-US" altLang="en-US" sz="17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LORD, thou art our father;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17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 are the clay, and thou our potter; </a:t>
            </a:r>
          </a:p>
          <a:p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0505B1-600B-429C-9304-FB0AB9EFA187}"/>
              </a:ext>
            </a:extLst>
          </p:cNvPr>
          <p:cNvSpPr txBox="1"/>
          <p:nvPr/>
        </p:nvSpPr>
        <p:spPr>
          <a:xfrm>
            <a:off x="1143000" y="3433665"/>
            <a:ext cx="6096000" cy="2862322"/>
          </a:xfrm>
          <a:prstGeom prst="rect">
            <a:avLst/>
          </a:prstGeom>
          <a:solidFill>
            <a:schemeClr val="tx1">
              <a:lumMod val="10000"/>
              <a:alpha val="39000"/>
            </a:schemeClr>
          </a:solidFill>
          <a:effectLst>
            <a:softEdge rad="241300"/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we all are </a:t>
            </a:r>
          </a:p>
          <a:p>
            <a:pPr algn="ctr">
              <a:spcBef>
                <a:spcPts val="0"/>
              </a:spcBef>
            </a:pPr>
            <a:r>
              <a:rPr lang="en-US" alt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work of </a:t>
            </a:r>
          </a:p>
          <a:p>
            <a:pPr algn="ctr">
              <a:spcBef>
                <a:spcPts val="0"/>
              </a:spcBef>
            </a:pPr>
            <a:r>
              <a:rPr lang="en-US" alt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 hand.”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980425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b="1" dirty="0"/>
              <a:t> </a:t>
            </a:r>
            <a:endParaRPr lang="en-US" sz="2800" i="1" dirty="0">
              <a:solidFill>
                <a:srgbClr val="FFC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9A813C-5301-4521-8D39-EFE3B9E73193}"/>
              </a:ext>
            </a:extLst>
          </p:cNvPr>
          <p:cNvSpPr/>
          <p:nvPr/>
        </p:nvSpPr>
        <p:spPr>
          <a:xfrm>
            <a:off x="762000" y="508575"/>
            <a:ext cx="11201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God does the Selecting, Cleansing,   </a:t>
            </a:r>
          </a:p>
          <a:p>
            <a:pPr algn="ctr"/>
            <a:r>
              <a:rPr lang="en-US" alt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Shaping,  Firing, And Painting... </a:t>
            </a:r>
          </a:p>
          <a:p>
            <a:r>
              <a:rPr lang="en-US" alt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our “Part” in this “Partnership”?</a:t>
            </a:r>
          </a:p>
          <a:p>
            <a:r>
              <a:rPr lang="en-US" alt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Cooperating!</a:t>
            </a:r>
            <a:r>
              <a:rPr lang="en-US" alt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stay Pliable.  (Ps. 37:5,6) </a:t>
            </a:r>
          </a:p>
          <a:p>
            <a:pPr marL="57150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Centered in the Wheel.  (His Will)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Ro. 12:1,2 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“Present your bodies a living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sacrifice, holy, acceptable unto God…”</a:t>
            </a:r>
          </a:p>
        </p:txBody>
      </p:sp>
    </p:spTree>
    <p:extLst>
      <p:ext uri="{BB962C8B-B14F-4D97-AF65-F5344CB8AC3E}">
        <p14:creationId xmlns:p14="http://schemas.microsoft.com/office/powerpoint/2010/main" val="24324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9A7C95-925B-44E5-93D4-9594427C5B61}"/>
              </a:ext>
            </a:extLst>
          </p:cNvPr>
          <p:cNvSpPr txBox="1"/>
          <p:nvPr/>
        </p:nvSpPr>
        <p:spPr>
          <a:xfrm>
            <a:off x="762000" y="762000"/>
            <a:ext cx="11430000" cy="5262979"/>
          </a:xfrm>
          <a:prstGeom prst="rect">
            <a:avLst/>
          </a:prstGeom>
          <a:solidFill>
            <a:schemeClr val="tx1">
              <a:lumMod val="10000"/>
              <a:alpha val="3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not conformed to this world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ye transformed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renewing of your mind,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ye may prove what is that good, and acceptable, and perfect, will of God.”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willing to resist the tendency to be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“conformed” to this world?</a:t>
            </a:r>
          </a:p>
        </p:txBody>
      </p:sp>
    </p:spTree>
    <p:extLst>
      <p:ext uri="{BB962C8B-B14F-4D97-AF65-F5344CB8AC3E}">
        <p14:creationId xmlns:p14="http://schemas.microsoft.com/office/powerpoint/2010/main" val="282233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61E0CF-B40D-458A-A209-84F262C3F8CB}"/>
              </a:ext>
            </a:extLst>
          </p:cNvPr>
          <p:cNvSpPr txBox="1"/>
          <p:nvPr/>
        </p:nvSpPr>
        <p:spPr>
          <a:xfrm>
            <a:off x="152400" y="2133600"/>
            <a:ext cx="6096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Submit to the Transforming Touch of the Master’s Hand?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56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EFF28A79-C876-478F-B3A9-07E7AD44C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1" y="0"/>
            <a:ext cx="11734800" cy="1828744"/>
          </a:xfrm>
        </p:spPr>
        <p:txBody>
          <a:bodyPr vert="horz" lIns="0" tIns="0" rIns="108367" bIns="0" numCol="1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506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Mt 13:44 </a:t>
            </a:r>
            <a:r>
              <a:rPr lang="en-US" altLang="en-US" sz="6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describes us as</a:t>
            </a:r>
            <a:br>
              <a:rPr lang="en-US" altLang="en-US" sz="6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618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Hidden Treasure!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PS BIBLE MINISTRY: THE PARABLES OF THE HIDDEN TREASURE AND THE PEARL">
            <a:extLst>
              <a:ext uri="{FF2B5EF4-FFF2-40B4-BE49-F238E27FC236}">
                <a16:creationId xmlns:a16="http://schemas.microsoft.com/office/drawing/2014/main" id="{C3795478-CF61-4483-BE21-FDAFC7518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1" r="10928" b="1"/>
          <a:stretch/>
        </p:blipFill>
        <p:spPr bwMode="auto">
          <a:xfrm>
            <a:off x="14" y="2076421"/>
            <a:ext cx="3943573" cy="478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698396C6-437F-4126-809E-61B1C03B56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1828744"/>
            <a:ext cx="7731463" cy="5839837"/>
          </a:xfrm>
        </p:spPr>
        <p:txBody>
          <a:bodyPr vert="horz" lIns="35716" tIns="35716" rIns="291450" bIns="35716" numCol="1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53579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kingdom of heaven is like unto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treasure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hid in a field; </a:t>
            </a:r>
          </a:p>
          <a:p>
            <a:pPr marL="53579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which when a man hath found, he </a:t>
            </a:r>
            <a:r>
              <a:rPr lang="en-US" altLang="en-US" sz="4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hideth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for joy thereof </a:t>
            </a:r>
            <a:r>
              <a:rPr lang="en-US" altLang="en-US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goeth</a:t>
            </a: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78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078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selleth</a:t>
            </a:r>
            <a:r>
              <a:rPr lang="en-US" altLang="en-US" sz="4078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all that he hath, </a:t>
            </a:r>
          </a:p>
          <a:p>
            <a:pPr marL="53579" indent="0" algn="ctr">
              <a:buNone/>
            </a:pPr>
            <a:r>
              <a:rPr lang="en-US" altLang="en-US" sz="457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57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buyeth</a:t>
            </a:r>
            <a:r>
              <a:rPr lang="en-US" altLang="en-US" sz="457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field.”</a:t>
            </a:r>
          </a:p>
          <a:p>
            <a:pPr marL="53579" indent="0" algn="ctr">
              <a:buNone/>
            </a:pPr>
            <a:r>
              <a:rPr lang="en-US" altLang="en-US" sz="421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Agorazo</a:t>
            </a:r>
            <a:r>
              <a:rPr lang="en-US" altLang="en-US" sz="421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redeem</a:t>
            </a:r>
          </a:p>
          <a:p>
            <a:pPr marL="53579" indent="0">
              <a:buNone/>
            </a:pPr>
            <a:endParaRPr lang="en-US" altLang="en-US" sz="2391" dirty="0"/>
          </a:p>
          <a:p>
            <a:pPr marL="53579" indent="0">
              <a:buNone/>
            </a:pPr>
            <a:endParaRPr lang="en-US" altLang="en-US" sz="2391" dirty="0"/>
          </a:p>
        </p:txBody>
      </p:sp>
    </p:spTree>
    <p:extLst>
      <p:ext uri="{BB962C8B-B14F-4D97-AF65-F5344CB8AC3E}">
        <p14:creationId xmlns:p14="http://schemas.microsoft.com/office/powerpoint/2010/main" val="2908785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3CA6CD8-F564-437E-81E1-150B508016F0}"/>
              </a:ext>
            </a:extLst>
          </p:cNvPr>
          <p:cNvSpPr txBox="1"/>
          <p:nvPr/>
        </p:nvSpPr>
        <p:spPr>
          <a:xfrm>
            <a:off x="228600" y="76200"/>
            <a:ext cx="11963400" cy="7207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 thine own way, Lord!   Have thine own way!</a:t>
            </a:r>
            <a:endParaRPr lang="en-US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Thou art the potter, I am the clay.</a:t>
            </a:r>
            <a:endParaRPr lang="en-US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Mold me and make me after thy will,</a:t>
            </a:r>
            <a:endParaRPr lang="en-US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 I am waiting, yielded and still.</a:t>
            </a:r>
            <a:endParaRPr lang="en-US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Have thine own way, Lord  Have thine own way!</a:t>
            </a:r>
            <a:endParaRPr lang="en-US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Hold o'er my being absolute sway.</a:t>
            </a:r>
            <a:endParaRPr lang="en-US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Fill with thy Spirit till all shall see</a:t>
            </a:r>
            <a:endParaRPr lang="en-US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 only, always, living in me!”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Adelaide A. Pollard</a:t>
            </a:r>
          </a:p>
          <a:p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1902</a:t>
            </a:r>
            <a:br>
              <a:rPr lang="en-US" sz="1400" dirty="0">
                <a:solidFill>
                  <a:srgbClr val="343434"/>
                </a:solidFill>
                <a:effectLst/>
                <a:latin typeface="Merriweather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98396C6-437F-4126-809E-61B1C03B56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9689" y="2141707"/>
            <a:ext cx="7072097" cy="3196731"/>
          </a:xfrm>
          <a:solidFill>
            <a:schemeClr val="tx1">
              <a:alpha val="37000"/>
            </a:schemeClr>
          </a:solidFill>
          <a:ln/>
          <a:effectLst>
            <a:softEdge rad="215900"/>
          </a:effectLst>
        </p:spPr>
        <p:txBody>
          <a:bodyPr vert="horz" wrap="square" lIns="35716" tIns="35716" rIns="291450" bIns="35716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53579" indent="0" algn="ctr">
              <a:buNone/>
            </a:pPr>
            <a:r>
              <a:rPr lang="en-US" altLang="en-US" sz="4219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“Who, when he had found one pearl of </a:t>
            </a:r>
            <a:r>
              <a:rPr lang="en-US" altLang="en-US" sz="4219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price</a:t>
            </a:r>
            <a:r>
              <a:rPr lang="en-US" altLang="en-US" sz="4219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3579" indent="0" algn="ctr">
              <a:buNone/>
            </a:pPr>
            <a:r>
              <a:rPr lang="en-US" altLang="en-US" sz="337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37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Poly’timos</a:t>
            </a:r>
            <a:r>
              <a:rPr lang="en-US" altLang="en-US" sz="337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extraordinary value)</a:t>
            </a:r>
          </a:p>
          <a:p>
            <a:pPr marL="53579" indent="0" algn="ctr">
              <a:buNone/>
            </a:pPr>
            <a:r>
              <a:rPr lang="en-US" altLang="en-US" sz="4219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 and sold all that he had, and bought it.”</a:t>
            </a:r>
          </a:p>
          <a:p>
            <a:pPr marL="53579" indent="0">
              <a:buNone/>
            </a:pPr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A06607-8D3F-4224-B94C-2C0696D86ADE}"/>
              </a:ext>
            </a:extLst>
          </p:cNvPr>
          <p:cNvSpPr txBox="1"/>
          <p:nvPr/>
        </p:nvSpPr>
        <p:spPr>
          <a:xfrm>
            <a:off x="256163" y="188062"/>
            <a:ext cx="118404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53579" indent="0">
              <a:buNone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13:45,46 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compares us to “goodly </a:t>
            </a: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Pearls”! </a:t>
            </a:r>
            <a:endParaRPr lang="en-US" altLang="en-US" sz="5062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46D24-BDAD-441D-B866-3F399203889C}"/>
              </a:ext>
            </a:extLst>
          </p:cNvPr>
          <p:cNvSpPr txBox="1"/>
          <p:nvPr/>
        </p:nvSpPr>
        <p:spPr>
          <a:xfrm>
            <a:off x="256164" y="899050"/>
            <a:ext cx="11733252" cy="1260986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3797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kingdom of heaven is like unto a merchant man, seeking </a:t>
            </a:r>
            <a:r>
              <a:rPr lang="en-US" sz="3797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goodly</a:t>
            </a:r>
            <a:r>
              <a:rPr lang="en-US" sz="3797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pearls:</a:t>
            </a:r>
            <a:endParaRPr lang="en-US" sz="379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2C627D-2620-4E8D-BDFB-A8F6D68FDE04}"/>
              </a:ext>
            </a:extLst>
          </p:cNvPr>
          <p:cNvSpPr txBox="1"/>
          <p:nvPr/>
        </p:nvSpPr>
        <p:spPr>
          <a:xfrm>
            <a:off x="4947058" y="1501969"/>
            <a:ext cx="7125675" cy="56848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309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94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09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alos</a:t>
            </a:r>
            <a:r>
              <a:rPr lang="en-US" sz="309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’: valuable, beautiful, virtuous)</a:t>
            </a:r>
            <a:endParaRPr lang="en-US" sz="3094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ED5212-232F-4F3F-A879-754B9EDF9FD0}"/>
              </a:ext>
            </a:extLst>
          </p:cNvPr>
          <p:cNvSpPr txBox="1"/>
          <p:nvPr/>
        </p:nvSpPr>
        <p:spPr>
          <a:xfrm>
            <a:off x="219950" y="5347244"/>
            <a:ext cx="1197205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While Both parables describe the Price of our Redemption;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Pearl focuses on the Process of our </a:t>
            </a:r>
            <a:r>
              <a:rPr lang="en-US" sz="4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Perfection!</a:t>
            </a:r>
          </a:p>
        </p:txBody>
      </p:sp>
    </p:spTree>
    <p:extLst>
      <p:ext uri="{BB962C8B-B14F-4D97-AF65-F5344CB8AC3E}">
        <p14:creationId xmlns:p14="http://schemas.microsoft.com/office/powerpoint/2010/main" val="4026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29DE3351-B53F-4C17-96AB-2972E18BE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12039600" cy="1143140"/>
          </a:xfrm>
          <a:ln/>
        </p:spPr>
        <p:txBody>
          <a:bodyPr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69931" algn="l" rtl="0" fontAlgn="base">
              <a:spcBef>
                <a:spcPct val="0"/>
              </a:spcBef>
              <a:spcAft>
                <a:spcPct val="0"/>
              </a:spcAft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39862" algn="l" rtl="0" fontAlgn="base">
              <a:spcBef>
                <a:spcPct val="0"/>
              </a:spcBef>
              <a:spcAft>
                <a:spcPct val="0"/>
              </a:spcAft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809793" algn="l" rtl="0" fontAlgn="base">
              <a:spcBef>
                <a:spcPct val="0"/>
              </a:spcBef>
              <a:spcAft>
                <a:spcPct val="0"/>
              </a:spcAft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079724" algn="l" rtl="0" fontAlgn="base">
              <a:spcBef>
                <a:spcPct val="0"/>
              </a:spcBef>
              <a:spcAft>
                <a:spcPct val="0"/>
              </a:spcAft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349654" algn="l" defTabSz="539862" rtl="0" eaLnBrk="1" latinLnBrk="0" hangingPunct="1"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619585" algn="l" defTabSz="539862" rtl="0" eaLnBrk="1" latinLnBrk="0" hangingPunct="1"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889516" algn="l" defTabSz="539862" rtl="0" eaLnBrk="1" latinLnBrk="0" hangingPunct="1"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159447" algn="l" defTabSz="539862" rtl="0" eaLnBrk="1" latinLnBrk="0" hangingPunct="1">
              <a:defRPr sz="15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Jer. 18:1-6 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compares us to Clay!</a:t>
            </a: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143B2-FC09-4316-8CC6-B41DFC457CEC}"/>
              </a:ext>
            </a:extLst>
          </p:cNvPr>
          <p:cNvSpPr txBox="1"/>
          <p:nvPr/>
        </p:nvSpPr>
        <p:spPr>
          <a:xfrm>
            <a:off x="228600" y="1143000"/>
            <a:ext cx="11811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“Arise, and go down to the potter's house,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there I will cause thee to hear my words…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502F5-C02E-4206-9B1B-6DE276C2F167}"/>
              </a:ext>
            </a:extLst>
          </p:cNvPr>
          <p:cNvSpPr txBox="1"/>
          <p:nvPr/>
        </p:nvSpPr>
        <p:spPr>
          <a:xfrm>
            <a:off x="76200" y="2622746"/>
            <a:ext cx="1211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“cannot I do with you as this potter?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A20D5-3DA3-4D11-BBA5-42FBC82C8401}"/>
              </a:ext>
            </a:extLst>
          </p:cNvPr>
          <p:cNvSpPr txBox="1"/>
          <p:nvPr/>
        </p:nvSpPr>
        <p:spPr>
          <a:xfrm>
            <a:off x="533400" y="3527215"/>
            <a:ext cx="11201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Behold, as the clay is in the potter's hand,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9B9E3D-D131-402C-9C2C-67E81F077E0A}"/>
              </a:ext>
            </a:extLst>
          </p:cNvPr>
          <p:cNvSpPr txBox="1"/>
          <p:nvPr/>
        </p:nvSpPr>
        <p:spPr>
          <a:xfrm>
            <a:off x="5105400" y="4267200"/>
            <a:ext cx="62559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are ye in mine hand”</a:t>
            </a:r>
            <a:endParaRPr 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1D2162-4153-42AC-8086-D044B8446271}"/>
              </a:ext>
            </a:extLst>
          </p:cNvPr>
          <p:cNvSpPr txBox="1"/>
          <p:nvPr/>
        </p:nvSpPr>
        <p:spPr>
          <a:xfrm>
            <a:off x="685800" y="609600"/>
            <a:ext cx="11201400" cy="6232475"/>
          </a:xfrm>
          <a:prstGeom prst="rect">
            <a:avLst/>
          </a:prstGeom>
          <a:solidFill>
            <a:schemeClr val="tx1">
              <a:lumMod val="10000"/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Bible repeatedly compares us to Clay.   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 2:7 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LORD God formed man of the dus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ʿāpār</a:t>
            </a:r>
            <a:r>
              <a:rPr lang="en-U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grey dust/clay)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ground,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breathed into his nostrils the breath of life;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man became a living soul.”</a:t>
            </a:r>
          </a:p>
          <a:p>
            <a:pPr algn="ctr">
              <a:spcBef>
                <a:spcPts val="18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10:8-9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“Thine hands have made me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fashioned me …</a:t>
            </a:r>
          </a:p>
          <a:p>
            <a:pPr algn="ctr">
              <a:spcBef>
                <a:spcPts val="0"/>
              </a:spcBef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hast made me as the clay”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3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1D2162-4153-42AC-8086-D044B8446271}"/>
              </a:ext>
            </a:extLst>
          </p:cNvPr>
          <p:cNvSpPr txBox="1"/>
          <p:nvPr/>
        </p:nvSpPr>
        <p:spPr>
          <a:xfrm>
            <a:off x="685800" y="609600"/>
            <a:ext cx="11201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Bible repeatedly compares us to Clay.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E5A191-2910-422D-B021-F52211CE5F04}"/>
              </a:ext>
            </a:extLst>
          </p:cNvPr>
          <p:cNvSpPr txBox="1"/>
          <p:nvPr/>
        </p:nvSpPr>
        <p:spPr>
          <a:xfrm>
            <a:off x="648855" y="1371600"/>
            <a:ext cx="11390745" cy="4708981"/>
          </a:xfrm>
          <a:prstGeom prst="rect">
            <a:avLst/>
          </a:prstGeom>
          <a:solidFill>
            <a:schemeClr val="tx1">
              <a:lumMod val="10000"/>
              <a:alpha val="3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 LORD, thou art our father; </a:t>
            </a:r>
          </a:p>
          <a:p>
            <a:pPr algn="ctr"/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the clay, </a:t>
            </a:r>
          </a:p>
          <a:p>
            <a:pPr algn="ctr"/>
            <a:endParaRPr lang="en-US" sz="6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thou our potter;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we all are the work of thy hand.”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5960E-6881-410B-B1B4-1AA95BB3F17C}"/>
              </a:ext>
            </a:extLst>
          </p:cNvPr>
          <p:cNvSpPr txBox="1"/>
          <p:nvPr/>
        </p:nvSpPr>
        <p:spPr>
          <a:xfrm>
            <a:off x="990600" y="1440597"/>
            <a:ext cx="63691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Is. 64:8 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70542" y="685800"/>
            <a:ext cx="9296400" cy="1066800"/>
          </a:xfrm>
        </p:spPr>
        <p:txBody>
          <a:bodyPr/>
          <a:lstStyle/>
          <a:p>
            <a:r>
              <a:rPr lang="en-US" altLang="en-US" dirty="0"/>
              <a:t>1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The Purpose Of The Potter:</a:t>
            </a:r>
            <a:b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56095"/>
            <a:ext cx="7391400" cy="3276600"/>
          </a:xfrm>
          <a:solidFill>
            <a:schemeClr val="tx1">
              <a:lumMod val="10000"/>
              <a:alpha val="23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3200" b="1" dirty="0">
                <a:latin typeface="Calibri" panose="020F0502020204030204" pitchFamily="34" charset="0"/>
              </a:rPr>
              <a:t>Jer. 29:11 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know the thoughts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 toward you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Calibri" panose="020F0502020204030204" pitchFamily="34" charset="0"/>
              </a:rPr>
              <a:t>khaw-shab</a:t>
            </a:r>
            <a:r>
              <a:rPr lang="en-US" altLang="en-US" b="1" dirty="0">
                <a:latin typeface="Calibri" panose="020F0502020204030204" pitchFamily="34" charset="0"/>
              </a:rPr>
              <a:t>‘:</a:t>
            </a:r>
          </a:p>
          <a:p>
            <a:pPr marL="0" indent="0"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   to fabricate, regard, purpose, value!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200" b="1" i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thoughts of peace, and not of evil,</a:t>
            </a:r>
            <a:endParaRPr lang="en-US" alt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give you an expected end.”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200" b="1" dirty="0">
                <a:latin typeface="Calibri" panose="020F0502020204030204" pitchFamily="34" charset="0"/>
              </a:rPr>
              <a:t>  </a:t>
            </a:r>
            <a:r>
              <a:rPr lang="en-US" altLang="en-US" sz="3200" dirty="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4000" dirty="0" err="1">
                <a:solidFill>
                  <a:srgbClr val="FFFFFF"/>
                </a:solidFill>
                <a:latin typeface="Calibri" panose="020F0502020204030204" pitchFamily="34" charset="0"/>
              </a:rPr>
              <a:t>tiqwâ</a:t>
            </a:r>
            <a:r>
              <a:rPr lang="en-US" altLang="en-US" sz="4000" b="1" dirty="0">
                <a:latin typeface="Calibri" panose="020F0502020204030204" pitchFamily="34" charset="0"/>
              </a:rPr>
              <a:t>: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  <a:r>
              <a:rPr lang="en-US" altLang="en-US" sz="4000" b="1" i="1" dirty="0">
                <a:solidFill>
                  <a:srgbClr val="FFFFFF"/>
                </a:solidFill>
                <a:latin typeface="Calibri" panose="020F0502020204030204" pitchFamily="34" charset="0"/>
              </a:rPr>
              <a:t>the thing that I long for)</a:t>
            </a:r>
            <a:endParaRPr lang="en-US" altLang="en-US" b="1" i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313F12-7A5C-42F2-A25B-D36006B117E8}"/>
              </a:ext>
            </a:extLst>
          </p:cNvPr>
          <p:cNvSpPr txBox="1"/>
          <p:nvPr/>
        </p:nvSpPr>
        <p:spPr>
          <a:xfrm>
            <a:off x="685800" y="1831167"/>
            <a:ext cx="833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He sees the finished product!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65F0E-0BE7-421B-ADD4-E950DE078A53}"/>
              </a:ext>
            </a:extLst>
          </p:cNvPr>
          <p:cNvSpPr txBox="1"/>
          <p:nvPr/>
        </p:nvSpPr>
        <p:spPr>
          <a:xfrm>
            <a:off x="914400" y="1000186"/>
            <a:ext cx="83876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5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Perfection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telios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5801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9296400" cy="1066800"/>
          </a:xfrm>
        </p:spPr>
        <p:txBody>
          <a:bodyPr/>
          <a:lstStyle/>
          <a:p>
            <a:r>
              <a:rPr lang="en-US" altLang="en-US" dirty="0"/>
              <a:t>1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The Purpose Of The Potter:</a:t>
            </a:r>
            <a:b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69517"/>
            <a:ext cx="11353800" cy="769441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 He begins “with an end in view” 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2590800"/>
            <a:ext cx="7239000" cy="3908762"/>
          </a:xfrm>
          <a:prstGeom prst="rect">
            <a:avLst/>
          </a:prstGeom>
          <a:solidFill>
            <a:schemeClr val="tx1">
              <a:lumMod val="10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3600" b="1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altLang="en-US" sz="36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“Before I formed thee in the belly I knew thee; </a:t>
            </a:r>
          </a:p>
          <a:p>
            <a:pPr algn="ctr"/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before thou </a:t>
            </a:r>
            <a:r>
              <a:rPr lang="en-US" alt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camest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forth out of the womb I sanctified thee,</a:t>
            </a:r>
          </a:p>
          <a:p>
            <a:pPr algn="ctr"/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ordained thee a prophet unto the nations.” </a:t>
            </a:r>
            <a:endParaRPr lang="en-US" alt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313F12-7A5C-42F2-A25B-D36006B117E8}"/>
              </a:ext>
            </a:extLst>
          </p:cNvPr>
          <p:cNvSpPr txBox="1"/>
          <p:nvPr/>
        </p:nvSpPr>
        <p:spPr>
          <a:xfrm>
            <a:off x="609600" y="834479"/>
            <a:ext cx="833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He sees the finished product!</a:t>
            </a:r>
          </a:p>
        </p:txBody>
      </p:sp>
    </p:spTree>
    <p:extLst>
      <p:ext uri="{BB962C8B-B14F-4D97-AF65-F5344CB8AC3E}">
        <p14:creationId xmlns:p14="http://schemas.microsoft.com/office/powerpoint/2010/main" val="170863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2C223A"/>
      </a:dk1>
      <a:lt1>
        <a:srgbClr val="DDE3DC"/>
      </a:lt1>
      <a:dk2>
        <a:srgbClr val="7A8E72"/>
      </a:dk2>
      <a:lt2>
        <a:srgbClr val="DDE3DC"/>
      </a:lt2>
      <a:accent1>
        <a:srgbClr val="76A682"/>
      </a:accent1>
      <a:accent2>
        <a:srgbClr val="19581E"/>
      </a:accent2>
      <a:accent3>
        <a:srgbClr val="BEC6BC"/>
      </a:accent3>
      <a:accent4>
        <a:srgbClr val="BDC2BC"/>
      </a:accent4>
      <a:accent5>
        <a:srgbClr val="BDD0C1"/>
      </a:accent5>
      <a:accent6>
        <a:srgbClr val="164F1A"/>
      </a:accent6>
      <a:hlink>
        <a:srgbClr val="E08C5E"/>
      </a:hlink>
      <a:folHlink>
        <a:srgbClr val="7C2531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A7B6F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ヒラギノ明朝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6F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ea typeface="ヒラギノ角ゴ Pro W3" pitchFamily="1" charset="-128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Potter</Template>
  <TotalTime>925</TotalTime>
  <Words>2131</Words>
  <Application>Microsoft Office PowerPoint</Application>
  <PresentationFormat>Widescreen</PresentationFormat>
  <Paragraphs>232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Arial</vt:lpstr>
      <vt:lpstr>Calibri</vt:lpstr>
      <vt:lpstr>Calibri Light</vt:lpstr>
      <vt:lpstr>Georgia</vt:lpstr>
      <vt:lpstr>Lucida Grande</vt:lpstr>
      <vt:lpstr>Merriweather</vt:lpstr>
      <vt:lpstr>Times</vt:lpstr>
      <vt:lpstr>Times New Roman</vt:lpstr>
      <vt:lpstr>Wingdings</vt:lpstr>
      <vt:lpstr>Wingdings 2</vt:lpstr>
      <vt:lpstr>Office Theme</vt:lpstr>
      <vt:lpstr>Blank Presentation</vt:lpstr>
      <vt:lpstr>Blank Presentation</vt:lpstr>
      <vt:lpstr>Default Design</vt:lpstr>
      <vt:lpstr>2_Default Design</vt:lpstr>
      <vt:lpstr>PowerPoint Presentation</vt:lpstr>
      <vt:lpstr>PowerPoint Presentation</vt:lpstr>
      <vt:lpstr>   In Mt 13:44 God describes us as  A Hidden Treasure!</vt:lpstr>
      <vt:lpstr>PowerPoint Presentation</vt:lpstr>
      <vt:lpstr>In Jer. 18:1-6 God compares us to Clay!</vt:lpstr>
      <vt:lpstr>PowerPoint Presentation</vt:lpstr>
      <vt:lpstr>PowerPoint Presentation</vt:lpstr>
      <vt:lpstr>1.  The Purpose Of The Potter: </vt:lpstr>
      <vt:lpstr>1.  The Purpose Of The Potter: </vt:lpstr>
      <vt:lpstr>PowerPoint Presentation</vt:lpstr>
      <vt:lpstr>PowerPoint Presentation</vt:lpstr>
      <vt:lpstr>PowerPoint Presentation</vt:lpstr>
      <vt:lpstr>2.  The Process Of The Potter. (Sanctification: hagiasmos: Purify)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 The Process Of The Potter. A. Selecting.  Jn 15:16   B.  Cleansing.  1 Jn 1:5-9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Conclusion:  Isaiah 64:8 </vt:lpstr>
      <vt:lpstr>PowerPoint Presentation</vt:lpstr>
      <vt:lpstr>PowerPoint Presentation</vt:lpstr>
      <vt:lpstr>PowerPoint Presentation</vt:lpstr>
      <vt:lpstr>PowerPoint Presentation</vt:lpstr>
    </vt:vector>
  </TitlesOfParts>
  <Company>ˮ뀀Į͋㉐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28</cp:revision>
  <dcterms:created xsi:type="dcterms:W3CDTF">2016-02-04T15:22:09Z</dcterms:created>
  <dcterms:modified xsi:type="dcterms:W3CDTF">2022-01-30T15:06:20Z</dcterms:modified>
</cp:coreProperties>
</file>