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2" r:id="rId1"/>
    <p:sldMasterId id="2147483735" r:id="rId2"/>
    <p:sldMasterId id="2147483710" r:id="rId3"/>
    <p:sldMasterId id="2147483733" r:id="rId4"/>
  </p:sldMasterIdLst>
  <p:notesMasterIdLst>
    <p:notesMasterId r:id="rId40"/>
  </p:notesMasterIdLst>
  <p:sldIdLst>
    <p:sldId id="289" r:id="rId5"/>
    <p:sldId id="295" r:id="rId6"/>
    <p:sldId id="296" r:id="rId7"/>
    <p:sldId id="291" r:id="rId8"/>
    <p:sldId id="292" r:id="rId9"/>
    <p:sldId id="282" r:id="rId10"/>
    <p:sldId id="328" r:id="rId11"/>
    <p:sldId id="348" r:id="rId12"/>
    <p:sldId id="298" r:id="rId13"/>
    <p:sldId id="331" r:id="rId14"/>
    <p:sldId id="297" r:id="rId15"/>
    <p:sldId id="329" r:id="rId16"/>
    <p:sldId id="323" r:id="rId17"/>
    <p:sldId id="332" r:id="rId18"/>
    <p:sldId id="334" r:id="rId19"/>
    <p:sldId id="339" r:id="rId20"/>
    <p:sldId id="336" r:id="rId21"/>
    <p:sldId id="340" r:id="rId22"/>
    <p:sldId id="347" r:id="rId23"/>
    <p:sldId id="342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41" r:id="rId32"/>
    <p:sldId id="308" r:id="rId33"/>
    <p:sldId id="343" r:id="rId34"/>
    <p:sldId id="346" r:id="rId35"/>
    <p:sldId id="300" r:id="rId36"/>
    <p:sldId id="305" r:id="rId37"/>
    <p:sldId id="350" r:id="rId38"/>
    <p:sldId id="349" r:id="rId3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66"/>
    <a:srgbClr val="003300"/>
    <a:srgbClr val="FFFFFF"/>
    <a:srgbClr val="ADA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95" autoAdjust="0"/>
  </p:normalViewPr>
  <p:slideViewPr>
    <p:cSldViewPr>
      <p:cViewPr varScale="1">
        <p:scale>
          <a:sx n="96" d="100"/>
          <a:sy n="96" d="100"/>
        </p:scale>
        <p:origin x="72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63D2-66EB-4D53-8E7F-3DFFF4009EA2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8AB58-FC50-4F17-BD3A-FD95E0839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96D62-E159-47A8-9A71-E5752C26B2C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221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44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00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39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12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73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12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05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15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32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51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96D62-E159-47A8-9A71-E5752C26B2C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23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633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786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433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197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871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271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507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299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71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8AB58-FC50-4F17-BD3A-FD95E08395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899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557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228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17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78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75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62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7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0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8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12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7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565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589CDB-1591-4EC7-94B4-1F11EF9AE6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0366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64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AFAE8-3BDD-446E-A781-A15068AA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04" y="365001"/>
            <a:ext cx="10516195" cy="13260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02B6F-09EA-4AC5-9676-DD825587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78296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13C-66FA-40EF-AE06-0B4ADF6AD8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12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2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01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98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44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32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15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94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A1C1D-2F45-49AE-9461-55B16AC6B07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38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3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90500"/>
            <a:ext cx="109728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4063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93900"/>
            <a:ext cx="7010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422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charset="0"/>
              </a:rPr>
              <a:t>Second level</a:t>
            </a:r>
          </a:p>
          <a:p>
            <a:pPr lvl="2"/>
            <a:r>
              <a:rPr lang="en-US" altLang="en-US">
                <a:sym typeface="Arial" charset="0"/>
              </a:rPr>
              <a:t>Third level</a:t>
            </a:r>
          </a:p>
          <a:p>
            <a:pPr lvl="3"/>
            <a:r>
              <a:rPr lang="en-US" altLang="en-US">
                <a:sym typeface="Arial" charset="0"/>
              </a:rPr>
              <a:t>Fourth level</a:t>
            </a:r>
          </a:p>
          <a:p>
            <a:pPr lvl="4"/>
            <a:r>
              <a:rPr lang="en-US" altLang="en-US">
                <a:sym typeface="Arial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9950452" y="6245225"/>
            <a:ext cx="41698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cs typeface="Arial" charset="0"/>
              </a:defRPr>
            </a:lvl1pPr>
          </a:lstStyle>
          <a:p>
            <a:fld id="{B661C270-8FA0-469F-96FC-CEA9F9F0E2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</p:sldLayoutIdLst>
  <p:transition/>
  <p:hf hdr="0" ftr="0" dt="0"/>
  <p:txStyles>
    <p:titleStyle>
      <a:lvl1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+mj-lt"/>
          <a:ea typeface="+mj-ea"/>
          <a:cs typeface="+mj-cs"/>
          <a:sym typeface="Georgia" pitchFamily="18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5pPr>
      <a:lvl6pPr marL="4968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6pPr>
      <a:lvl7pPr marL="9540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7pPr>
      <a:lvl8pPr marL="14112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8pPr>
      <a:lvl9pPr marL="18684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–"/>
        <a:defRPr sz="2800">
          <a:solidFill>
            <a:schemeClr val="tx1"/>
          </a:solidFill>
          <a:latin typeface="+mn-lt"/>
          <a:ea typeface="+mn-ea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–"/>
        <a:defRPr sz="2000">
          <a:solidFill>
            <a:schemeClr val="tx1"/>
          </a:solidFill>
          <a:latin typeface="+mn-lt"/>
          <a:ea typeface="+mn-ea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ED77218E-772C-4622-BC69-9830F0E818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90563" y="687586"/>
            <a:ext cx="10810875" cy="547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8083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8832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</p:sldLayoutIdLst>
  <p:transition/>
  <p:txStyles>
    <p:titleStyle>
      <a:lvl1pPr marL="27906" algn="ctr" rtl="0" fontAlgn="base">
        <a:spcBef>
          <a:spcPct val="0"/>
        </a:spcBef>
        <a:spcAft>
          <a:spcPct val="0"/>
        </a:spcAft>
        <a:defRPr sz="3868" b="1" i="1" kern="1200">
          <a:solidFill>
            <a:srgbClr val="000000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2pPr>
      <a:lvl3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3pPr>
      <a:lvl4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4pPr>
      <a:lvl5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5pPr>
      <a:lvl6pPr marL="349380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6pPr>
      <a:lvl7pPr marL="670853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7pPr>
      <a:lvl8pPr marL="99232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8pPr>
      <a:lvl9pPr marL="1313800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9pPr>
    </p:titleStyle>
    <p:bodyStyle>
      <a:lvl1pPr marL="341565" indent="-338217" algn="l" rtl="0" fontAlgn="base">
        <a:spcBef>
          <a:spcPts val="773"/>
        </a:spcBef>
        <a:spcAft>
          <a:spcPct val="0"/>
        </a:spcAft>
        <a:buSzPct val="100000"/>
        <a:buFont typeface="Lucida Grande" pitchFamily="1" charset="0"/>
        <a:buChar char="•"/>
        <a:defRPr sz="3094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665271" indent="-275708" algn="l" rtl="0" fontAlgn="base">
        <a:spcBef>
          <a:spcPts val="633"/>
        </a:spcBef>
        <a:spcAft>
          <a:spcPct val="0"/>
        </a:spcAft>
        <a:buSzPct val="100000"/>
        <a:buFont typeface="Lucida Grande" pitchFamily="1" charset="0"/>
        <a:buChar char="–"/>
        <a:defRPr sz="2672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074927" indent="-228827" algn="l" rtl="0" fontAlgn="base">
        <a:spcBef>
          <a:spcPts val="562"/>
        </a:spcBef>
        <a:spcAft>
          <a:spcPct val="0"/>
        </a:spcAft>
        <a:buSzPct val="100000"/>
        <a:buFont typeface="Lucida Grande" pitchFamily="1" charset="0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30348" indent="-226594" algn="l" rtl="0" fontAlgn="base">
        <a:spcBef>
          <a:spcPts val="492"/>
        </a:spcBef>
        <a:spcAft>
          <a:spcPct val="0"/>
        </a:spcAft>
        <a:buSzPct val="100000"/>
        <a:buFont typeface="Lucida Grande" pitchFamily="1" charset="0"/>
        <a:buChar char="–"/>
        <a:defRPr sz="1969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986884" indent="-227711" algn="l" rtl="0" fontAlgn="base">
        <a:spcBef>
          <a:spcPts val="492"/>
        </a:spcBef>
        <a:spcAft>
          <a:spcPct val="0"/>
        </a:spcAft>
        <a:buSzPct val="100000"/>
        <a:buFont typeface="Lucida Grande" pitchFamily="1" charset="0"/>
        <a:buChar char="»"/>
        <a:defRPr sz="1969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1768104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2089577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411051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732524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73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47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420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94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367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840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314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787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9F504C-750D-4030-8B20-86BA57D2A81D}"/>
              </a:ext>
            </a:extLst>
          </p:cNvPr>
          <p:cNvSpPr txBox="1"/>
          <p:nvPr/>
        </p:nvSpPr>
        <p:spPr>
          <a:xfrm>
            <a:off x="76384" y="5562535"/>
            <a:ext cx="11734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Seeing ourselves through God’s Eyes. 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6B219-30D2-4D71-983C-6C31D5555642}"/>
              </a:ext>
            </a:extLst>
          </p:cNvPr>
          <p:cNvSpPr txBox="1"/>
          <p:nvPr/>
        </p:nvSpPr>
        <p:spPr>
          <a:xfrm>
            <a:off x="76384" y="104"/>
            <a:ext cx="12039233" cy="1107996"/>
          </a:xfrm>
          <a:prstGeom prst="rect">
            <a:avLst/>
          </a:prstGeom>
          <a:solidFill>
            <a:schemeClr val="bg1">
              <a:alpha val="42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Pictures of the People of God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6673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187" y="-27267"/>
            <a:ext cx="12245457" cy="15204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9pPr>
          </a:lstStyle>
          <a:p>
            <a:r>
              <a:rPr lang="en-US" sz="379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Mt. 25:1-13  </a:t>
            </a:r>
            <a:r>
              <a:rPr lang="en-US" sz="464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Kingdom of heaven is like 10 virgins…that went forth to meet the bridegroom”</a:t>
            </a:r>
          </a:p>
        </p:txBody>
      </p:sp>
      <p:pic>
        <p:nvPicPr>
          <p:cNvPr id="1026" name="Picture 2" descr="A picture containing floor, person, ceiling&#10;&#10;Description automatically generated">
            <a:extLst>
              <a:ext uri="{FF2B5EF4-FFF2-40B4-BE49-F238E27FC236}">
                <a16:creationId xmlns:a16="http://schemas.microsoft.com/office/drawing/2014/main" id="{13A5F587-3805-40D8-B1EA-D9230742E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" y="1465885"/>
            <a:ext cx="12191627" cy="5386079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FF8ACF-283F-443B-B512-166F8C5D79D7}"/>
              </a:ext>
            </a:extLst>
          </p:cNvPr>
          <p:cNvSpPr txBox="1"/>
          <p:nvPr/>
        </p:nvSpPr>
        <p:spPr>
          <a:xfrm>
            <a:off x="1336960" y="1555853"/>
            <a:ext cx="5333837" cy="148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9pPr>
          </a:lstStyle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62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“five were wise”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0AEDCC-51C4-40C4-B9BD-5664D81D5C48}"/>
              </a:ext>
            </a:extLst>
          </p:cNvPr>
          <p:cNvSpPr txBox="1"/>
          <p:nvPr/>
        </p:nvSpPr>
        <p:spPr>
          <a:xfrm>
            <a:off x="6792494" y="1563491"/>
            <a:ext cx="5143343" cy="806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9pPr>
          </a:lstStyle>
          <a:p>
            <a:pPr algn="ctr"/>
            <a:r>
              <a:rPr lang="en-US" sz="464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“five were foolish”</a:t>
            </a:r>
            <a:endParaRPr lang="en-US" sz="46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6FCDA4-9CBF-42FE-9D24-60893040692E}"/>
              </a:ext>
            </a:extLst>
          </p:cNvPr>
          <p:cNvSpPr txBox="1"/>
          <p:nvPr/>
        </p:nvSpPr>
        <p:spPr>
          <a:xfrm>
            <a:off x="631198" y="2352861"/>
            <a:ext cx="11959891" cy="871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9pPr>
          </a:lstStyle>
          <a:p>
            <a:r>
              <a:rPr lang="en-US" sz="506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had an invitation, </a:t>
            </a:r>
            <a:endParaRPr lang="en-US" sz="464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7F4DE9-808C-4331-A803-558610B16B57}"/>
              </a:ext>
            </a:extLst>
          </p:cNvPr>
          <p:cNvSpPr txBox="1"/>
          <p:nvPr/>
        </p:nvSpPr>
        <p:spPr>
          <a:xfrm>
            <a:off x="155056" y="5639200"/>
            <a:ext cx="118818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9pPr>
          </a:lstStyle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only some made adequate preparation!</a:t>
            </a:r>
          </a:p>
        </p:txBody>
      </p:sp>
    </p:spTree>
    <p:extLst>
      <p:ext uri="{BB962C8B-B14F-4D97-AF65-F5344CB8AC3E}">
        <p14:creationId xmlns:p14="http://schemas.microsoft.com/office/powerpoint/2010/main" val="1676045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ext&#10;&#10;Description automatically generated">
            <a:extLst>
              <a:ext uri="{FF2B5EF4-FFF2-40B4-BE49-F238E27FC236}">
                <a16:creationId xmlns:a16="http://schemas.microsoft.com/office/drawing/2014/main" id="{126E884C-0FB0-4EBB-9A95-823EB2FEB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15" y="0"/>
            <a:ext cx="1224583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307263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0" y="-27373"/>
            <a:ext cx="1224583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Jesus sees us as His Bride!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Eph. 5:32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a great mystery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but I speak concerning    </a:t>
            </a:r>
          </a:p>
          <a:p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Christ and the church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644F4A-5211-4387-A5B7-64C5AAD42967}"/>
              </a:ext>
            </a:extLst>
          </p:cNvPr>
          <p:cNvSpPr txBox="1"/>
          <p:nvPr/>
        </p:nvSpPr>
        <p:spPr>
          <a:xfrm>
            <a:off x="0" y="3276600"/>
            <a:ext cx="711310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Rev. 21:9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“Come I will show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thee the bride,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Lamb’s wife“</a:t>
            </a:r>
            <a:endParaRPr lang="en-US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nquer and Possess - Malaysia's Christian News Website">
            <a:extLst>
              <a:ext uri="{FF2B5EF4-FFF2-40B4-BE49-F238E27FC236}">
                <a16:creationId xmlns:a16="http://schemas.microsoft.com/office/drawing/2014/main" id="{B8C364B6-5331-41D4-B5BC-DC5CDD77C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66800"/>
            <a:ext cx="5257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120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0" y="-27373"/>
            <a:ext cx="12245831" cy="69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is the Church like a Bride?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relationship develops through stages.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Dating: Jesus initiates the relationship.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He </a:t>
            </a:r>
            <a:r>
              <a:rPr lang="en-US" sz="5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Pursues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us!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31:3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have loved thee with an everlasting love: 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therefore with lovingkindness have I drawn thee.”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Hosea 11:4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drew them …with bands of love”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Jn 4:19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 love him because he first loved us”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579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0" y="-27373"/>
            <a:ext cx="12245831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relationship develops through stages.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Dating: Jesus initiates the relationship.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B. The focus is gaining “</a:t>
            </a:r>
            <a:r>
              <a:rPr 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(about each other.)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Mt. 11:28,29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“Come unto me all ye that are weary    </a:t>
            </a:r>
          </a:p>
          <a:p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and heavy laden and I will give you rest. 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my yoke upon you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learn of me.”</a:t>
            </a:r>
            <a:r>
              <a:rPr 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1) This “knowledge” becomes the basis of our faith.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Pt 1:2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“Grace and peace be multiplied unto you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through the knowledge of God and of Jesus our Lord”</a:t>
            </a:r>
          </a:p>
        </p:txBody>
      </p:sp>
    </p:spTree>
    <p:extLst>
      <p:ext uri="{BB962C8B-B14F-4D97-AF65-F5344CB8AC3E}">
        <p14:creationId xmlns:p14="http://schemas.microsoft.com/office/powerpoint/2010/main" val="2283390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0" y="-27373"/>
            <a:ext cx="12245831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relationship develops through stages.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Dating: Jesus initiates the relationship.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Engagement: 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Mutual commitment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Begins with a </a:t>
            </a:r>
            <a:r>
              <a:rPr lang="en-US" sz="48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Proposal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 Jn 3:16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“Whosoever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believeth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him” </a:t>
            </a:r>
            <a:endParaRPr 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pisteuō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to credit, entrust, </a:t>
            </a:r>
            <a:r>
              <a:rPr lang="en-US" sz="4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commit!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1)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response is based on our Faith/Trust in Him!</a:t>
            </a:r>
          </a:p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Ro. 10:10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“With the heart man believeth </a:t>
            </a:r>
          </a:p>
          <a:p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unto righteousness”</a:t>
            </a:r>
            <a:endParaRPr 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020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0" y="-27373"/>
            <a:ext cx="12245831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Involves a “</a:t>
            </a:r>
            <a:r>
              <a:rPr 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 3:16; Ro. 5:8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The Practice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(Ex. 22:16,17; Deut. 22:28,29) 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shall surely endow her to be his wife…he shall pay the money   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according to the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dowry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(mohar: bride price)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virgins.”  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Paid by groom to the Bride’s family based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on the perceived value of the girl.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Why does Jesus have to “Buy us”?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we belong to another!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 2:1-4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Jn 8:44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are of your father the Devil…”</a:t>
            </a:r>
            <a:endParaRPr lang="en-US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059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0" y="-27373"/>
            <a:ext cx="12245831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Involves a “</a:t>
            </a:r>
            <a:r>
              <a:rPr 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 3:16; Ro. 5:8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2) The Price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Jn 3:16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“God so loved the world, </a:t>
            </a:r>
          </a:p>
          <a:p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that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gave his only begotten son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Pt 1:19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were redeemed …with the precious </a:t>
            </a:r>
          </a:p>
          <a:p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blood of Christ“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 1:13-14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delivered us from the power of darkness,  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and translated us into the kingdom of his dear Son: 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whom we have redemption through his blood, </a:t>
            </a:r>
          </a:p>
          <a:p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even the forgiveness of sins:”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562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0" y="-27373"/>
            <a:ext cx="12245831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Engagement:   </a:t>
            </a:r>
            <a:r>
              <a:rPr lang="en-US" sz="40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Proposal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     Involves a “</a:t>
            </a:r>
            <a:r>
              <a:rPr lang="en-US" sz="4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This makes the relationship “</a:t>
            </a:r>
            <a:r>
              <a:rPr lang="en-US" sz="4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Permanent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(Legally Binding)</a:t>
            </a:r>
          </a:p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Mary became Joseph’s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“espoused wife”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Lk 1:27; 2:5</a:t>
            </a:r>
          </a:p>
          <a:p>
            <a:pPr>
              <a:spcBef>
                <a:spcPts val="120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They were legally “married” (espoused) and could 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only end the relationship through divorce.   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1:19 </a:t>
            </a:r>
          </a:p>
          <a:p>
            <a:pPr>
              <a:spcBef>
                <a:spcPts val="12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3) They were to remain mutually committed yet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sexually pure until the wedding night. 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(Usually a year later)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7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0" y="-27373"/>
            <a:ext cx="12245831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 This makes the relationship “</a:t>
            </a:r>
            <a:r>
              <a:rPr lang="en-US" sz="4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Permanent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E6A9F6-B334-46AD-8475-6DA53CC4E0D9}"/>
              </a:ext>
            </a:extLst>
          </p:cNvPr>
          <p:cNvSpPr txBox="1"/>
          <p:nvPr/>
        </p:nvSpPr>
        <p:spPr>
          <a:xfrm>
            <a:off x="152400" y="734875"/>
            <a:ext cx="1201545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Jews use the Ketubah in their weddings which acts as a type of “prenuptial” agreement binding the groom to provide for the bride. 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4551F9-5FEC-4C07-B520-A30D91E1CC56}"/>
              </a:ext>
            </a:extLst>
          </p:cNvPr>
          <p:cNvSpPr txBox="1"/>
          <p:nvPr/>
        </p:nvSpPr>
        <p:spPr>
          <a:xfrm>
            <a:off x="98864" y="2440983"/>
            <a:ext cx="120154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signed by witnesses and read under the chuppah in front of friends and relatives.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46E5005-EB38-4AA7-8394-923AD8996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002" y="3764422"/>
            <a:ext cx="5121998" cy="3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ketubah.jpg">
            <a:extLst>
              <a:ext uri="{FF2B5EF4-FFF2-40B4-BE49-F238E27FC236}">
                <a16:creationId xmlns:a16="http://schemas.microsoft.com/office/drawing/2014/main" id="{ED0F25D6-1381-46A6-BC68-34AF536AC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1" y="3764422"/>
            <a:ext cx="2326356" cy="307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075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7F7010-3AA4-40B2-B9CA-63494EECEF9A}"/>
              </a:ext>
            </a:extLst>
          </p:cNvPr>
          <p:cNvSpPr txBox="1"/>
          <p:nvPr/>
        </p:nvSpPr>
        <p:spPr>
          <a:xfrm>
            <a:off x="135626" y="0"/>
            <a:ext cx="11960112" cy="133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808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Pictures of God’s People</a:t>
            </a:r>
            <a:endParaRPr lang="en-US" sz="8086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6C8014-8238-4747-A17E-B54503BDB8D9}"/>
              </a:ext>
            </a:extLst>
          </p:cNvPr>
          <p:cNvSpPr txBox="1"/>
          <p:nvPr/>
        </p:nvSpPr>
        <p:spPr>
          <a:xfrm>
            <a:off x="-76200" y="5837046"/>
            <a:ext cx="12056374" cy="769441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softEdge rad="1778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Cor 4:4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God of this world blinds the minds…”</a:t>
            </a: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96750F-D1F3-4744-B4F9-F1D35655A6EB}"/>
              </a:ext>
            </a:extLst>
          </p:cNvPr>
          <p:cNvSpPr txBox="1"/>
          <p:nvPr/>
        </p:nvSpPr>
        <p:spPr>
          <a:xfrm>
            <a:off x="1" y="1447800"/>
            <a:ext cx="7543800" cy="4278094"/>
          </a:xfrm>
          <a:prstGeom prst="rect">
            <a:avLst/>
          </a:prstGeom>
          <a:solidFill>
            <a:schemeClr val="bg1">
              <a:alpha val="56000"/>
            </a:schemeClr>
          </a:solidFill>
          <a:effectLst>
            <a:softEdge rad="3048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Perspective is shaped by our Perception.  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Perception can be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poisoned by deception! </a:t>
            </a:r>
          </a:p>
          <a:p>
            <a:pPr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Lies that are believed have great power over us.  </a:t>
            </a:r>
          </a:p>
        </p:txBody>
      </p:sp>
    </p:spTree>
    <p:extLst>
      <p:ext uri="{BB962C8B-B14F-4D97-AF65-F5344CB8AC3E}">
        <p14:creationId xmlns:p14="http://schemas.microsoft.com/office/powerpoint/2010/main" val="2627909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0" y="-27373"/>
            <a:ext cx="12245831" cy="8279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Engagement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Proposal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 B. Involves a “</a:t>
            </a:r>
            <a:r>
              <a:rPr lang="en-US" sz="4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 C. </a:t>
            </a:r>
            <a:r>
              <a:rPr lang="en-US" sz="4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Permanent</a:t>
            </a:r>
          </a:p>
          <a:p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</a:t>
            </a:r>
            <a:r>
              <a:rPr lang="en-US" sz="4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 for Building the relationship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in Preparation for a future together!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1)  The Groom would prepare his 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Jn 14:2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go to prepare a place for you”  </a:t>
            </a:r>
          </a:p>
          <a:p>
            <a:pPr>
              <a:spcBef>
                <a:spcPts val="120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2) The Bride prepares </a:t>
            </a:r>
            <a:r>
              <a:rPr lang="en-US" sz="4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herself! 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Rev. 19:7 </a:t>
            </a:r>
          </a:p>
          <a:p>
            <a:pPr>
              <a:spcBef>
                <a:spcPts val="1200"/>
              </a:spcBef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“His wife hath Made herself 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ready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Hetoi’mos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Adjusted, prepared</a:t>
            </a:r>
          </a:p>
          <a:p>
            <a:endParaRPr lang="en-US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601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0" y="-27373"/>
            <a:ext cx="12245831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 The Bride works to Prepare 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Herself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Rev. 19:7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“His wife hath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Made herself ready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How does she prepare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By making some adjustments in: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a) Her attitudes: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 Cor 13:11-13 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“When I was a child,</a:t>
            </a:r>
          </a:p>
          <a:p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 </a:t>
            </a:r>
            <a:r>
              <a:rPr lang="en-US" sz="4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spake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…understood…though as a child…”</a:t>
            </a:r>
            <a:endParaRPr 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5D740-03D2-48D4-80F1-CDF9EBB03C42}"/>
              </a:ext>
            </a:extLst>
          </p:cNvPr>
          <p:cNvSpPr txBox="1"/>
          <p:nvPr/>
        </p:nvSpPr>
        <p:spPr>
          <a:xfrm>
            <a:off x="4965402" y="3124200"/>
            <a:ext cx="72804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Thinks differently!</a:t>
            </a:r>
          </a:p>
        </p:txBody>
      </p:sp>
    </p:spTree>
    <p:extLst>
      <p:ext uri="{BB962C8B-B14F-4D97-AF65-F5344CB8AC3E}">
        <p14:creationId xmlns:p14="http://schemas.microsoft.com/office/powerpoint/2010/main" val="142367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0" y="-27373"/>
            <a:ext cx="12245831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Prepares by making adjustments in: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a)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attitude: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Thinks differently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1Cor. 6:19-20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“know ye not that your body is the temple of the Holy Ghost which is in you, which ye have of God,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ye are not your own?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ye are bought with a price: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 God in your body, and in your spirit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are God’s.” 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241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0" y="-27373"/>
            <a:ext cx="12245831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Prepares by making adjustments in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b)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Actions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She removes or avoids temptations. 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4:4-8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“friendship with the world is enmity with God..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…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nigh to God…resist the devil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Pt 2:11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“abstain from fleshly lusts, </a:t>
            </a:r>
          </a:p>
          <a:p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which war against the soul”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4E660A-0DA0-42BA-BBB1-35ED8BAF8E68}"/>
              </a:ext>
            </a:extLst>
          </p:cNvPr>
          <p:cNvSpPr txBox="1"/>
          <p:nvPr/>
        </p:nvSpPr>
        <p:spPr>
          <a:xfrm>
            <a:off x="2057400" y="5638800"/>
            <a:ext cx="8610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also 1 Jn 2:15-17; 28-3:3 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64094-DD8C-483D-8BEF-809F906DB23D}"/>
              </a:ext>
            </a:extLst>
          </p:cNvPr>
          <p:cNvSpPr txBox="1"/>
          <p:nvPr/>
        </p:nvSpPr>
        <p:spPr>
          <a:xfrm>
            <a:off x="5105400" y="685800"/>
            <a:ext cx="7848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Behaves d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ifferently!</a:t>
            </a:r>
          </a:p>
        </p:txBody>
      </p:sp>
    </p:spTree>
    <p:extLst>
      <p:ext uri="{BB962C8B-B14F-4D97-AF65-F5344CB8AC3E}">
        <p14:creationId xmlns:p14="http://schemas.microsoft.com/office/powerpoint/2010/main" val="4077717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0" y="-27373"/>
            <a:ext cx="12245831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Prepares by making adjustments in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b)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Actions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(2)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adds some things to her life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>
              <a:spcBef>
                <a:spcPts val="12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Mt. 6:20,21 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“Lay up for yourselves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treasures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(thesaurus: deposits)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(for)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heaven.”</a:t>
            </a:r>
          </a:p>
          <a:p>
            <a:r>
              <a:rPr 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Remember “Hope Chests”?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64094-DD8C-483D-8BEF-809F906DB23D}"/>
              </a:ext>
            </a:extLst>
          </p:cNvPr>
          <p:cNvSpPr txBox="1"/>
          <p:nvPr/>
        </p:nvSpPr>
        <p:spPr>
          <a:xfrm>
            <a:off x="5181600" y="822174"/>
            <a:ext cx="7848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Behaves d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ifferently!</a:t>
            </a:r>
          </a:p>
        </p:txBody>
      </p:sp>
    </p:spTree>
    <p:extLst>
      <p:ext uri="{BB962C8B-B14F-4D97-AF65-F5344CB8AC3E}">
        <p14:creationId xmlns:p14="http://schemas.microsoft.com/office/powerpoint/2010/main" val="1934262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BD85E156-9543-4004-95C3-A622383B4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" y="28652"/>
            <a:ext cx="5849506" cy="6861299"/>
          </a:xfrm>
          <a:prstGeom prst="rect">
            <a:avLst/>
          </a:prstGeom>
          <a:noFill/>
        </p:spPr>
      </p:pic>
      <p:pic>
        <p:nvPicPr>
          <p:cNvPr id="6146" name="Picture 2" descr="A picture containing text, container, box&#10;&#10;Description automatically generated">
            <a:extLst>
              <a:ext uri="{FF2B5EF4-FFF2-40B4-BE49-F238E27FC236}">
                <a16:creationId xmlns:a16="http://schemas.microsoft.com/office/drawing/2014/main" id="{BB60A57D-B832-485F-9448-29F07477F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82" y="13317"/>
            <a:ext cx="6745319" cy="6889951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DC8D25-F9C6-4D12-AF2C-40D2553353C5}"/>
              </a:ext>
            </a:extLst>
          </p:cNvPr>
          <p:cNvSpPr txBox="1"/>
          <p:nvPr/>
        </p:nvSpPr>
        <p:spPr>
          <a:xfrm>
            <a:off x="6400800" y="228600"/>
            <a:ext cx="5638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29:11  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know the thoughts that I think toward you, saith the </a:t>
            </a:r>
            <a:r>
              <a:rPr lang="en-US" sz="3600" b="1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thoughts of peace, and not of evil,  </a:t>
            </a:r>
          </a:p>
          <a:p>
            <a:pPr algn="ctr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give you</a:t>
            </a:r>
          </a:p>
          <a:p>
            <a:pPr algn="ctr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expected end.”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1F082C-4F26-4E8A-A00C-F412211CCBBA}"/>
              </a:ext>
            </a:extLst>
          </p:cNvPr>
          <p:cNvSpPr txBox="1"/>
          <p:nvPr/>
        </p:nvSpPr>
        <p:spPr>
          <a:xfrm>
            <a:off x="7772400" y="3506260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effectLst/>
                <a:latin typeface="Gentium" panose="02000503060000020004" pitchFamily="2" charset="0"/>
              </a:rPr>
              <a:t>Tiqwâ</a:t>
            </a:r>
            <a:r>
              <a:rPr lang="en-US" sz="4000" b="1" dirty="0">
                <a:effectLst/>
                <a:latin typeface="Gentium" panose="02000503060000020004" pitchFamily="2" charset="0"/>
              </a:rPr>
              <a:t>: hope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29007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239784" y="-152526"/>
            <a:ext cx="122458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She prepares her wedding dress.</a:t>
            </a:r>
          </a:p>
        </p:txBody>
      </p:sp>
      <p:pic>
        <p:nvPicPr>
          <p:cNvPr id="5122" name="Picture 2" descr="Text&#10;&#10;Description automatically generated">
            <a:extLst>
              <a:ext uri="{FF2B5EF4-FFF2-40B4-BE49-F238E27FC236}">
                <a16:creationId xmlns:a16="http://schemas.microsoft.com/office/drawing/2014/main" id="{E663102D-1A0E-4917-9323-166D711E7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55"/>
          <a:stretch/>
        </p:blipFill>
        <p:spPr bwMode="auto">
          <a:xfrm>
            <a:off x="8877" y="762000"/>
            <a:ext cx="12236953" cy="6115235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6CEC9-C26B-4977-A267-21A5A29E5234}"/>
              </a:ext>
            </a:extLst>
          </p:cNvPr>
          <p:cNvSpPr txBox="1"/>
          <p:nvPr/>
        </p:nvSpPr>
        <p:spPr>
          <a:xfrm>
            <a:off x="-138802" y="990600"/>
            <a:ext cx="128642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 19:7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marriage of the lamb is come.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98898A-1C51-454D-99B2-CFE33CB458C6}"/>
              </a:ext>
            </a:extLst>
          </p:cNvPr>
          <p:cNvSpPr txBox="1"/>
          <p:nvPr/>
        </p:nvSpPr>
        <p:spPr>
          <a:xfrm>
            <a:off x="5935107" y="4876800"/>
            <a:ext cx="64306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wife hath made herself ready”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4751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0" y="-27373"/>
            <a:ext cx="12245831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Rev. 18:8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to her was granted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did’omi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given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she should be arrayed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peribal’lo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clothed, invested)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fine linen, clean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katharos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’: pure)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white: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lampros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’: radiant, magnificent)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for the fine linen is the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righteousness</a:t>
            </a: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Dikai’oma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Righteous deeds, decisions)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saints.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hagios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sacred, consecrated!)</a:t>
            </a:r>
          </a:p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173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0" y="-27373"/>
            <a:ext cx="12245831" cy="7663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Conclusion:  Engagement involves a: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Proposal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 2) </a:t>
            </a:r>
            <a:r>
              <a:rPr lang="en-US" sz="4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3) </a:t>
            </a:r>
            <a:r>
              <a:rPr lang="en-US" sz="4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Permanence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4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</a:t>
            </a:r>
            <a:endParaRPr lang="en-US" sz="3200" b="1" i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This is the current stage of our relationship!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Cor 11:2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espoused you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one husband, that I may present you as a chaste virgin to Christ.”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That’s why God describes our unfaithfulness to him as spiritual “</a:t>
            </a:r>
            <a:r>
              <a:rPr lang="en-US" sz="4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Adultery!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James 4:4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 adulterers and adulteresses, know ye not that the friendship of the world is enmity with God?”</a:t>
            </a:r>
            <a:endParaRPr 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130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0" y="-27373"/>
            <a:ext cx="12245831" cy="726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Dating is a time for gathering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(about values, integrity, goals, compatibility)</a:t>
            </a:r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Engagement period is a time for Building and Binding our hearts together!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Mal. 2:13-16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“she is  thy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companion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ḥaber’et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from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ḥābēr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’: knit together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wife of thy covenant.” </a:t>
            </a:r>
          </a:p>
          <a:p>
            <a:pPr algn="ctr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berît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compact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63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6C8014-8238-4747-A17E-B54503BDB8D9}"/>
              </a:ext>
            </a:extLst>
          </p:cNvPr>
          <p:cNvSpPr txBox="1"/>
          <p:nvPr/>
        </p:nvSpPr>
        <p:spPr>
          <a:xfrm>
            <a:off x="152400" y="3756124"/>
            <a:ext cx="7864025" cy="2800767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softEdge rad="1778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Cor. 4:6,7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“God…commanded the light to shine…in our hearts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…we have 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treasure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earthen vessels”</a:t>
            </a: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96750F-D1F3-4744-B4F9-F1D35655A6EB}"/>
              </a:ext>
            </a:extLst>
          </p:cNvPr>
          <p:cNvSpPr txBox="1"/>
          <p:nvPr/>
        </p:nvSpPr>
        <p:spPr>
          <a:xfrm>
            <a:off x="0" y="1447800"/>
            <a:ext cx="7772399" cy="2308324"/>
          </a:xfrm>
          <a:prstGeom prst="rect">
            <a:avLst/>
          </a:prstGeom>
          <a:solidFill>
            <a:schemeClr val="bg1">
              <a:alpha val="56000"/>
            </a:schemeClr>
          </a:solidFill>
          <a:effectLst>
            <a:softEdge rad="3048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Bible reveals many different examples / pictures of how God sees us.   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80990E-C08B-451B-ACE3-EE4C25C04845}"/>
              </a:ext>
            </a:extLst>
          </p:cNvPr>
          <p:cNvSpPr txBox="1"/>
          <p:nvPr/>
        </p:nvSpPr>
        <p:spPr>
          <a:xfrm>
            <a:off x="76200" y="-84892"/>
            <a:ext cx="1181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That’s why it’s important for us to see ourselves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(and others)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God’s eyes!</a:t>
            </a:r>
          </a:p>
        </p:txBody>
      </p:sp>
    </p:spTree>
    <p:extLst>
      <p:ext uri="{BB962C8B-B14F-4D97-AF65-F5344CB8AC3E}">
        <p14:creationId xmlns:p14="http://schemas.microsoft.com/office/powerpoint/2010/main" val="762340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0" y="-27373"/>
            <a:ext cx="12245831" cy="7817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This is our time to prepare for eternity by 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/ Binding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relationship to Christ! 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the fiancé we’re to prepare by</a:t>
            </a:r>
          </a:p>
          <a:p>
            <a:pPr marL="742950" indent="-742950">
              <a:buAutoNum type="arabicParenR"/>
            </a:pPr>
            <a:r>
              <a:rPr lang="en-US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Remembering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our Commitment to faithfulness.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Ro. 12:1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“Present your bodies a living sacrifice…”</a:t>
            </a:r>
          </a:p>
          <a:p>
            <a:pPr>
              <a:spcBef>
                <a:spcPts val="60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Resisting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pressure to conform to this world.   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Ro. 12:2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 not conformed to this world”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4:4</a:t>
            </a:r>
          </a:p>
          <a:p>
            <a:pPr marL="742950" indent="-742950">
              <a:spcBef>
                <a:spcPts val="600"/>
              </a:spcBef>
              <a:buAutoNum type="arabicParenR" startAt="3"/>
            </a:pPr>
            <a:r>
              <a:rPr lang="en-US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Renovating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our minds for Him and his purposes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vs 2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 transformed by the renewing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(renovating)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you minds…”</a:t>
            </a:r>
          </a:p>
          <a:p>
            <a:pPr algn="ctr"/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115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0" y="-27373"/>
            <a:ext cx="12245831" cy="7078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This is mutually done. 2 Cor 5:20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 reconciled to God”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Katallassō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to change Mutually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Jesus’ part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Eph. 5:26-27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“sanctify and cleanse it (us) with the washing of water by the word,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he might present it to himself a glorious church,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having spot, or wrinkle, or any such thing;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that it should be holy and without blemish.” </a:t>
            </a:r>
          </a:p>
          <a:p>
            <a:pPr marL="571500" indent="-5715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Part: Cooperating with him through </a:t>
            </a:r>
          </a:p>
          <a:p>
            <a:pPr>
              <a:spcBef>
                <a:spcPts val="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confession and cleansing.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Jn 1:6-9)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03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xt&#10;&#10;Description automatically generated">
            <a:extLst>
              <a:ext uri="{FF2B5EF4-FFF2-40B4-BE49-F238E27FC236}">
                <a16:creationId xmlns:a16="http://schemas.microsoft.com/office/drawing/2014/main" id="{E663102D-1A0E-4917-9323-166D711E7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55"/>
          <a:stretch/>
        </p:blipFill>
        <p:spPr bwMode="auto">
          <a:xfrm>
            <a:off x="-20715" y="2895600"/>
            <a:ext cx="5741587" cy="399865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6CEC9-C26B-4977-A267-21A5A29E5234}"/>
              </a:ext>
            </a:extLst>
          </p:cNvPr>
          <p:cNvSpPr txBox="1"/>
          <p:nvPr/>
        </p:nvSpPr>
        <p:spPr>
          <a:xfrm>
            <a:off x="-1" y="-54941"/>
            <a:ext cx="12115801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this “mutual partnership””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 19:7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“His wife hath made herself ready!</a:t>
            </a:r>
          </a:p>
          <a:p>
            <a:pPr algn="ctr"/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“to her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granted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she should be arrayed in fine linen, clean and white:</a:t>
            </a:r>
          </a:p>
          <a:p>
            <a:pPr algn="ctr"/>
            <a:endParaRPr 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FB64DA-7552-48EB-855A-E7E4927B2014}"/>
              </a:ext>
            </a:extLst>
          </p:cNvPr>
          <p:cNvSpPr txBox="1"/>
          <p:nvPr/>
        </p:nvSpPr>
        <p:spPr>
          <a:xfrm>
            <a:off x="5964314" y="2895600"/>
            <a:ext cx="61722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fine linen is the 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righteousness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Dikai’oma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Righteous deeds, decisions)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saints.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hagios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sacred, consecrated!)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05498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0" y="-27373"/>
            <a:ext cx="12245831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if we’ve not made ourselves Ready?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Jn 2:28-29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now, abide in him; that, when he shall appear, we may have confidence,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not be 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ashamed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before him at his coming. </a:t>
            </a:r>
          </a:p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80001F-C3D0-4DFE-83EF-295974DA5AD9}"/>
              </a:ext>
            </a:extLst>
          </p:cNvPr>
          <p:cNvSpPr txBox="1"/>
          <p:nvPr/>
        </p:nvSpPr>
        <p:spPr>
          <a:xfrm>
            <a:off x="30178" y="2667000"/>
            <a:ext cx="8986318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Aischyn’omai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disgraced!</a:t>
            </a:r>
          </a:p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If ye know that he is righteous,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 know that every one that doeth righteousness is born of him.”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3:3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“Everyone that hath this hope…</a:t>
            </a:r>
          </a:p>
          <a:p>
            <a:pPr algn="ctr"/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Purifyeth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himself, even as He is pure.”</a:t>
            </a:r>
            <a:endParaRPr lang="en-US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A person in a wedding dress&#10;&#10;Description automatically generated with medium confidence">
            <a:extLst>
              <a:ext uri="{FF2B5EF4-FFF2-40B4-BE49-F238E27FC236}">
                <a16:creationId xmlns:a16="http://schemas.microsoft.com/office/drawing/2014/main" id="{68BD025C-E9E2-4CDA-9D3C-ACC053D6B3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1"/>
          <a:stretch/>
        </p:blipFill>
        <p:spPr bwMode="auto">
          <a:xfrm>
            <a:off x="8610601" y="2819400"/>
            <a:ext cx="3551222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3999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C78DC9A6-14B1-4034-86EC-C824490A0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9" b="4549"/>
          <a:stretch/>
        </p:blipFill>
        <p:spPr bwMode="auto">
          <a:xfrm>
            <a:off x="76200" y="312002"/>
            <a:ext cx="11734800" cy="623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1518B7-FC85-47F5-A625-8706D518C46C}"/>
              </a:ext>
            </a:extLst>
          </p:cNvPr>
          <p:cNvSpPr txBox="1"/>
          <p:nvPr/>
        </p:nvSpPr>
        <p:spPr>
          <a:xfrm>
            <a:off x="1752600" y="332373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Rev. 22:17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Spirit and the Bride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say come.”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0FED3E-CC5C-40EE-889A-286E71CFCFF9}"/>
              </a:ext>
            </a:extLst>
          </p:cNvPr>
          <p:cNvSpPr txBox="1"/>
          <p:nvPr/>
        </p:nvSpPr>
        <p:spPr>
          <a:xfrm>
            <a:off x="762000" y="5867400"/>
            <a:ext cx="1021306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you responded to His invitation?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185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Bride of Christ – Is Not the Church, Solely | Faith Bible Ministries  Blog ~ An Online Study of the Bible">
            <a:extLst>
              <a:ext uri="{FF2B5EF4-FFF2-40B4-BE49-F238E27FC236}">
                <a16:creationId xmlns:a16="http://schemas.microsoft.com/office/drawing/2014/main" id="{307C1EE4-DEC1-4325-9B1E-CC2DBB398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 r="1" b="1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0F200B-D5C4-4841-BC3F-5EA99A063868}"/>
              </a:ext>
            </a:extLst>
          </p:cNvPr>
          <p:cNvSpPr txBox="1"/>
          <p:nvPr/>
        </p:nvSpPr>
        <p:spPr>
          <a:xfrm>
            <a:off x="5410200" y="3162290"/>
            <a:ext cx="6553200" cy="3695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 22:12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come quickly; and my reward is with me”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you making adequate Preparation for your “Wedding Day?”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you making adequate Preparation?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6645F7-BA57-41DD-9CB9-225D6476BA71}"/>
              </a:ext>
            </a:extLst>
          </p:cNvPr>
          <p:cNvSpPr txBox="1"/>
          <p:nvPr/>
        </p:nvSpPr>
        <p:spPr>
          <a:xfrm>
            <a:off x="5624466" y="0"/>
            <a:ext cx="612466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Rev 19:7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marriage of the Lamb is come,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his wife hath made herself ready.”</a:t>
            </a: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72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EFF28A79-C876-478F-B3A9-07E7AD44C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-457200"/>
            <a:ext cx="12215439" cy="1828744"/>
          </a:xfrm>
        </p:spPr>
        <p:txBody>
          <a:bodyPr vert="horz" lIns="0" tIns="0" rIns="108367" bIns="0" numCol="1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indent="0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506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Mt 13:44 </a:t>
            </a:r>
            <a:r>
              <a:rPr lang="en-US" altLang="en-US" sz="6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describes us as: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PS BIBLE MINISTRY: THE PARABLES OF THE HIDDEN TREASURE AND THE PEARL">
            <a:extLst>
              <a:ext uri="{FF2B5EF4-FFF2-40B4-BE49-F238E27FC236}">
                <a16:creationId xmlns:a16="http://schemas.microsoft.com/office/drawing/2014/main" id="{C3795478-CF61-4483-BE21-FDAFC7518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1" r="10928" b="1"/>
          <a:stretch/>
        </p:blipFill>
        <p:spPr bwMode="auto">
          <a:xfrm>
            <a:off x="14" y="1232364"/>
            <a:ext cx="4639718" cy="562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>
            <a:extLst>
              <a:ext uri="{FF2B5EF4-FFF2-40B4-BE49-F238E27FC236}">
                <a16:creationId xmlns:a16="http://schemas.microsoft.com/office/drawing/2014/main" id="{698396C6-437F-4126-809E-61B1C03B56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56588" y="1018058"/>
            <a:ext cx="7359212" cy="5839837"/>
          </a:xfrm>
        </p:spPr>
        <p:txBody>
          <a:bodyPr vert="horz" lIns="35716" tIns="35716" rIns="291450" bIns="35716" numCol="1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53579" indent="0">
              <a:buNone/>
            </a:pPr>
            <a:r>
              <a:rPr lang="en-US" altLang="en-US" sz="2531" dirty="0"/>
              <a:t> </a:t>
            </a:r>
            <a:r>
              <a:rPr lang="en-US" altLang="en-US" sz="379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Pt 1: 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Hidden Treasure! </a:t>
            </a:r>
            <a:endParaRPr lang="en-US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579" indent="0" algn="ctr">
              <a:buNone/>
            </a:pP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kingdom of heaven is like unto </a:t>
            </a:r>
            <a:r>
              <a:rPr lang="en-US" alt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treasure</a:t>
            </a: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3579" indent="0" algn="ctr">
              <a:buNone/>
            </a:pP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hid in a field; </a:t>
            </a:r>
          </a:p>
          <a:p>
            <a:pPr marL="53579" indent="0" algn="ctr">
              <a:buNone/>
            </a:pP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which when a man hath found, he </a:t>
            </a:r>
            <a:r>
              <a:rPr lang="en-US" altLang="en-US" sz="4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hideth</a:t>
            </a: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53579" indent="0" algn="ctr">
              <a:buNone/>
            </a:pPr>
            <a:r>
              <a:rPr lang="en-US" alt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for joy thereof </a:t>
            </a:r>
            <a:r>
              <a:rPr lang="en-US" altLang="en-US" sz="4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goeth</a:t>
            </a:r>
            <a:r>
              <a:rPr lang="en-US" alt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3579" indent="0" algn="ctr">
              <a:buNone/>
            </a:pPr>
            <a:r>
              <a:rPr lang="en-US" alt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4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selleth</a:t>
            </a:r>
            <a:r>
              <a:rPr lang="en-US" alt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all that he hath, </a:t>
            </a:r>
          </a:p>
          <a:p>
            <a:pPr marL="53579" indent="0" algn="ctr">
              <a:buNone/>
            </a:pP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54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buyeth</a:t>
            </a: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field.”</a:t>
            </a:r>
          </a:p>
          <a:p>
            <a:pPr marL="53579" indent="0">
              <a:buNone/>
            </a:pPr>
            <a:endParaRPr lang="en-US" altLang="en-US" sz="2391" dirty="0"/>
          </a:p>
          <a:p>
            <a:pPr marL="53579" indent="0">
              <a:buNone/>
            </a:pPr>
            <a:endParaRPr lang="en-US" altLang="en-US" sz="2391" dirty="0"/>
          </a:p>
        </p:txBody>
      </p:sp>
    </p:spTree>
    <p:extLst>
      <p:ext uri="{BB962C8B-B14F-4D97-AF65-F5344CB8AC3E}">
        <p14:creationId xmlns:p14="http://schemas.microsoft.com/office/powerpoint/2010/main" val="2908785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98396C6-437F-4126-809E-61B1C03B56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24470" y="3364567"/>
            <a:ext cx="7072097" cy="3196731"/>
          </a:xfrm>
          <a:solidFill>
            <a:schemeClr val="tx1">
              <a:alpha val="37000"/>
            </a:schemeClr>
          </a:solidFill>
          <a:ln/>
          <a:effectLst>
            <a:softEdge rad="215900"/>
          </a:effectLst>
        </p:spPr>
        <p:txBody>
          <a:bodyPr vert="horz" wrap="square" lIns="35716" tIns="35716" rIns="291450" bIns="35716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53579" indent="0" algn="ctr">
              <a:buNone/>
            </a:pPr>
            <a:r>
              <a:rPr lang="en-US" altLang="en-US" sz="4219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Who, when he had found one pearl of </a:t>
            </a:r>
            <a:r>
              <a:rPr lang="en-US" altLang="en-US" sz="4219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price</a:t>
            </a:r>
            <a:r>
              <a:rPr lang="en-US" altLang="en-US" sz="4219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53579" indent="0" algn="ctr">
              <a:buNone/>
            </a:pPr>
            <a:r>
              <a:rPr lang="en-US" altLang="en-US" sz="337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375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Poly’timos</a:t>
            </a:r>
            <a:r>
              <a:rPr lang="en-US" altLang="en-US" sz="337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extraordinary value)</a:t>
            </a:r>
          </a:p>
          <a:p>
            <a:pPr marL="53579" indent="0" algn="ctr">
              <a:buNone/>
            </a:pPr>
            <a:r>
              <a:rPr lang="en-US" altLang="en-US" sz="4219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went and sold all that he had, and bought it.”</a:t>
            </a:r>
          </a:p>
          <a:p>
            <a:pPr marL="53579" indent="0">
              <a:buNone/>
            </a:pPr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A06607-8D3F-4224-B94C-2C0696D86ADE}"/>
              </a:ext>
            </a:extLst>
          </p:cNvPr>
          <p:cNvSpPr txBox="1"/>
          <p:nvPr/>
        </p:nvSpPr>
        <p:spPr>
          <a:xfrm>
            <a:off x="256163" y="188062"/>
            <a:ext cx="11840404" cy="871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53579" indent="0">
              <a:buNone/>
            </a:pPr>
            <a:r>
              <a:rPr lang="en-US" altLang="en-US" sz="5062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Pt. 2 Goodly Pearls of Great Price!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746D24-BDAD-441D-B866-3F399203889C}"/>
              </a:ext>
            </a:extLst>
          </p:cNvPr>
          <p:cNvSpPr txBox="1"/>
          <p:nvPr/>
        </p:nvSpPr>
        <p:spPr>
          <a:xfrm>
            <a:off x="309739" y="1488704"/>
            <a:ext cx="11733252" cy="1446550"/>
          </a:xfrm>
          <a:prstGeom prst="rect">
            <a:avLst/>
          </a:prstGeom>
          <a:solidFill>
            <a:schemeClr val="tx1">
              <a:alpha val="42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379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13:45,46 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kingdom of heaven is like unto a merchant man, seeking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goodly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pearls:</a:t>
            </a:r>
            <a:endParaRPr lang="en-US" sz="379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1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29DE3351-B53F-4C17-96AB-2972E18BE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12039600" cy="1143140"/>
          </a:xfrm>
          <a:ln/>
        </p:spPr>
        <p:txBody>
          <a:bodyPr>
            <a:normAutofit fontScale="9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69931" algn="l" rtl="0" fontAlgn="base">
              <a:spcBef>
                <a:spcPct val="0"/>
              </a:spcBef>
              <a:spcAft>
                <a:spcPct val="0"/>
              </a:spcAft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39862" algn="l" rtl="0" fontAlgn="base">
              <a:spcBef>
                <a:spcPct val="0"/>
              </a:spcBef>
              <a:spcAft>
                <a:spcPct val="0"/>
              </a:spcAft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809793" algn="l" rtl="0" fontAlgn="base">
              <a:spcBef>
                <a:spcPct val="0"/>
              </a:spcBef>
              <a:spcAft>
                <a:spcPct val="0"/>
              </a:spcAft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079724" algn="l" rtl="0" fontAlgn="base">
              <a:spcBef>
                <a:spcPct val="0"/>
              </a:spcBef>
              <a:spcAft>
                <a:spcPct val="0"/>
              </a:spcAft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349654" algn="l" defTabSz="539862" rtl="0" eaLnBrk="1" latinLnBrk="0" hangingPunct="1"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1619585" algn="l" defTabSz="539862" rtl="0" eaLnBrk="1" latinLnBrk="0" hangingPunct="1"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1889516" algn="l" defTabSz="539862" rtl="0" eaLnBrk="1" latinLnBrk="0" hangingPunct="1"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159447" algn="l" defTabSz="539862" rtl="0" eaLnBrk="1" latinLnBrk="0" hangingPunct="1"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Pt. 3 We’re like clay in the hands of a Master Potter.  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Jer. 18:1-6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A20D5-3DA3-4D11-BBA5-42FBC82C8401}"/>
              </a:ext>
            </a:extLst>
          </p:cNvPr>
          <p:cNvSpPr txBox="1"/>
          <p:nvPr/>
        </p:nvSpPr>
        <p:spPr>
          <a:xfrm>
            <a:off x="609600" y="1600200"/>
            <a:ext cx="11201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Behold, as the clay is in the potter's hand,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are ye in mine hand”</a:t>
            </a:r>
          </a:p>
          <a:p>
            <a:pPr algn="ctr"/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27CD01-D2F7-4B4D-BF6E-4A49A15DF2EF}"/>
              </a:ext>
            </a:extLst>
          </p:cNvPr>
          <p:cNvSpPr txBox="1"/>
          <p:nvPr/>
        </p:nvSpPr>
        <p:spPr>
          <a:xfrm>
            <a:off x="4114800" y="3243688"/>
            <a:ext cx="78486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64:8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“Lord, thou art our father;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are the clay, </a:t>
            </a:r>
          </a:p>
          <a:p>
            <a:pPr algn="ctr"/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thou our potter;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the work of thy hand.” </a:t>
            </a:r>
            <a:b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7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0" y="-27373"/>
            <a:ext cx="12245831" cy="643253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4  God uses Marriage to describe our relation to Christ.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Eph. 5:22-33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“For this cause shall a man leave his father and mother, and shall be joined unto his wife,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they two shall be one flesh. </a:t>
            </a:r>
          </a:p>
          <a:p>
            <a:pPr marL="742950" indent="-742950" algn="ctr">
              <a:buAutoNum type="arabicPlain" startAt="32"/>
            </a:pP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a great mystery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but I speak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concerning Christ and the church!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symbolizes both the Intimacy and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Permanency of our relationship to Jesus. </a:t>
            </a:r>
          </a:p>
        </p:txBody>
      </p:sp>
    </p:spTree>
    <p:extLst>
      <p:ext uri="{BB962C8B-B14F-4D97-AF65-F5344CB8AC3E}">
        <p14:creationId xmlns:p14="http://schemas.microsoft.com/office/powerpoint/2010/main" val="2967699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24143" y="-30933"/>
            <a:ext cx="12245831" cy="563231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Marriage symbolizes the Intimacy and Permanency of our relationship to Jesus. 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Eph. 5: 31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a great mystery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but I speak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concerning Christ and the church! </a:t>
            </a:r>
          </a:p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Nevertheless let every one of you in particular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 love his wife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as himself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(vs 25 “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Christ loved the church and gave himself for it”)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wife see that she reverence her husband.”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C12934-5D9D-4FA7-A0ED-10F3607060F5}"/>
              </a:ext>
            </a:extLst>
          </p:cNvPr>
          <p:cNvSpPr txBox="1"/>
          <p:nvPr/>
        </p:nvSpPr>
        <p:spPr>
          <a:xfrm>
            <a:off x="228600" y="5486400"/>
            <a:ext cx="118110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ctr">
              <a:buAutoNum type="arabicPlain" startAt="23"/>
            </a:pP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“For the husband is the head of the wife, </a:t>
            </a:r>
          </a:p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as Christ is the head of the church” 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175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0" y="-27373"/>
            <a:ext cx="12245831" cy="7509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Jesus sees us as His Bride!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common theme of the Bible.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62:4-5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“thou shalt be called Hephzibah,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(my delight)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thy land Beulah: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(married)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LORD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delighteth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thee…and shall be married. </a:t>
            </a:r>
          </a:p>
          <a:p>
            <a:pPr marL="742950" indent="-742950" algn="ctr">
              <a:buAutoNum type="arabicPlain" startAt="5"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as a young man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marrieth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virgin, …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as the bridegroom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rejoiceth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over the bride,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shall thy God rejoice over thee.”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Cor. 11:2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have espoused you to one husband,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I may present you as a chaste virgin to Christ.” </a:t>
            </a: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591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8A7B6F"/>
      </a:accent1>
      <a:accent2>
        <a:srgbClr val="333399"/>
      </a:accent2>
      <a:accent3>
        <a:srgbClr val="AAAAAA"/>
      </a:accent3>
      <a:accent4>
        <a:srgbClr val="DADADA"/>
      </a:accent4>
      <a:accent5>
        <a:srgbClr val="C4BFBB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ヒラギノ明朝 Pro W6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88C81"/>
      </a:accent1>
      <a:accent2>
        <a:srgbClr val="333399"/>
      </a:accent2>
      <a:accent3>
        <a:srgbClr val="AAAAAA"/>
      </a:accent3>
      <a:accent4>
        <a:srgbClr val="DADADA"/>
      </a:accent4>
      <a:accent5>
        <a:srgbClr val="CAC5C1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 W6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ea typeface="ヒラギノ角ゴ Pro W3" pitchFamily="1" charset="-128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ea typeface="ヒラギノ角ゴ Pro W3" pitchFamily="1" charset="-128"/>
            <a:sym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Potter</Template>
  <TotalTime>1296</TotalTime>
  <Words>2366</Words>
  <Application>Microsoft Office PowerPoint</Application>
  <PresentationFormat>Widescreen</PresentationFormat>
  <Paragraphs>277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Arial</vt:lpstr>
      <vt:lpstr>Calibri</vt:lpstr>
      <vt:lpstr>Calibri Light</vt:lpstr>
      <vt:lpstr>Gentium</vt:lpstr>
      <vt:lpstr>Georgia</vt:lpstr>
      <vt:lpstr>Lucida Grande</vt:lpstr>
      <vt:lpstr>Times New Roman</vt:lpstr>
      <vt:lpstr>Wingdings</vt:lpstr>
      <vt:lpstr>Wingdings 2</vt:lpstr>
      <vt:lpstr>Office Theme</vt:lpstr>
      <vt:lpstr>Default Design</vt:lpstr>
      <vt:lpstr>2_Default Design</vt:lpstr>
      <vt:lpstr>3_Office Theme</vt:lpstr>
      <vt:lpstr>PowerPoint Presentation</vt:lpstr>
      <vt:lpstr>PowerPoint Presentation</vt:lpstr>
      <vt:lpstr>PowerPoint Presentation</vt:lpstr>
      <vt:lpstr>   In Mt 13:44 God describes us as:</vt:lpstr>
      <vt:lpstr>PowerPoint Presentation</vt:lpstr>
      <vt:lpstr>Pt. 3 We’re like clay in the hands of a Master Potter.     Jer. 18:1-6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ˮ뀀Į͋㉐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Keith Peters</cp:lastModifiedBy>
  <cp:revision>36</cp:revision>
  <dcterms:created xsi:type="dcterms:W3CDTF">2016-02-04T15:22:09Z</dcterms:created>
  <dcterms:modified xsi:type="dcterms:W3CDTF">2022-02-05T18:56:19Z</dcterms:modified>
</cp:coreProperties>
</file>