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662" r:id="rId6"/>
  </p:sldMasterIdLst>
  <p:sldIdLst>
    <p:sldId id="320" r:id="rId7"/>
    <p:sldId id="324" r:id="rId8"/>
    <p:sldId id="323" r:id="rId9"/>
    <p:sldId id="326" r:id="rId10"/>
    <p:sldId id="274" r:id="rId11"/>
    <p:sldId id="314" r:id="rId12"/>
    <p:sldId id="344" r:id="rId13"/>
    <p:sldId id="285" r:id="rId14"/>
    <p:sldId id="330" r:id="rId15"/>
    <p:sldId id="327" r:id="rId16"/>
    <p:sldId id="328" r:id="rId17"/>
    <p:sldId id="329" r:id="rId18"/>
    <p:sldId id="331" r:id="rId19"/>
    <p:sldId id="332" r:id="rId20"/>
    <p:sldId id="333" r:id="rId21"/>
    <p:sldId id="334" r:id="rId22"/>
    <p:sldId id="336" r:id="rId23"/>
    <p:sldId id="306" r:id="rId24"/>
    <p:sldId id="337" r:id="rId25"/>
    <p:sldId id="343" r:id="rId26"/>
    <p:sldId id="338" r:id="rId27"/>
    <p:sldId id="340" r:id="rId28"/>
    <p:sldId id="341" r:id="rId29"/>
    <p:sldId id="345" r:id="rId30"/>
    <p:sldId id="346" r:id="rId31"/>
    <p:sldId id="339" r:id="rId32"/>
    <p:sldId id="319" r:id="rId33"/>
    <p:sldId id="34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ith Peters" initials="KP" lastIdx="1" clrIdx="0">
    <p:extLst>
      <p:ext uri="{19B8F6BF-5375-455C-9EA6-DF929625EA0E}">
        <p15:presenceInfo xmlns:p15="http://schemas.microsoft.com/office/powerpoint/2012/main" userId="S::PastorKeith@cheneybaptist.com::c4a13cba-445d-4c8b-a237-8d92adffce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A9A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92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24T17:18:59.257" idx="1">
    <p:pos x="7764" y="-9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01C3-F310-4DEA-96D3-2B5391F14850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1377-7B18-4F13-9E5D-BA36417A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1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01C3-F310-4DEA-96D3-2B5391F14850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1377-7B18-4F13-9E5D-BA36417A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2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01C3-F310-4DEA-96D3-2B5391F14850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1377-7B18-4F13-9E5D-BA36417A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45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878B1-B530-4FF0-8DD2-67E2D9D28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B3201-255D-4957-99C8-394481D5F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1A104-3753-42B2-B3ED-D7C2A6E7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6CAD-0AB2-4AE9-9A6A-5E69F49F5DA7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8661A-8FF7-4774-8C53-ACC6BFD47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957B6-7CC3-4160-B733-DDA96865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0B2-412A-43A5-BEA1-C533958E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90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408A1-6B56-471B-A5D6-E3D35702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DC4E0-B455-452F-9DEE-26337694F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253C8-0666-4B0B-96E4-9630DD393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6CAD-0AB2-4AE9-9A6A-5E69F49F5DA7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A877C-A40D-4D2A-8852-2BC4C0402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F5002-C40E-400D-AB1C-21AC9A6B2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0B2-412A-43A5-BEA1-C533958E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8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D7B32-94CA-4DE2-B777-3FE8479E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03C24-B4A5-4D6E-A05E-D9A2E858A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8E202-43B8-4418-A404-B55ED1342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6CAD-0AB2-4AE9-9A6A-5E69F49F5DA7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F7E41-F96D-44C7-8889-53AAF7875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389BC-A1DD-4D2B-87E1-4EA9AAE79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0B2-412A-43A5-BEA1-C533958E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05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536A3-1DD9-4DA0-8F81-744593755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248A8-7E47-4277-A677-0984FA660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A3AFD-084C-4F64-BCFB-20AE87CAB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39F1D-96B5-44C1-800B-9D084FC01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6CAD-0AB2-4AE9-9A6A-5E69F49F5DA7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34CE2-AA27-45D7-AF9E-975A37B34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EF809-C673-4626-8701-9AA323B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0B2-412A-43A5-BEA1-C533958E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30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82642-CA68-4283-ADED-217F051E6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8B872-0F9E-4756-B14C-55FAD67B3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8841CB-5C96-460F-A3D2-AF70A9D9C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F6CFF0-8F10-4DE0-8D9A-12FCF4BCB3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E2BFB3-423F-44C2-8626-3EC385184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C5106C-4D34-42B5-BADE-B4EC93528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6CAD-0AB2-4AE9-9A6A-5E69F49F5DA7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AD213-3301-4519-B8DD-E09675026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E0C3ED-EEC0-4310-AE9B-621B20CC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0B2-412A-43A5-BEA1-C533958E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75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43399-B65F-44F8-BBFA-196B61786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310CA8-5CBA-42BC-A8C7-88C31E36F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6CAD-0AB2-4AE9-9A6A-5E69F49F5DA7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166E57-3B03-465E-A314-6190041E8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22370C-3DE0-4327-B033-CD5551A00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0B2-412A-43A5-BEA1-C533958E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00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607FDC-9C0E-454A-A66F-7BB6E90AE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6CAD-0AB2-4AE9-9A6A-5E69F49F5DA7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44DA90-42A5-4E72-B677-C6C8783E9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D60B8-4AB2-4E23-B7C2-62B09BF55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0B2-412A-43A5-BEA1-C533958E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76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812C3-37BB-43D4-8B4A-1B084CC0A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13E80-5F0C-41B2-8822-6C39AEE3E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AF728F-5FA5-4EC4-9346-48DFE00FF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32986-8F52-403F-B57E-1D55B7C5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6CAD-0AB2-4AE9-9A6A-5E69F49F5DA7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F4736-7205-43CB-B3E3-83349B70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60B4C-EDE1-4ED6-8E1E-A132242B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0B2-412A-43A5-BEA1-C533958E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8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01C3-F310-4DEA-96D3-2B5391F14850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1377-7B18-4F13-9E5D-BA36417A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34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9E842-7120-4599-A178-9CF5E396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EF4E47-F640-4A81-8FE2-86224FC3E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D2F95C-DDA0-42A2-813E-0177C61F6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6AEF9-4AE5-4AB4-9EF3-769BCC6E9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6CAD-0AB2-4AE9-9A6A-5E69F49F5DA7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34A32-9F9B-4FBC-975D-62BC13DBC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A9B3F-D72C-4F24-B41F-068EF0F47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0B2-412A-43A5-BEA1-C533958E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38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8E20E-9C31-4F2B-B5CF-A13EA90B5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B94E8-665B-4372-9C4B-FAB30803E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E2CEC-6EA8-4890-9B3E-3F3B741FC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6CAD-0AB2-4AE9-9A6A-5E69F49F5DA7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2CEB7-7370-41FB-8907-433951E7C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B430E-8922-40A1-8F46-186165BBD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0B2-412A-43A5-BEA1-C533958E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99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BFCFBE-62FE-498B-9483-691331FE4E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515A3C-C963-462C-BFF5-75575FB4F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A5A25-2E9B-4DA5-82A2-45F01016B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6CAD-0AB2-4AE9-9A6A-5E69F49F5DA7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B71AA-A8B8-4FA2-B0D4-651E125FE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18EB5-2CD2-4346-B465-6D1CDEA8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0B2-412A-43A5-BEA1-C533958E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42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B8BCB-6FB7-4163-9776-AE75F733F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956E0-4AAB-4C02-B5CB-D7860F779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FF20C-592D-4F14-8AB9-1D2EFF5AA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7477-01CF-4E9B-9D4F-6FA7D7E64980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2F463-EB4C-45D8-8B83-8DC7D3E21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16D09-1CCD-46F0-B66A-78E3A8CA4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7E95-49A9-4405-B682-A0CD742C9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1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A10F3-10F6-4ED2-8CB5-CE140D1E3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4ECE2-4884-4FE9-B2EF-3392BDC77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CB2D6-4FF7-48A9-8D8A-9BBB370C3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7477-01CF-4E9B-9D4F-6FA7D7E64980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5FC22-4978-4873-A379-91735580A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29B8D-0602-4AD0-A39C-E29764C9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7E95-49A9-4405-B682-A0CD742C9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040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E0F60-8D0F-4633-A9A5-992930721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24067-FF7E-4A98-BFB0-6C4EBAA38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9164B-45BC-4C87-96E7-FB101CE40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7477-01CF-4E9B-9D4F-6FA7D7E64980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3E954-5F04-4A91-A352-340A92C22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69003-C44C-4164-90E2-4BC8E568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7E95-49A9-4405-B682-A0CD742C9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4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460DB-A204-4E72-8892-CE55EF87E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99C2E-0967-4958-9680-E4E3E1448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E2BE36-947F-4BF7-82D7-5C3020E1D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BD9793-351A-43ED-BA47-1D6DCC3ED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7477-01CF-4E9B-9D4F-6FA7D7E64980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DC590-DE14-400A-AB56-E65363D03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B425F-EF7D-4D0F-A32D-5B7382847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7E95-49A9-4405-B682-A0CD742C9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86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E5B3B-8429-4836-B84C-6F16218E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2D54E-2A75-4ED9-8378-A3FD2C3F5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9CCEB-AC06-417D-99B5-8DBF1FB2D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F27BBC-0C4E-4502-B6A3-A966A69E92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367446-A420-4C1D-BB60-F2966ABE5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25E577-FBCB-490B-B1AD-BB1850ED9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7477-01CF-4E9B-9D4F-6FA7D7E64980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AF1B33-91B6-4B95-9A93-6B915AE6C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009CDE-00EA-4F26-A278-2744B8DE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7E95-49A9-4405-B682-A0CD742C9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41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91ED-4A19-4CBB-9923-55EB20FE8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F4475-0127-4C5C-BDA6-9BE46ECD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7477-01CF-4E9B-9D4F-6FA7D7E64980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71C503-DB8A-4BFE-ABCB-37A65D5F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565C2-753B-48EC-B5F7-05D175627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7E95-49A9-4405-B682-A0CD742C9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79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C4E1F4-5A9A-4DCD-A1F2-BE8A3CC2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7477-01CF-4E9B-9D4F-6FA7D7E64980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A5A8C4-5278-450E-8A27-2FDA3DE4E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2DC10-30F2-449F-81C3-B0CCBCF9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7E95-49A9-4405-B682-A0CD742C9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01C3-F310-4DEA-96D3-2B5391F14850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1377-7B18-4F13-9E5D-BA36417A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56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5B268-3B2F-480F-893C-7F62849F1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24F16-D84B-4DEF-AAD7-3A7274EFE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29F60-13E8-47E0-957B-EC59F54DA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53EC-BBC3-4118-BDFA-57164D3E7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7477-01CF-4E9B-9D4F-6FA7D7E64980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B0350-35FF-4E9B-82C8-098550633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7D736-68CD-4406-BDAE-74413F17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7E95-49A9-4405-B682-A0CD742C9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02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2123A-7EEB-40B4-B494-4F0CE3DFD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DE9696-E7A5-479C-9723-89382B714E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1BDA22-84A6-4FFA-B1D5-3FA8D8526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8E63-4463-4424-B06A-CEDA2B90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7477-01CF-4E9B-9D4F-6FA7D7E64980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9B072-A99F-4BFB-B0BD-06D864598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1B6B-83DD-45A2-AE89-31579BB59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7E95-49A9-4405-B682-A0CD742C9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0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2C875-96CC-4181-8B68-DA24CB79E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6624A9-CFEF-4652-90B6-F395F47ADE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A1950-9174-46A9-A4FB-B44126A01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7477-01CF-4E9B-9D4F-6FA7D7E64980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DBCFD-8CC6-4CCE-A3BC-09D8D29DD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B779E-D424-4C65-BD09-82E34EB8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7E95-49A9-4405-B682-A0CD742C9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64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D94EA4-8FE5-477E-A0F3-A4335B1746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4BF97D-EFD2-4F96-90DC-38F8A6559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C7823-057F-4428-8285-09E138022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7477-01CF-4E9B-9D4F-6FA7D7E64980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96E77-6D12-4F5F-AA55-AF5F1CFCF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1B8EE-2331-45FF-A5C8-2B69F5AC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7E95-49A9-4405-B682-A0CD742C9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484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BB8FE-0594-4AA9-8F4D-5906A0A8F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C3D3D-9707-44EF-85CD-D6F5262E7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F6BA2-A7CE-4E0E-B753-79E00162D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E0E7-7641-4B07-9620-FADAB01364B1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B3FA5-5ED4-40B0-93E5-8A8C28F68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AD498-9196-4DAA-BC21-8E35FD282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6DCC-5D10-4693-8B72-42110BEE3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621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3037-B021-4610-96AC-2BEF9239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C9AA5-5B46-40C9-ACD8-932BB6454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B714E-5525-4468-BDE0-C988D90B2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E0E7-7641-4B07-9620-FADAB01364B1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DA407-55CC-472D-99DB-E006E4794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5E17B-60C3-4250-9907-23B610BD7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6DCC-5D10-4693-8B72-42110BEE3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328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187F7-42D1-4BBD-A60D-A0E88FC19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F9690-D630-4044-B704-DC76A2E67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A7E07-600D-4C0E-B68D-32AD407AB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E0E7-7641-4B07-9620-FADAB01364B1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45AF0-5692-4EE2-8E3E-8A5124CC2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02CF2-5AF5-4F1D-B56C-C3CB4A716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6DCC-5D10-4693-8B72-42110BEE3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41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4A750-8C3F-4DA7-AF66-E16C5CD73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CC03A-E63F-429B-9C34-D2A417E6E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14F62-EE16-476B-AF93-8A1E78CD5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3990F-9108-4301-B702-901AEC4D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E0E7-7641-4B07-9620-FADAB01364B1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8A72B-9F31-4852-87F0-513A82D03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0532B-46C7-4737-AF3B-62052E541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6DCC-5D10-4693-8B72-42110BEE3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060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5396A-AE50-4ACC-834B-1E7DDAB36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0C84A-5D0E-4723-98E2-BE838434C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17EF1D-EB0C-48CF-86C7-892088076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20948B-92D1-480C-991D-3BC8D9473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57D2E-C679-4D2D-A200-9B056EF031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990ED-0259-49C3-A364-B77AE1C0A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E0E7-7641-4B07-9620-FADAB01364B1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267CB5-2BE5-47AF-9527-25B022C90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754CE3-3491-45A6-873D-EE6FAE4BC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6DCC-5D10-4693-8B72-42110BEE3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813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A524A-1C8B-47FB-8897-BE173C662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399DB7-67BC-494E-8D96-10DD30B31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E0E7-7641-4B07-9620-FADAB01364B1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597662-F42C-4C36-964E-FDB777FE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4F9C1-3643-4952-AD10-FB234C44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6DCC-5D10-4693-8B72-42110BEE3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2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01C3-F310-4DEA-96D3-2B5391F14850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1377-7B18-4F13-9E5D-BA36417A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586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60C6F7-6C54-498B-B4DE-3E0140647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E0E7-7641-4B07-9620-FADAB01364B1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3FC18-1FF0-455A-971E-C5F793579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412FD-2136-407B-9E8E-74D744AE2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6DCC-5D10-4693-8B72-42110BEE3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367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1E5BF-E1E1-4675-985D-5C8FA2436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F85F6-F5A0-4020-B59A-A70C6ED73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11FE4-9195-4847-97A3-9150E2FBB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1C62D1-0CD1-4A27-A00E-E976BB1BC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E0E7-7641-4B07-9620-FADAB01364B1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A777D-CF86-4423-B684-FF15497A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773AE-40F8-46E5-A172-98AB7BBA3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6DCC-5D10-4693-8B72-42110BEE3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638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CA150-65AF-4D8E-A9F2-B3C855CA8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D0F31-860B-4073-875E-A14E114CA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EB7E5-490A-48C6-8607-9AEC317FB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98C96-1183-40D3-9110-D6CE90CC6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E0E7-7641-4B07-9620-FADAB01364B1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13247-FC41-4B77-85FE-B04AC8515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0F25F-A1CE-4E07-8BDC-7A1CA3ED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6DCC-5D10-4693-8B72-42110BEE3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61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1A157-D740-4656-93E9-257FE739A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F7667A-1DE8-4ADD-B772-27259547E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D8040-58DF-4FF0-871C-7D55C879C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E0E7-7641-4B07-9620-FADAB01364B1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5B565-A430-4734-973E-CEBF10B37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238D8-1F0C-417D-9AD9-30A8D10BB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6DCC-5D10-4693-8B72-42110BEE3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513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5F4D70-6F8B-4223-A26F-7344F3378D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A84B3-4BEA-4F63-A3AD-870A09AA8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19AB4-1E9A-4079-8FC7-AE13C11B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E0E7-7641-4B07-9620-FADAB01364B1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C8ECC-2DE9-43B9-B61A-061738506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3C072-AED6-4BBA-B922-839A9DB5F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6DCC-5D10-4693-8B72-42110BEE3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69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1EC51-87D4-4534-BEBA-0F3124287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BACBF0-992D-44E5-B947-400A774B0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D59F8-06CA-4FAC-97B5-BA6826FF2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79DD-4C71-44B4-8603-A6BC8E15856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EDA2C-C9B7-41DC-B060-9F2BD6D42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CDAE8-5323-4101-ADB7-CB2A2C1C4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99CA-F82D-468E-909C-85B2E238F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337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D2E7F-5478-478D-82D7-55035724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10B8E-AA61-475A-B352-CE97EEF4D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651C9-14C1-4E31-B479-83EF1DA27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79DD-4C71-44B4-8603-A6BC8E15856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9C886-134C-4FA0-8660-DF3E07A4E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2906F-1B2D-457C-9578-572A32451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99CA-F82D-468E-909C-85B2E238F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282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80A69-8A7D-4996-8709-5BF370859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4326A-1A59-4B47-A66D-F406B2770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545B5-A2D3-4352-B4FF-A6E4C84BE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79DD-4C71-44B4-8603-A6BC8E15856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4FD43-35E6-4C43-81D0-3D8A1E1F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F2C83-1C39-43EF-A1C6-876BCFD00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99CA-F82D-468E-909C-85B2E238F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721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08506-93C1-40A7-A368-05DE0CA6B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D95A8-1468-44B4-BC42-A82194310C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13A1D-F0E9-4B56-A5F9-13054B488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F16AD-3741-45CF-9CB9-4A21B1B65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79DD-4C71-44B4-8603-A6BC8E15856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3B6B8-9B08-4E47-8E93-A725FECD5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18D69-B095-4226-A0A6-FF5FF8133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99CA-F82D-468E-909C-85B2E238F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076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4D5DF-F9BC-4FD7-8357-054EE99E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D760A-CFB8-46F7-80C1-11717C1F4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3903-AD97-4EB5-82A4-22DE54CC5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88BAEA-5DA0-4D03-B749-0AE597CD6D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6E7CB6-A80E-45D6-890B-78233EF88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E5551D-DDB8-4774-AA4F-45B4EA5AF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79DD-4C71-44B4-8603-A6BC8E15856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6B26F3-27FA-4AE4-A564-B507AD89F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ECD031-02FB-4C59-B379-54ABD921D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99CA-F82D-468E-909C-85B2E238F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6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01C3-F310-4DEA-96D3-2B5391F14850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1377-7B18-4F13-9E5D-BA36417A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291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52D4-1759-431E-8C88-664E8B372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A79EE-1AA5-44EB-B1B1-BE83E3E82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79DD-4C71-44B4-8603-A6BC8E15856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F3A12-F542-4898-B650-97A6E4A3F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42CB83-E472-41A5-85A3-D898D81E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99CA-F82D-468E-909C-85B2E238F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972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0B36E9-10F9-40A7-B8C8-57452FB6C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79DD-4C71-44B4-8603-A6BC8E15856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E0F85A-65A3-4D26-8815-6703F7212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ACFCC-6FA7-4670-A340-9BBC0AF4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99CA-F82D-468E-909C-85B2E238F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576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1F12C-6DFF-45A2-872D-E685CC78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1FAFB-6ED7-4C7F-999C-4599B8B4A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87FC1-B386-4C82-8B20-59677466C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BD255-1F8A-4FFC-91EA-F1BA6A864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79DD-4C71-44B4-8603-A6BC8E15856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1E970-B866-42B1-94C0-D92B933BB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C14C9-B900-487B-BD67-A15A8410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99CA-F82D-468E-909C-85B2E238F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499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F497-D54C-468D-B853-222F74A40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56C3B9-D4B0-41C2-A8FA-75071454F1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6F724-6E87-4AF3-89D9-5DD7AA9AD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C6B81-BBB8-43C8-B0C8-C49FBE8E9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79DD-4C71-44B4-8603-A6BC8E15856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770DB5-7BA9-459E-8939-0CEF28541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61FE0-8128-4739-A3A0-ABB049E3B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99CA-F82D-468E-909C-85B2E238F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607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CD8CB-3391-44DD-B202-6ABC32EA5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088894-F772-41E3-83E9-E4EFBB0F4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2F9B8-AECF-4E78-AED1-76BD9B18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79DD-4C71-44B4-8603-A6BC8E15856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DB97F-A153-4AAB-8354-41EB1124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40FDE-196A-4B97-B9D5-40D96F30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99CA-F82D-468E-909C-85B2E238F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886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06C286-5315-494D-9146-12CC4FCEC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FDB4AB-D1B0-4028-9F7C-432FABCE9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2A355-B61E-4D6D-A0BE-93682ED3A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79DD-4C71-44B4-8603-A6BC8E15856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0F9C9-8798-4388-9DAB-234A606BC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8D533-487A-4DDA-8280-6DAEF3988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99CA-F82D-468E-909C-85B2E238F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518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3DD0-E806-4DB4-98CD-F1B7F89FB91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08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01C3-F310-4DEA-96D3-2B5391F14850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1377-7B18-4F13-9E5D-BA36417A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01C3-F310-4DEA-96D3-2B5391F14850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1377-7B18-4F13-9E5D-BA36417A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6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01C3-F310-4DEA-96D3-2B5391F14850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1377-7B18-4F13-9E5D-BA36417A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8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01C3-F310-4DEA-96D3-2B5391F14850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1377-7B18-4F13-9E5D-BA36417A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1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401C3-F310-4DEA-96D3-2B5391F14850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C1377-7B18-4F13-9E5D-BA36417A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5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20" r:id="rId2"/>
    <p:sldLayoutId id="2147483663" r:id="rId3"/>
    <p:sldLayoutId id="2147483721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C6296E-3ED3-4B5C-BABF-F46ECD9D7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39D79-06D1-4C41-B7C2-CA5A5D6EC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EFA4E-FE08-432F-929E-B69F6062C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26CAD-0AB2-4AE9-9A6A-5E69F49F5DA7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05DF2-A010-4E5A-B1C0-B4F3FFDFC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914C7-F3DB-40F9-8453-D60E307BD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3C0B2-412A-43A5-BEA1-C533958E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1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3F2C8F-3631-4A56-99B3-D5497625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18660-92E3-4E0C-86B7-D9FFB4EE3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B34F9-4920-47B4-9641-B7DC081CD1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A7477-01CF-4E9B-9D4F-6FA7D7E64980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7338E-E371-451C-849C-3A7A85303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CEE1D-00F8-40F7-95AF-32CD3A8CA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F7E95-49A9-4405-B682-A0CD742C9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0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EAF9C3-C488-456A-9106-C1D3AF028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0D05D-A202-49E3-8A3F-B068F368B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4EFF2-8D26-4EF1-AB4B-BFD997E825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7E0E7-7641-4B07-9620-FADAB01364B1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52509-8E30-471A-B5E4-A6C9D2F90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80804-878D-4774-8A11-3CB14C922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76DCC-5D10-4693-8B72-42110BEE3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3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FE9F94-94EA-45AB-98A2-B893F9670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7339D-D143-49F5-88DF-F7DDB6FEE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BEC85-56D1-4F4D-98C2-015C0A335F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979DD-4C71-44B4-8603-A6BC8E15856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7C8CE-7BF2-478E-B72B-26D2732D6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28996-C267-4014-B4DC-3D4B9BB35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499CA-F82D-468E-909C-85B2E238F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5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DC030-58E2-421A-B733-ADAEF037724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8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1300917" rtl="0" eaLnBrk="1" latinLnBrk="0" hangingPunct="1">
        <a:lnSpc>
          <a:spcPct val="90000"/>
        </a:lnSpc>
        <a:spcBef>
          <a:spcPct val="0"/>
        </a:spcBef>
        <a:buNone/>
        <a:defRPr sz="62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229" indent="-325229" algn="l" defTabSz="1300917" rtl="0" eaLnBrk="1" latinLnBrk="0" hangingPunct="1">
        <a:lnSpc>
          <a:spcPct val="90000"/>
        </a:lnSpc>
        <a:spcBef>
          <a:spcPts val="1423"/>
        </a:spcBef>
        <a:buFont typeface="Arial" panose="020B0604020202020204" pitchFamily="34" charset="0"/>
        <a:buChar char="•"/>
        <a:defRPr sz="3984" kern="1200">
          <a:solidFill>
            <a:schemeClr val="tx1"/>
          </a:solidFill>
          <a:latin typeface="+mn-lt"/>
          <a:ea typeface="+mn-ea"/>
          <a:cs typeface="+mn-cs"/>
        </a:defRPr>
      </a:lvl1pPr>
      <a:lvl2pPr marL="975688" indent="-325229" algn="l" defTabSz="130091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4" kern="1200">
          <a:solidFill>
            <a:schemeClr val="tx1"/>
          </a:solidFill>
          <a:latin typeface="+mn-lt"/>
          <a:ea typeface="+mn-ea"/>
          <a:cs typeface="+mn-cs"/>
        </a:defRPr>
      </a:lvl2pPr>
      <a:lvl3pPr marL="1626146" indent="-325229" algn="l" defTabSz="130091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3pPr>
      <a:lvl4pPr marL="2276605" indent="-325229" algn="l" defTabSz="130091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1" kern="1200">
          <a:solidFill>
            <a:schemeClr val="tx1"/>
          </a:solidFill>
          <a:latin typeface="+mn-lt"/>
          <a:ea typeface="+mn-ea"/>
          <a:cs typeface="+mn-cs"/>
        </a:defRPr>
      </a:lvl4pPr>
      <a:lvl5pPr marL="2927063" indent="-325229" algn="l" defTabSz="130091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1" kern="1200">
          <a:solidFill>
            <a:schemeClr val="tx1"/>
          </a:solidFill>
          <a:latin typeface="+mn-lt"/>
          <a:ea typeface="+mn-ea"/>
          <a:cs typeface="+mn-cs"/>
        </a:defRPr>
      </a:lvl5pPr>
      <a:lvl6pPr marL="3577521" indent="-325229" algn="l" defTabSz="130091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1" kern="1200">
          <a:solidFill>
            <a:schemeClr val="tx1"/>
          </a:solidFill>
          <a:latin typeface="+mn-lt"/>
          <a:ea typeface="+mn-ea"/>
          <a:cs typeface="+mn-cs"/>
        </a:defRPr>
      </a:lvl6pPr>
      <a:lvl7pPr marL="4227980" indent="-325229" algn="l" defTabSz="130091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1" kern="1200">
          <a:solidFill>
            <a:schemeClr val="tx1"/>
          </a:solidFill>
          <a:latin typeface="+mn-lt"/>
          <a:ea typeface="+mn-ea"/>
          <a:cs typeface="+mn-cs"/>
        </a:defRPr>
      </a:lvl7pPr>
      <a:lvl8pPr marL="4878438" indent="-325229" algn="l" defTabSz="130091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1" kern="1200">
          <a:solidFill>
            <a:schemeClr val="tx1"/>
          </a:solidFill>
          <a:latin typeface="+mn-lt"/>
          <a:ea typeface="+mn-ea"/>
          <a:cs typeface="+mn-cs"/>
        </a:defRPr>
      </a:lvl8pPr>
      <a:lvl9pPr marL="5528897" indent="-325229" algn="l" defTabSz="130091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917" rtl="0" eaLnBrk="1" latinLnBrk="0" hangingPunct="1">
        <a:defRPr sz="2561" kern="1200">
          <a:solidFill>
            <a:schemeClr val="tx1"/>
          </a:solidFill>
          <a:latin typeface="+mn-lt"/>
          <a:ea typeface="+mn-ea"/>
          <a:cs typeface="+mn-cs"/>
        </a:defRPr>
      </a:lvl1pPr>
      <a:lvl2pPr marL="650458" algn="l" defTabSz="1300917" rtl="0" eaLnBrk="1" latinLnBrk="0" hangingPunct="1">
        <a:defRPr sz="2561" kern="1200">
          <a:solidFill>
            <a:schemeClr val="tx1"/>
          </a:solidFill>
          <a:latin typeface="+mn-lt"/>
          <a:ea typeface="+mn-ea"/>
          <a:cs typeface="+mn-cs"/>
        </a:defRPr>
      </a:lvl2pPr>
      <a:lvl3pPr marL="1300917" algn="l" defTabSz="1300917" rtl="0" eaLnBrk="1" latinLnBrk="0" hangingPunct="1">
        <a:defRPr sz="2561" kern="1200">
          <a:solidFill>
            <a:schemeClr val="tx1"/>
          </a:solidFill>
          <a:latin typeface="+mn-lt"/>
          <a:ea typeface="+mn-ea"/>
          <a:cs typeface="+mn-cs"/>
        </a:defRPr>
      </a:lvl3pPr>
      <a:lvl4pPr marL="1951375" algn="l" defTabSz="1300917" rtl="0" eaLnBrk="1" latinLnBrk="0" hangingPunct="1">
        <a:defRPr sz="2561" kern="1200">
          <a:solidFill>
            <a:schemeClr val="tx1"/>
          </a:solidFill>
          <a:latin typeface="+mn-lt"/>
          <a:ea typeface="+mn-ea"/>
          <a:cs typeface="+mn-cs"/>
        </a:defRPr>
      </a:lvl4pPr>
      <a:lvl5pPr marL="2601834" algn="l" defTabSz="1300917" rtl="0" eaLnBrk="1" latinLnBrk="0" hangingPunct="1">
        <a:defRPr sz="2561" kern="1200">
          <a:solidFill>
            <a:schemeClr val="tx1"/>
          </a:solidFill>
          <a:latin typeface="+mn-lt"/>
          <a:ea typeface="+mn-ea"/>
          <a:cs typeface="+mn-cs"/>
        </a:defRPr>
      </a:lvl5pPr>
      <a:lvl6pPr marL="3252292" algn="l" defTabSz="1300917" rtl="0" eaLnBrk="1" latinLnBrk="0" hangingPunct="1">
        <a:defRPr sz="2561" kern="1200">
          <a:solidFill>
            <a:schemeClr val="tx1"/>
          </a:solidFill>
          <a:latin typeface="+mn-lt"/>
          <a:ea typeface="+mn-ea"/>
          <a:cs typeface="+mn-cs"/>
        </a:defRPr>
      </a:lvl6pPr>
      <a:lvl7pPr marL="3902751" algn="l" defTabSz="1300917" rtl="0" eaLnBrk="1" latinLnBrk="0" hangingPunct="1">
        <a:defRPr sz="2561" kern="1200">
          <a:solidFill>
            <a:schemeClr val="tx1"/>
          </a:solidFill>
          <a:latin typeface="+mn-lt"/>
          <a:ea typeface="+mn-ea"/>
          <a:cs typeface="+mn-cs"/>
        </a:defRPr>
      </a:lvl7pPr>
      <a:lvl8pPr marL="4553209" algn="l" defTabSz="1300917" rtl="0" eaLnBrk="1" latinLnBrk="0" hangingPunct="1">
        <a:defRPr sz="2561" kern="1200">
          <a:solidFill>
            <a:schemeClr val="tx1"/>
          </a:solidFill>
          <a:latin typeface="+mn-lt"/>
          <a:ea typeface="+mn-ea"/>
          <a:cs typeface="+mn-cs"/>
        </a:defRPr>
      </a:lvl8pPr>
      <a:lvl9pPr marL="5203668" algn="l" defTabSz="1300917" rtl="0" eaLnBrk="1" latinLnBrk="0" hangingPunct="1">
        <a:defRPr sz="25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uilding a legacy">
            <a:extLst>
              <a:ext uri="{FF2B5EF4-FFF2-40B4-BE49-F238E27FC236}">
                <a16:creationId xmlns:a16="http://schemas.microsoft.com/office/drawing/2014/main" id="{815DC2C4-3D70-4EBD-AB8D-0A39E0178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8B60AB-898E-4D85-A564-B50AA5FEB0C5}"/>
              </a:ext>
            </a:extLst>
          </p:cNvPr>
          <p:cNvSpPr txBox="1"/>
          <p:nvPr/>
        </p:nvSpPr>
        <p:spPr>
          <a:xfrm>
            <a:off x="-285226" y="2931119"/>
            <a:ext cx="1912690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4800" b="1" i="1" dirty="0">
                <a:solidFill>
                  <a:srgbClr val="A9A9A9"/>
                </a:solidFill>
                <a:latin typeface="Georgia" panose="02040502050405020303" pitchFamily="18" charset="0"/>
              </a:rPr>
              <a:t>Re-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325AFD-18BB-446F-A208-C6476A3BEB77}"/>
              </a:ext>
            </a:extLst>
          </p:cNvPr>
          <p:cNvSpPr/>
          <p:nvPr/>
        </p:nvSpPr>
        <p:spPr>
          <a:xfrm>
            <a:off x="201336" y="236800"/>
            <a:ext cx="11895589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Is. 58:12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“they that shall be of thee shall build the old waste places: thou shalt raise up the foundations of many generations; and thou shalt be called,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0E9BF2-B157-49A2-89BF-E1A358E840D5}"/>
              </a:ext>
            </a:extLst>
          </p:cNvPr>
          <p:cNvSpPr/>
          <p:nvPr/>
        </p:nvSpPr>
        <p:spPr>
          <a:xfrm>
            <a:off x="1013442" y="4919008"/>
            <a:ext cx="11083483" cy="193899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repairer of the breach, 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restorer of paths to dwell in.”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1056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FA672A-C429-441E-B49B-6E8996CE46BE}"/>
              </a:ext>
            </a:extLst>
          </p:cNvPr>
          <p:cNvSpPr/>
          <p:nvPr/>
        </p:nvSpPr>
        <p:spPr>
          <a:xfrm>
            <a:off x="0" y="0"/>
            <a:ext cx="12192000" cy="7879080"/>
          </a:xfrm>
          <a:prstGeom prst="rect">
            <a:avLst/>
          </a:prstGeom>
          <a:solidFill>
            <a:schemeClr val="bg2">
              <a:alpha val="55000"/>
            </a:schemeClr>
          </a:solidFill>
        </p:spPr>
        <p:txBody>
          <a:bodyPr wrap="squar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They drifted away from God and      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toward the pursuit of self interests.</a:t>
            </a:r>
          </a:p>
          <a:p>
            <a:pPr algn="ctr"/>
            <a:r>
              <a:rPr 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current is always away from God!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A. Most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rationalize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their selfish pursuits.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 God raised up Haggai to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challenge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Haggai 1:4-5  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“Is it time for you, O ye, to dwell in your ceiled houses, and this house lie waste?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thus saith the LORD of Hosts;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Consider your ways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8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FA672A-C429-441E-B49B-6E8996CE46BE}"/>
              </a:ext>
            </a:extLst>
          </p:cNvPr>
          <p:cNvSpPr/>
          <p:nvPr/>
        </p:nvSpPr>
        <p:spPr>
          <a:xfrm>
            <a:off x="0" y="0"/>
            <a:ext cx="12192000" cy="6709529"/>
          </a:xfrm>
          <a:prstGeom prst="rect">
            <a:avLst/>
          </a:prstGeom>
          <a:solidFill>
            <a:schemeClr val="bg2"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God raised up Zechariah to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encourage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Zech. 4:6-9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“This is the word of the LORD unto Zerubbabel, saying, Not by might, nor by power,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by my spirit, saith the LORD of hosts.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Who art thou, O great mountain?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Zerubbabel thou shalt become a plain:</a:t>
            </a:r>
          </a:p>
          <a:p>
            <a:pPr algn="ctr">
              <a:spcBef>
                <a:spcPts val="120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word of the LORD came unto me, saying, The hands of Zerubbabel have laid the foundation of this house; </a:t>
            </a:r>
          </a:p>
          <a:p>
            <a:pPr algn="ctr"/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hands shall also finish it;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thou shalt know that the LORD of hosts hath sent me unto you.”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14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FA672A-C429-441E-B49B-6E8996CE46BE}"/>
              </a:ext>
            </a:extLst>
          </p:cNvPr>
          <p:cNvSpPr/>
          <p:nvPr/>
        </p:nvSpPr>
        <p:spPr>
          <a:xfrm>
            <a:off x="0" y="0"/>
            <a:ext cx="12192000" cy="6370975"/>
          </a:xfrm>
          <a:prstGeom prst="rect">
            <a:avLst/>
          </a:prstGeom>
          <a:solidFill>
            <a:schemeClr val="bg2"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They eventually stepped out in faith and began to rebuild. Ezra 5:1-2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prophets, Haggai and Zechariah, prophesied unto the Jews …in the name of the God of Israel…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rose up Zerubbabel, and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Jeshua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began to build the house of God which is at Jerusalem: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with them were the prophets helping them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7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FA672A-C429-441E-B49B-6E8996CE46BE}"/>
              </a:ext>
            </a:extLst>
          </p:cNvPr>
          <p:cNvSpPr/>
          <p:nvPr/>
        </p:nvSpPr>
        <p:spPr>
          <a:xfrm>
            <a:off x="0" y="0"/>
            <a:ext cx="12192000" cy="7078861"/>
          </a:xfrm>
          <a:prstGeom prst="rect">
            <a:avLst/>
          </a:prstGeom>
          <a:solidFill>
            <a:schemeClr val="bg2">
              <a:alpha val="55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They stepped out in faith and began to rebuild. Ezra 5:1-2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A. This was immediately challenged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Vs 3,4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They took their names down.  Vs 4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2) This became an opportunity to Witness.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8-16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 are the servants of the God of heaven and earth…”</a:t>
            </a:r>
          </a:p>
          <a:p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Reported their actions to the King </a:t>
            </a:r>
            <a:r>
              <a:rPr lang="en-US" sz="44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(Darius)</a:t>
            </a:r>
          </a:p>
          <a:p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but this time they kept building! (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5:5)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6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FA672A-C429-441E-B49B-6E8996CE46BE}"/>
              </a:ext>
            </a:extLst>
          </p:cNvPr>
          <p:cNvSpPr/>
          <p:nvPr/>
        </p:nvSpPr>
        <p:spPr>
          <a:xfrm>
            <a:off x="0" y="0"/>
            <a:ext cx="12192000" cy="6678751"/>
          </a:xfrm>
          <a:prstGeom prst="rect">
            <a:avLst/>
          </a:prstGeom>
          <a:solidFill>
            <a:schemeClr val="bg2"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They stepped out in faith. Ezra 5:1-2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B. Darius (the new King) investigated and    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re-authorized the Temple building.  Ch. 6</a:t>
            </a:r>
          </a:p>
          <a:p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He Ordered their enemies to help provide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the building materials and animals! Vs  6-9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2) Asked the Jews to pray for him. 10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3) He threatened any who opposed them. 11</a:t>
            </a:r>
          </a:p>
          <a:p>
            <a:pPr algn="ctr">
              <a:spcBef>
                <a:spcPts val="1200"/>
              </a:spcBef>
            </a:pP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blessings might we be missing because of our  hesitancy to trust and obey God?</a:t>
            </a:r>
            <a:endParaRPr lang="en-US" sz="4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6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FA672A-C429-441E-B49B-6E8996CE46BE}"/>
              </a:ext>
            </a:extLst>
          </p:cNvPr>
          <p:cNvSpPr/>
          <p:nvPr/>
        </p:nvSpPr>
        <p:spPr>
          <a:xfrm>
            <a:off x="0" y="0"/>
            <a:ext cx="12192000" cy="7294305"/>
          </a:xfrm>
          <a:prstGeom prst="rect">
            <a:avLst/>
          </a:prstGeom>
          <a:solidFill>
            <a:schemeClr val="bg2">
              <a:alpha val="55000"/>
            </a:schemeClr>
          </a:solidFill>
        </p:spPr>
        <p:txBody>
          <a:bodyPr wrap="squar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After the Temple was built, the cycle 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toward pleasure &amp; self interest began again.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A.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Solomon did this after the first Temple. 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1) It took him 7 years to build God’s house, </a:t>
            </a:r>
          </a:p>
          <a:p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But 13 to build his own! 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Kings 6:38-7:1)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Kgs 11:1,4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Solomon loved many strange women,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wives turned away his heart after other gods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his heart was not perfect with the LORD” 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76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FA672A-C429-441E-B49B-6E8996CE46BE}"/>
              </a:ext>
            </a:extLst>
          </p:cNvPr>
          <p:cNvSpPr/>
          <p:nvPr/>
        </p:nvSpPr>
        <p:spPr>
          <a:xfrm>
            <a:off x="0" y="0"/>
            <a:ext cx="12192000" cy="7017306"/>
          </a:xfrm>
          <a:prstGeom prst="rect">
            <a:avLst/>
          </a:prstGeom>
          <a:solidFill>
            <a:schemeClr val="bg2">
              <a:alpha val="55000"/>
            </a:schemeClr>
          </a:solidFill>
        </p:spPr>
        <p:txBody>
          <a:bodyPr wrap="squar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4. They drifted back toward self interest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B. Israel did the same thing! 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Ezra 9:1-2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people …priests, and the Levites, have not separated themselves from the people of the lands,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 according to their abominations…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they have taken of their daughters for themselves, and for their sons: so that the holy seed have mingled themselves with the people of those lands: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yea, the hand of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princes and rulers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hath been chief in this trespass.” 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7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FA672A-C429-441E-B49B-6E8996CE46BE}"/>
              </a:ext>
            </a:extLst>
          </p:cNvPr>
          <p:cNvSpPr/>
          <p:nvPr/>
        </p:nvSpPr>
        <p:spPr>
          <a:xfrm>
            <a:off x="0" y="0"/>
            <a:ext cx="12192000" cy="6863417"/>
          </a:xfrm>
          <a:prstGeom prst="rect">
            <a:avLst/>
          </a:prstGeom>
          <a:solidFill>
            <a:schemeClr val="bg2"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prosperity,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people had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(once again)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drifted back toward pride, presumption and the pursuit of pleasure. 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.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went unchecked </a:t>
            </a:r>
            <a:r>
              <a:rPr 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until Ezra came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40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458 BC.</a:t>
            </a:r>
          </a:p>
          <a:p>
            <a:pPr algn="ctr"/>
            <a:r>
              <a:rPr lang="en-US" sz="40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(57 years after the Temple was re-built!)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Ezra 7:6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“Ezra …was a ready scribe in the law of Moses, which the </a:t>
            </a:r>
            <a:r>
              <a:rPr lang="en-US" sz="4000" b="1" i="1" cap="sm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God of Israel had given…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For Ezra had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prepared his heart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seek the law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LORD,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to do it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to teach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Israel statutes and judgments.” 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66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8B625-541A-4D87-9406-0436610B90C6}"/>
              </a:ext>
            </a:extLst>
          </p:cNvPr>
          <p:cNvSpPr txBox="1"/>
          <p:nvPr/>
        </p:nvSpPr>
        <p:spPr>
          <a:xfrm>
            <a:off x="109057" y="92978"/>
            <a:ext cx="11987867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 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correct this inevitable drift?</a:t>
            </a:r>
          </a:p>
          <a:p>
            <a:pPr marL="742950" indent="-742950">
              <a:spcBef>
                <a:spcPts val="1200"/>
              </a:spcBef>
              <a:buAutoNum type="arabicParenR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 the real problem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(sin)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Rev. 3:15-18</a:t>
            </a:r>
          </a:p>
          <a:p>
            <a:pPr marL="742950" indent="-742950">
              <a:spcBef>
                <a:spcPts val="1200"/>
              </a:spcBef>
              <a:buAutoNum type="arabicParenR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Repent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(of our Part in it).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Rev. 3:19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spcBef>
                <a:spcPts val="1200"/>
              </a:spcBef>
              <a:buAutoNum type="arabicParenR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to God’s Ways.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Rev. 3:20</a:t>
            </a:r>
          </a:p>
          <a:p>
            <a:pPr marL="742950" indent="-742950">
              <a:spcBef>
                <a:spcPts val="1200"/>
              </a:spcBef>
              <a:buAutoNum type="arabicParenR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Realign our priorities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(to God’s Plan)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Rev. 4:11</a:t>
            </a:r>
          </a:p>
          <a:p>
            <a:pPr marL="742950" indent="-742950">
              <a:spcBef>
                <a:spcPts val="1200"/>
              </a:spcBef>
              <a:buAutoNum type="arabicParenR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Rebuild our lives on His Principles.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Rev. 21:7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“blessed is he that keeps the sayings of this book”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5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FA672A-C429-441E-B49B-6E8996CE46BE}"/>
              </a:ext>
            </a:extLst>
          </p:cNvPr>
          <p:cNvSpPr/>
          <p:nvPr/>
        </p:nvSpPr>
        <p:spPr>
          <a:xfrm>
            <a:off x="0" y="277091"/>
            <a:ext cx="12192000" cy="5293757"/>
          </a:xfrm>
          <a:prstGeom prst="rect">
            <a:avLst/>
          </a:prstGeom>
          <a:solidFill>
            <a:schemeClr val="bg2"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this process in Ezra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742950" indent="-742950">
              <a:buAutoNum type="arabicPeriod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 the real problem. Ezra 9:3-4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when I heard this thing, I rent my garment and my mantle, and plucked off the hair of my head and of my beard,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 down astonied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were assembled unto me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every one that trembled at the words of the God of Israel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because of the transgression of those that had been carried away” 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26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CFAECE-D45A-48BD-B428-08743E3F4835}"/>
              </a:ext>
            </a:extLst>
          </p:cNvPr>
          <p:cNvSpPr/>
          <p:nvPr/>
        </p:nvSpPr>
        <p:spPr>
          <a:xfrm>
            <a:off x="0" y="105396"/>
            <a:ext cx="11912252" cy="72789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week we examined God’s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“If…Then”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pattern that’s woven throughout scripture.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Chron. 7:14 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my people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…will humble themselves, pray…seek my face.</a:t>
            </a:r>
          </a:p>
          <a:p>
            <a:pPr algn="ctr"/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will I hear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5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forgive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5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80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Israel’s history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(and ours)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full of examples of this pattern unfolding. </a:t>
            </a:r>
          </a:p>
          <a:p>
            <a:pPr algn="ctr"/>
            <a:r>
              <a:rPr lang="fr-FR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fr-FR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Deut</a:t>
            </a:r>
            <a:r>
              <a:rPr lang="fr-FR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28-31; </a:t>
            </a:r>
            <a:r>
              <a:rPr lang="fr-FR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Judges</a:t>
            </a:r>
            <a:r>
              <a:rPr lang="fr-FR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 2 </a:t>
            </a:r>
            <a:r>
              <a:rPr lang="fr-FR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Chron</a:t>
            </a:r>
            <a:r>
              <a:rPr lang="fr-FR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6,7)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FA672A-C429-441E-B49B-6E8996CE46BE}"/>
              </a:ext>
            </a:extLst>
          </p:cNvPr>
          <p:cNvSpPr/>
          <p:nvPr/>
        </p:nvSpPr>
        <p:spPr>
          <a:xfrm>
            <a:off x="0" y="0"/>
            <a:ext cx="12192000" cy="3354765"/>
          </a:xfrm>
          <a:prstGeom prst="rect">
            <a:avLst/>
          </a:prstGeom>
          <a:solidFill>
            <a:schemeClr val="bg2"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this process in Ezra. </a:t>
            </a:r>
          </a:p>
          <a:p>
            <a:pPr marL="742950" indent="-742950">
              <a:buAutoNum type="arabicPeriod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Recognize the real problem.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Ezra 9:3-4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the transgression of those that had been carried away;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I sat astonied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algn="ctr"/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 result for Jews repent in response to Ezra">
            <a:extLst>
              <a:ext uri="{FF2B5EF4-FFF2-40B4-BE49-F238E27FC236}">
                <a16:creationId xmlns:a16="http://schemas.microsoft.com/office/drawing/2014/main" id="{20FB6BBC-DE50-4A96-AC40-DFD427840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5" b="10750"/>
          <a:stretch/>
        </p:blipFill>
        <p:spPr bwMode="auto">
          <a:xfrm>
            <a:off x="-1" y="2595770"/>
            <a:ext cx="12192001" cy="432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A3E178-EBA6-48A0-B99F-5A81EF183519}"/>
              </a:ext>
            </a:extLst>
          </p:cNvPr>
          <p:cNvSpPr/>
          <p:nvPr/>
        </p:nvSpPr>
        <p:spPr>
          <a:xfrm>
            <a:off x="277091" y="2531467"/>
            <a:ext cx="113792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Shāmēm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stunned, devastated, amazed!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we still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“tremble at the words of God”?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we “astonished” at the sin around us?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did Ezra see that most others didn’t?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did he see it (their sin) so clearly?</a:t>
            </a:r>
          </a:p>
          <a:p>
            <a:pPr lvl="2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What did he do about it? </a:t>
            </a:r>
          </a:p>
        </p:txBody>
      </p:sp>
    </p:spTree>
    <p:extLst>
      <p:ext uri="{BB962C8B-B14F-4D97-AF65-F5344CB8AC3E}">
        <p14:creationId xmlns:p14="http://schemas.microsoft.com/office/powerpoint/2010/main" val="91300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FA672A-C429-441E-B49B-6E8996CE46BE}"/>
              </a:ext>
            </a:extLst>
          </p:cNvPr>
          <p:cNvSpPr/>
          <p:nvPr/>
        </p:nvSpPr>
        <p:spPr>
          <a:xfrm>
            <a:off x="67112" y="0"/>
            <a:ext cx="12192000" cy="7663636"/>
          </a:xfrm>
          <a:prstGeom prst="rect">
            <a:avLst/>
          </a:prstGeom>
          <a:solidFill>
            <a:schemeClr val="bg2">
              <a:alpha val="55000"/>
            </a:schemeClr>
          </a:solidFill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What did Ezra do about it?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Repent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(compunction, reconsideration) </a:t>
            </a:r>
            <a:endParaRPr lang="en-US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 Ezra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cared.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9:3-5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“rent my garment, plucked hair”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10:1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“weeping and casting himself down before God” 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and 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prayed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9:5-15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“spread out my hands to the Lord”</a:t>
            </a:r>
          </a:p>
          <a:p>
            <a:pPr>
              <a:spcBef>
                <a:spcPts val="1200"/>
              </a:spcBef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couldn’t affect change, </a:t>
            </a:r>
          </a:p>
          <a:p>
            <a:pPr>
              <a:spcBef>
                <a:spcPts val="1200"/>
              </a:spcBef>
            </a:pPr>
            <a:r>
              <a:rPr lang="en-US" sz="4000" b="1" dirty="0"/>
              <a:t>James 5:16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“Confess your faults …and pray…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effectual fervent prayer of a righteous man </a:t>
            </a:r>
            <a:r>
              <a:rPr lang="en-US" sz="4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availeth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much.” </a:t>
            </a:r>
            <a:b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EA8EC3-F23E-4261-9176-7C49678E3612}"/>
              </a:ext>
            </a:extLst>
          </p:cNvPr>
          <p:cNvSpPr/>
          <p:nvPr/>
        </p:nvSpPr>
        <p:spPr>
          <a:xfrm>
            <a:off x="6082721" y="3927825"/>
            <a:ext cx="60421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God could!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Tim. 2:24-26)</a:t>
            </a:r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2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FA672A-C429-441E-B49B-6E8996CE46BE}"/>
              </a:ext>
            </a:extLst>
          </p:cNvPr>
          <p:cNvSpPr/>
          <p:nvPr/>
        </p:nvSpPr>
        <p:spPr>
          <a:xfrm>
            <a:off x="67112" y="0"/>
            <a:ext cx="12192000" cy="7171194"/>
          </a:xfrm>
          <a:prstGeom prst="rect">
            <a:avLst/>
          </a:prstGeom>
          <a:solidFill>
            <a:schemeClr val="bg2"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God’s if-then promise of 2 Chr. 7:14?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God brought deep conviction!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10:1,2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Ezra had prayed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when he had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confessed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weeping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casting himself down … God;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assembled unto him out of Israel a very great congregation of men and women and children: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the people wept very sore.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(conviction!)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have trespassed against our God, and have taken strange wives of the people of the land: </a:t>
            </a:r>
          </a:p>
          <a:p>
            <a:pPr algn="ctr"/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“yet now there is hope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Israel concerning this thing.”</a:t>
            </a:r>
          </a:p>
          <a:p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FA672A-C429-441E-B49B-6E8996CE46BE}"/>
              </a:ext>
            </a:extLst>
          </p:cNvPr>
          <p:cNvSpPr/>
          <p:nvPr/>
        </p:nvSpPr>
        <p:spPr>
          <a:xfrm>
            <a:off x="67112" y="0"/>
            <a:ext cx="12192000" cy="7663636"/>
          </a:xfrm>
          <a:prstGeom prst="rect">
            <a:avLst/>
          </a:prstGeom>
          <a:solidFill>
            <a:schemeClr val="bg2"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Ch. 7:14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my people…then will I…” 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Remember…Repent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Return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Him and Receive His pardon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10:3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“Now therefore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us make a covenant with our God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put away all the wives, and such as are born of them,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counsel of my lord, and of those that tremble at the commandment of our God;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let it be done according to the law.” </a:t>
            </a:r>
          </a:p>
          <a:p>
            <a:pPr algn="ctr"/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67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FA672A-C429-441E-B49B-6E8996CE46BE}"/>
              </a:ext>
            </a:extLst>
          </p:cNvPr>
          <p:cNvSpPr/>
          <p:nvPr/>
        </p:nvSpPr>
        <p:spPr>
          <a:xfrm>
            <a:off x="67112" y="0"/>
            <a:ext cx="12192000" cy="7571303"/>
          </a:xfrm>
          <a:prstGeom prst="rect">
            <a:avLst/>
          </a:prstGeom>
          <a:solidFill>
            <a:schemeClr val="bg2"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Remember…Repent… Return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Realign our priorities.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10:10-12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“Ezra …said unto them, Ye have transgressed, and have taken strange wives, to increase the trespass of Israel. </a:t>
            </a:r>
          </a:p>
          <a:p>
            <a:pPr algn="ctr">
              <a:spcBef>
                <a:spcPts val="120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therefore make confession unto the LORD God,</a:t>
            </a:r>
          </a:p>
          <a:p>
            <a:pPr algn="ctr">
              <a:spcBef>
                <a:spcPts val="120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do his pleasure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and separate yourselves from the people of the land, and from the strange wives. </a:t>
            </a:r>
          </a:p>
          <a:p>
            <a:pPr algn="ctr">
              <a:spcBef>
                <a:spcPts val="120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Then all the congregation answered and said with a loud voice, As thou hast said, so must we do.”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89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FA672A-C429-441E-B49B-6E8996CE46BE}"/>
              </a:ext>
            </a:extLst>
          </p:cNvPr>
          <p:cNvSpPr/>
          <p:nvPr/>
        </p:nvSpPr>
        <p:spPr>
          <a:xfrm>
            <a:off x="67112" y="0"/>
            <a:ext cx="12192000" cy="7848302"/>
          </a:xfrm>
          <a:prstGeom prst="rect">
            <a:avLst/>
          </a:prstGeom>
          <a:solidFill>
            <a:schemeClr val="bg2"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Remember…Repent… Return… Realign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5) Rebuild our lives on God’s principles.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book of Ezra ends (10:44) with: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“All these had taken strange wives: and some of them had wives by whom they had children.” </a:t>
            </a:r>
          </a:p>
          <a:p>
            <a:pPr algn="ctr">
              <a:spcBef>
                <a:spcPts val="1200"/>
              </a:spcBef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certainly felt bad about it, but there’s no record of what they actually did about it!</a:t>
            </a:r>
          </a:p>
          <a:p>
            <a:pPr algn="ctr">
              <a:spcBef>
                <a:spcPts val="120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a result, Nehemiah had to deal with this problem over a decade later.  (Neh. 13)</a:t>
            </a:r>
          </a:p>
          <a:p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82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FA672A-C429-441E-B49B-6E8996CE46BE}"/>
              </a:ext>
            </a:extLst>
          </p:cNvPr>
          <p:cNvSpPr/>
          <p:nvPr/>
        </p:nvSpPr>
        <p:spPr>
          <a:xfrm>
            <a:off x="67112" y="274290"/>
            <a:ext cx="12192000" cy="6386364"/>
          </a:xfrm>
          <a:prstGeom prst="rect">
            <a:avLst/>
          </a:prstGeom>
          <a:solidFill>
            <a:schemeClr val="bg2"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Application: In order to rebuild a godly legacy we too must:</a:t>
            </a:r>
          </a:p>
          <a:p>
            <a:pPr>
              <a:spcBef>
                <a:spcPts val="12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Recognize: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Drift in our lives and its consequences. Re 2:5</a:t>
            </a:r>
          </a:p>
          <a:p>
            <a:pPr>
              <a:spcBef>
                <a:spcPts val="120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Repent: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and really Pray. (2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7:14) </a:t>
            </a:r>
          </a:p>
          <a:p>
            <a:pPr>
              <a:spcBef>
                <a:spcPts val="120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Return to God and receive His pardon. 1 Jn 1:9 </a:t>
            </a:r>
          </a:p>
          <a:p>
            <a:pPr>
              <a:spcBef>
                <a:spcPts val="120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Realign our priorities.  (Ro. 12:1,2)</a:t>
            </a:r>
          </a:p>
          <a:p>
            <a:pPr>
              <a:spcBef>
                <a:spcPts val="60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Rebuild our lives on the foundation of God’s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Word and Will.  (Mt. 7:24-27)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76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4B18EED8-00F5-4DE6-A16A-8767FCFA5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8334DD5-88EB-426E-90FC-80088858B996}"/>
              </a:ext>
            </a:extLst>
          </p:cNvPr>
          <p:cNvSpPr/>
          <p:nvPr/>
        </p:nvSpPr>
        <p:spPr>
          <a:xfrm>
            <a:off x="0" y="4934699"/>
            <a:ext cx="11674764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”I call heaven and earth to record this day against you, that I have set before you life and death, blessing and cursing: </a:t>
            </a:r>
          </a:p>
          <a:p>
            <a:pPr algn="ctr"/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choose life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that both thou and thy seed may live:”</a:t>
            </a:r>
            <a:b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6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uilding a legacy">
            <a:extLst>
              <a:ext uri="{FF2B5EF4-FFF2-40B4-BE49-F238E27FC236}">
                <a16:creationId xmlns:a16="http://schemas.microsoft.com/office/drawing/2014/main" id="{815DC2C4-3D70-4EBD-AB8D-0A39E0178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8B60AB-898E-4D85-A564-B50AA5FEB0C5}"/>
              </a:ext>
            </a:extLst>
          </p:cNvPr>
          <p:cNvSpPr txBox="1"/>
          <p:nvPr/>
        </p:nvSpPr>
        <p:spPr>
          <a:xfrm>
            <a:off x="-351194" y="3013501"/>
            <a:ext cx="1958321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4800" b="1" i="1" dirty="0">
                <a:solidFill>
                  <a:srgbClr val="A9A9A9"/>
                </a:solidFill>
                <a:latin typeface="Georgia" panose="02040502050405020303" pitchFamily="18" charset="0"/>
              </a:rPr>
              <a:t>Re-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325AFD-18BB-446F-A208-C6476A3BEB77}"/>
              </a:ext>
            </a:extLst>
          </p:cNvPr>
          <p:cNvSpPr/>
          <p:nvPr/>
        </p:nvSpPr>
        <p:spPr>
          <a:xfrm>
            <a:off x="201336" y="236800"/>
            <a:ext cx="11895589" cy="23698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20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“That thou mayest love the LORD thy God…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obey His voice…cleave unto Him;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He is thy life…”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7870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srael at mount sinai">
            <a:extLst>
              <a:ext uri="{FF2B5EF4-FFF2-40B4-BE49-F238E27FC236}">
                <a16:creationId xmlns:a16="http://schemas.microsoft.com/office/drawing/2014/main" id="{C507B853-98FF-460B-8D0B-072CDE03F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650" y="-86118"/>
            <a:ext cx="12306650" cy="69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41AB1F-47C6-49EA-BBB5-BA2426C34ACE}"/>
              </a:ext>
            </a:extLst>
          </p:cNvPr>
          <p:cNvSpPr/>
          <p:nvPr/>
        </p:nvSpPr>
        <p:spPr>
          <a:xfrm>
            <a:off x="77243" y="225825"/>
            <a:ext cx="12037513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Mt. Sinai God told Israel: (Ex 19:4-6)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“You’ve seen what I did …, and how I bare you on eagles' wings, and brought you unto myself. </a:t>
            </a:r>
          </a:p>
          <a:p>
            <a:pPr algn="ctr">
              <a:spcBef>
                <a:spcPts val="120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therefore,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ye will obey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voice indeed,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keep my covenant,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ye shall be a peculiar treasure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me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algn="ctr">
              <a:spcBef>
                <a:spcPts val="120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ye shall be unto me a kingdom of priests,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an holy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qādôsh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sacred)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nation. “</a:t>
            </a:r>
          </a:p>
        </p:txBody>
      </p:sp>
    </p:spTree>
    <p:extLst>
      <p:ext uri="{BB962C8B-B14F-4D97-AF65-F5344CB8AC3E}">
        <p14:creationId xmlns:p14="http://schemas.microsoft.com/office/powerpoint/2010/main" val="182037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CFAECE-D45A-48BD-B428-08743E3F4835}"/>
              </a:ext>
            </a:extLst>
          </p:cNvPr>
          <p:cNvSpPr/>
          <p:nvPr/>
        </p:nvSpPr>
        <p:spPr>
          <a:xfrm>
            <a:off x="139874" y="96159"/>
            <a:ext cx="11912252" cy="72019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the next 1000 years this pattern continued: </a:t>
            </a:r>
          </a:p>
          <a:p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Israel Partnered (with God)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Pride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Presumption  Pursue pleasure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This produces inevitable Problems (Ro. 1)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Their problems led to either further rebellion </a:t>
            </a:r>
          </a:p>
          <a:p>
            <a:pPr algn="ctr"/>
            <a:r>
              <a:rPr lang="en-US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or recognition and repentance!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Recognition and Repentance led them to: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Prayer  Partnering with God!</a:t>
            </a:r>
          </a:p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And the cycle began again!</a:t>
            </a:r>
          </a:p>
          <a:p>
            <a:pPr algn="ctr"/>
            <a:endParaRPr lang="en-US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E7E2B0-19C1-4EB9-A0D2-7343A79707A1}"/>
              </a:ext>
            </a:extLst>
          </p:cNvPr>
          <p:cNvSpPr/>
          <p:nvPr/>
        </p:nvSpPr>
        <p:spPr>
          <a:xfrm>
            <a:off x="9062920" y="752804"/>
            <a:ext cx="274626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Prospered</a:t>
            </a:r>
            <a:endParaRPr 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7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abylonian captivity">
            <a:extLst>
              <a:ext uri="{FF2B5EF4-FFF2-40B4-BE49-F238E27FC236}">
                <a16:creationId xmlns:a16="http://schemas.microsoft.com/office/drawing/2014/main" id="{82CFAD90-0A6B-49C0-B7E7-008803C09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B09167-FD80-4BC6-8132-197DE5FF9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9" y="5342414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4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720A2BBD-38AF-46C3-BE62-D4DF5E972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805647-1093-40DC-A722-EC245FAD654E}"/>
              </a:ext>
            </a:extLst>
          </p:cNvPr>
          <p:cNvSpPr txBox="1"/>
          <p:nvPr/>
        </p:nvSpPr>
        <p:spPr>
          <a:xfrm>
            <a:off x="0" y="1323439"/>
            <a:ext cx="12192000" cy="1323439"/>
          </a:xfrm>
          <a:prstGeom prst="rect">
            <a:avLst/>
          </a:prstGeom>
          <a:solidFill>
            <a:schemeClr val="bg2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King Cyrus permitted (and paid) for them to return and rebuild God’s Temple and their lives!  Ezra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AFEEE3-256D-42B5-A2ED-B95601B80AA0}"/>
              </a:ext>
            </a:extLst>
          </p:cNvPr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bg2">
              <a:alpha val="6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70 years, God miraculously moved to give Israel another chance and freedom and blessing.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D5C311-8FD8-47F3-B42A-5C18A2CFDE0E}"/>
              </a:ext>
            </a:extLst>
          </p:cNvPr>
          <p:cNvSpPr/>
          <p:nvPr/>
        </p:nvSpPr>
        <p:spPr>
          <a:xfrm>
            <a:off x="84615" y="2646878"/>
            <a:ext cx="11813219" cy="2554545"/>
          </a:xfrm>
          <a:prstGeom prst="rect">
            <a:avLst/>
          </a:prstGeom>
          <a:solidFill>
            <a:schemeClr val="bg2">
              <a:alpha val="7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i="1" dirty="0"/>
              <a:t>Isaiah 44:28  (200 years earlier) revealed God said:</a:t>
            </a:r>
          </a:p>
          <a:p>
            <a:pPr algn="ctr"/>
            <a:r>
              <a:rPr lang="en-US" sz="4000" b="1" i="1" dirty="0"/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Cyrus, He is my shepherd, and shall perform all my pleasure: even saying to Jerusalem, Thou shalt be built; and to the temple, Thy foundation shall be laid.”</a:t>
            </a:r>
          </a:p>
        </p:txBody>
      </p:sp>
    </p:spTree>
    <p:extLst>
      <p:ext uri="{BB962C8B-B14F-4D97-AF65-F5344CB8AC3E}">
        <p14:creationId xmlns:p14="http://schemas.microsoft.com/office/powerpoint/2010/main" val="34078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Jews repent in response to Ezra">
            <a:extLst>
              <a:ext uri="{FF2B5EF4-FFF2-40B4-BE49-F238E27FC236}">
                <a16:creationId xmlns:a16="http://schemas.microsoft.com/office/drawing/2014/main" id="{91B6932F-6E40-427C-949D-DF34565AF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5"/>
          <a:stretch/>
        </p:blipFill>
        <p:spPr bwMode="auto">
          <a:xfrm>
            <a:off x="193675" y="256309"/>
            <a:ext cx="11804650" cy="634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B34E4D-A04E-4F84-BA49-16CE3622BCA0}"/>
              </a:ext>
            </a:extLst>
          </p:cNvPr>
          <p:cNvSpPr txBox="1"/>
          <p:nvPr/>
        </p:nvSpPr>
        <p:spPr>
          <a:xfrm>
            <a:off x="3693818" y="4991674"/>
            <a:ext cx="299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900 miles</a:t>
            </a:r>
          </a:p>
        </p:txBody>
      </p:sp>
    </p:spTree>
    <p:extLst>
      <p:ext uri="{BB962C8B-B14F-4D97-AF65-F5344CB8AC3E}">
        <p14:creationId xmlns:p14="http://schemas.microsoft.com/office/powerpoint/2010/main" val="418281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FA672A-C429-441E-B49B-6E8996CE46BE}"/>
              </a:ext>
            </a:extLst>
          </p:cNvPr>
          <p:cNvSpPr/>
          <p:nvPr/>
        </p:nvSpPr>
        <p:spPr>
          <a:xfrm>
            <a:off x="0" y="-114300"/>
            <a:ext cx="12192000" cy="7725192"/>
          </a:xfrm>
          <a:prstGeom prst="rect">
            <a:avLst/>
          </a:prstGeom>
          <a:solidFill>
            <a:schemeClr val="bg2"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Those willing to obey partnered with God, 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soon faced the problems of: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 Discouragement: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Ezra 3:12; Haggai 2:3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B. Deception/Infiltration: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Ezra 4:1-2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Jude 4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“certain men crept in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unwares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C. Detours (Frustrations):  Ezra 4:3-5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the people of the land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weakened the hands of the people of Judah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troubled them in building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hired counsellors against them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frustrate their purpose”</a:t>
            </a:r>
          </a:p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48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FA672A-C429-441E-B49B-6E8996CE46BE}"/>
              </a:ext>
            </a:extLst>
          </p:cNvPr>
          <p:cNvSpPr/>
          <p:nvPr/>
        </p:nvSpPr>
        <p:spPr>
          <a:xfrm>
            <a:off x="0" y="0"/>
            <a:ext cx="12192000" cy="6586418"/>
          </a:xfrm>
          <a:prstGeom prst="rect">
            <a:avLst/>
          </a:prstGeom>
          <a:solidFill>
            <a:schemeClr val="bg2">
              <a:alpha val="55000"/>
            </a:schemeClr>
          </a:solidFill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Detours (Frustrations):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Ezra 4:3-5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hired counsellors …to frustrate their purpose”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This litigation lasted 15 years!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a) They began a deceptive letter writing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campaign against them.  Vs 6-16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b) They saw an opportunity when Cyrus was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replaced by Artaxerxes (Vs 11)  </a:t>
            </a:r>
          </a:p>
          <a:p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who eventually ordered them to stop building!</a:t>
            </a:r>
          </a:p>
          <a:p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(Vs 17-24)  </a:t>
            </a:r>
          </a:p>
        </p:txBody>
      </p:sp>
    </p:spTree>
    <p:extLst>
      <p:ext uri="{BB962C8B-B14F-4D97-AF65-F5344CB8AC3E}">
        <p14:creationId xmlns:p14="http://schemas.microsoft.com/office/powerpoint/2010/main" val="387373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5FEC3B5-5321-4765-877A-84055D558CBD}" vid="{2897EDD6-835E-4234-9D60-CDE0463F808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5FEC3B5-5321-4765-877A-84055D558CBD}" vid="{C7996AAF-0093-4E32-8633-DA7FBCA7AF2C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5FEC3B5-5321-4765-877A-84055D558CBD}" vid="{893D64F5-740F-4EF3-B779-C6A3CFA0A3C6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5FEC3B5-5321-4765-877A-84055D558CBD}" vid="{FF4F7C6D-6400-47C2-8D73-B176E1CE2935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5FEC3B5-5321-4765-877A-84055D558CBD}" vid="{FF5E03A4-9189-4BF6-B6E9-7FCBB0CCD535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2047</Words>
  <Application>Microsoft Office PowerPoint</Application>
  <PresentationFormat>Widescreen</PresentationFormat>
  <Paragraphs>172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Calibri</vt:lpstr>
      <vt:lpstr>Calibri Light</vt:lpstr>
      <vt:lpstr>Georgia</vt:lpstr>
      <vt:lpstr>Times New Roman</vt:lpstr>
      <vt:lpstr>Wingdings</vt:lpstr>
      <vt:lpstr>Office Theme</vt:lpstr>
      <vt:lpstr>Custom Design</vt:lpstr>
      <vt:lpstr>1_Custom Design</vt:lpstr>
      <vt:lpstr>2_Custom Design</vt:lpstr>
      <vt:lpstr>3_Custom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Keith Peters</cp:lastModifiedBy>
  <cp:revision>79</cp:revision>
  <dcterms:created xsi:type="dcterms:W3CDTF">2019-05-24T21:45:16Z</dcterms:created>
  <dcterms:modified xsi:type="dcterms:W3CDTF">2019-06-02T14:06:28Z</dcterms:modified>
</cp:coreProperties>
</file>