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35" r:id="rId2"/>
    <p:sldMasterId id="2147483733" r:id="rId3"/>
    <p:sldMasterId id="2147483648" r:id="rId4"/>
  </p:sldMasterIdLst>
  <p:notesMasterIdLst>
    <p:notesMasterId r:id="rId46"/>
  </p:notesMasterIdLst>
  <p:sldIdLst>
    <p:sldId id="610" r:id="rId5"/>
    <p:sldId id="806" r:id="rId6"/>
    <p:sldId id="862" r:id="rId7"/>
    <p:sldId id="688" r:id="rId8"/>
    <p:sldId id="859" r:id="rId9"/>
    <p:sldId id="850" r:id="rId10"/>
    <p:sldId id="851" r:id="rId11"/>
    <p:sldId id="860" r:id="rId12"/>
    <p:sldId id="835" r:id="rId13"/>
    <p:sldId id="833" r:id="rId14"/>
    <p:sldId id="834" r:id="rId15"/>
    <p:sldId id="837" r:id="rId16"/>
    <p:sldId id="838" r:id="rId17"/>
    <p:sldId id="831" r:id="rId18"/>
    <p:sldId id="852" r:id="rId19"/>
    <p:sldId id="832" r:id="rId20"/>
    <p:sldId id="845" r:id="rId21"/>
    <p:sldId id="821" r:id="rId22"/>
    <p:sldId id="846" r:id="rId23"/>
    <p:sldId id="847" r:id="rId24"/>
    <p:sldId id="839" r:id="rId25"/>
    <p:sldId id="824" r:id="rId26"/>
    <p:sldId id="825" r:id="rId27"/>
    <p:sldId id="828" r:id="rId28"/>
    <p:sldId id="829" r:id="rId29"/>
    <p:sldId id="826" r:id="rId30"/>
    <p:sldId id="840" r:id="rId31"/>
    <p:sldId id="769" r:id="rId32"/>
    <p:sldId id="827" r:id="rId33"/>
    <p:sldId id="841" r:id="rId34"/>
    <p:sldId id="854" r:id="rId35"/>
    <p:sldId id="861" r:id="rId36"/>
    <p:sldId id="866" r:id="rId37"/>
    <p:sldId id="867" r:id="rId38"/>
    <p:sldId id="864" r:id="rId39"/>
    <p:sldId id="863" r:id="rId40"/>
    <p:sldId id="760" r:id="rId41"/>
    <p:sldId id="761" r:id="rId42"/>
    <p:sldId id="858" r:id="rId43"/>
    <p:sldId id="857" r:id="rId44"/>
    <p:sldId id="865" r:id="rId4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Peters" initials="KP" lastIdx="1" clrIdx="0">
    <p:extLst>
      <p:ext uri="{19B8F6BF-5375-455C-9EA6-DF929625EA0E}">
        <p15:presenceInfo xmlns:p15="http://schemas.microsoft.com/office/powerpoint/2012/main" userId="S::PastorKeith@cheneybaptist.com::c4a13cba-445d-4c8b-a237-8d92adffce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E080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94660"/>
  </p:normalViewPr>
  <p:slideViewPr>
    <p:cSldViewPr>
      <p:cViewPr varScale="1">
        <p:scale>
          <a:sx n="103" d="100"/>
          <a:sy n="103" d="100"/>
        </p:scale>
        <p:origin x="114" y="1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AC65F-4714-4653-A94C-2C43872834FC}"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C8FE7-9712-4AC8-8FC6-24617B4616C5}" type="slidenum">
              <a:rPr lang="en-US" smtClean="0"/>
              <a:t>‹#›</a:t>
            </a:fld>
            <a:endParaRPr lang="en-US"/>
          </a:p>
        </p:txBody>
      </p:sp>
    </p:spTree>
    <p:extLst>
      <p:ext uri="{BB962C8B-B14F-4D97-AF65-F5344CB8AC3E}">
        <p14:creationId xmlns:p14="http://schemas.microsoft.com/office/powerpoint/2010/main" val="187939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a:t>
            </a:fld>
            <a:endParaRPr lang="en-US"/>
          </a:p>
        </p:txBody>
      </p:sp>
    </p:spTree>
    <p:extLst>
      <p:ext uri="{BB962C8B-B14F-4D97-AF65-F5344CB8AC3E}">
        <p14:creationId xmlns:p14="http://schemas.microsoft.com/office/powerpoint/2010/main" val="146120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11</a:t>
            </a:fld>
            <a:endParaRPr lang="en-US"/>
          </a:p>
        </p:txBody>
      </p:sp>
    </p:spTree>
    <p:extLst>
      <p:ext uri="{BB962C8B-B14F-4D97-AF65-F5344CB8AC3E}">
        <p14:creationId xmlns:p14="http://schemas.microsoft.com/office/powerpoint/2010/main" val="69646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12</a:t>
            </a:fld>
            <a:endParaRPr lang="en-US"/>
          </a:p>
        </p:txBody>
      </p:sp>
    </p:spTree>
    <p:extLst>
      <p:ext uri="{BB962C8B-B14F-4D97-AF65-F5344CB8AC3E}">
        <p14:creationId xmlns:p14="http://schemas.microsoft.com/office/powerpoint/2010/main" val="307916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13</a:t>
            </a:fld>
            <a:endParaRPr lang="en-US"/>
          </a:p>
        </p:txBody>
      </p:sp>
    </p:spTree>
    <p:extLst>
      <p:ext uri="{BB962C8B-B14F-4D97-AF65-F5344CB8AC3E}">
        <p14:creationId xmlns:p14="http://schemas.microsoft.com/office/powerpoint/2010/main" val="424023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14</a:t>
            </a:fld>
            <a:endParaRPr lang="en-US"/>
          </a:p>
        </p:txBody>
      </p:sp>
    </p:spTree>
    <p:extLst>
      <p:ext uri="{BB962C8B-B14F-4D97-AF65-F5344CB8AC3E}">
        <p14:creationId xmlns:p14="http://schemas.microsoft.com/office/powerpoint/2010/main" val="404026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15</a:t>
            </a:fld>
            <a:endParaRPr lang="en-US"/>
          </a:p>
        </p:txBody>
      </p:sp>
    </p:spTree>
    <p:extLst>
      <p:ext uri="{BB962C8B-B14F-4D97-AF65-F5344CB8AC3E}">
        <p14:creationId xmlns:p14="http://schemas.microsoft.com/office/powerpoint/2010/main" val="193606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16</a:t>
            </a:fld>
            <a:endParaRPr lang="en-US"/>
          </a:p>
        </p:txBody>
      </p:sp>
    </p:spTree>
    <p:extLst>
      <p:ext uri="{BB962C8B-B14F-4D97-AF65-F5344CB8AC3E}">
        <p14:creationId xmlns:p14="http://schemas.microsoft.com/office/powerpoint/2010/main" val="375116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17</a:t>
            </a:fld>
            <a:endParaRPr lang="en-US"/>
          </a:p>
        </p:txBody>
      </p:sp>
    </p:spTree>
    <p:extLst>
      <p:ext uri="{BB962C8B-B14F-4D97-AF65-F5344CB8AC3E}">
        <p14:creationId xmlns:p14="http://schemas.microsoft.com/office/powerpoint/2010/main" val="339977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18</a:t>
            </a:fld>
            <a:endParaRPr lang="en-US"/>
          </a:p>
        </p:txBody>
      </p:sp>
    </p:spTree>
    <p:extLst>
      <p:ext uri="{BB962C8B-B14F-4D97-AF65-F5344CB8AC3E}">
        <p14:creationId xmlns:p14="http://schemas.microsoft.com/office/powerpoint/2010/main" val="153925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19</a:t>
            </a:fld>
            <a:endParaRPr lang="en-US"/>
          </a:p>
        </p:txBody>
      </p:sp>
    </p:spTree>
    <p:extLst>
      <p:ext uri="{BB962C8B-B14F-4D97-AF65-F5344CB8AC3E}">
        <p14:creationId xmlns:p14="http://schemas.microsoft.com/office/powerpoint/2010/main" val="1355352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20</a:t>
            </a:fld>
            <a:endParaRPr lang="en-US"/>
          </a:p>
        </p:txBody>
      </p:sp>
    </p:spTree>
    <p:extLst>
      <p:ext uri="{BB962C8B-B14F-4D97-AF65-F5344CB8AC3E}">
        <p14:creationId xmlns:p14="http://schemas.microsoft.com/office/powerpoint/2010/main" val="47485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3</a:t>
            </a:fld>
            <a:endParaRPr lang="en-US"/>
          </a:p>
        </p:txBody>
      </p:sp>
    </p:spTree>
    <p:extLst>
      <p:ext uri="{BB962C8B-B14F-4D97-AF65-F5344CB8AC3E}">
        <p14:creationId xmlns:p14="http://schemas.microsoft.com/office/powerpoint/2010/main" val="213013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21</a:t>
            </a:fld>
            <a:endParaRPr lang="en-US"/>
          </a:p>
        </p:txBody>
      </p:sp>
    </p:spTree>
    <p:extLst>
      <p:ext uri="{BB962C8B-B14F-4D97-AF65-F5344CB8AC3E}">
        <p14:creationId xmlns:p14="http://schemas.microsoft.com/office/powerpoint/2010/main" val="37109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22</a:t>
            </a:fld>
            <a:endParaRPr lang="en-US"/>
          </a:p>
        </p:txBody>
      </p:sp>
    </p:spTree>
    <p:extLst>
      <p:ext uri="{BB962C8B-B14F-4D97-AF65-F5344CB8AC3E}">
        <p14:creationId xmlns:p14="http://schemas.microsoft.com/office/powerpoint/2010/main" val="2785174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23</a:t>
            </a:fld>
            <a:endParaRPr lang="en-US"/>
          </a:p>
        </p:txBody>
      </p:sp>
    </p:spTree>
    <p:extLst>
      <p:ext uri="{BB962C8B-B14F-4D97-AF65-F5344CB8AC3E}">
        <p14:creationId xmlns:p14="http://schemas.microsoft.com/office/powerpoint/2010/main" val="2038897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24</a:t>
            </a:fld>
            <a:endParaRPr lang="en-US"/>
          </a:p>
        </p:txBody>
      </p:sp>
    </p:spTree>
    <p:extLst>
      <p:ext uri="{BB962C8B-B14F-4D97-AF65-F5344CB8AC3E}">
        <p14:creationId xmlns:p14="http://schemas.microsoft.com/office/powerpoint/2010/main" val="1672232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25</a:t>
            </a:fld>
            <a:endParaRPr lang="en-US"/>
          </a:p>
        </p:txBody>
      </p:sp>
    </p:spTree>
    <p:extLst>
      <p:ext uri="{BB962C8B-B14F-4D97-AF65-F5344CB8AC3E}">
        <p14:creationId xmlns:p14="http://schemas.microsoft.com/office/powerpoint/2010/main" val="3429319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26</a:t>
            </a:fld>
            <a:endParaRPr lang="en-US"/>
          </a:p>
        </p:txBody>
      </p:sp>
    </p:spTree>
    <p:extLst>
      <p:ext uri="{BB962C8B-B14F-4D97-AF65-F5344CB8AC3E}">
        <p14:creationId xmlns:p14="http://schemas.microsoft.com/office/powerpoint/2010/main" val="1970848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27</a:t>
            </a:fld>
            <a:endParaRPr lang="en-US"/>
          </a:p>
        </p:txBody>
      </p:sp>
    </p:spTree>
    <p:extLst>
      <p:ext uri="{BB962C8B-B14F-4D97-AF65-F5344CB8AC3E}">
        <p14:creationId xmlns:p14="http://schemas.microsoft.com/office/powerpoint/2010/main" val="2833320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28</a:t>
            </a:fld>
            <a:endParaRPr lang="en-US"/>
          </a:p>
        </p:txBody>
      </p:sp>
    </p:spTree>
    <p:extLst>
      <p:ext uri="{BB962C8B-B14F-4D97-AF65-F5344CB8AC3E}">
        <p14:creationId xmlns:p14="http://schemas.microsoft.com/office/powerpoint/2010/main" val="1846703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29</a:t>
            </a:fld>
            <a:endParaRPr lang="en-US"/>
          </a:p>
        </p:txBody>
      </p:sp>
    </p:spTree>
    <p:extLst>
      <p:ext uri="{BB962C8B-B14F-4D97-AF65-F5344CB8AC3E}">
        <p14:creationId xmlns:p14="http://schemas.microsoft.com/office/powerpoint/2010/main" val="3816143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30</a:t>
            </a:fld>
            <a:endParaRPr lang="en-US"/>
          </a:p>
        </p:txBody>
      </p:sp>
    </p:spTree>
    <p:extLst>
      <p:ext uri="{BB962C8B-B14F-4D97-AF65-F5344CB8AC3E}">
        <p14:creationId xmlns:p14="http://schemas.microsoft.com/office/powerpoint/2010/main" val="238025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4</a:t>
            </a:fld>
            <a:endParaRPr lang="en-US"/>
          </a:p>
        </p:txBody>
      </p:sp>
    </p:spTree>
    <p:extLst>
      <p:ext uri="{BB962C8B-B14F-4D97-AF65-F5344CB8AC3E}">
        <p14:creationId xmlns:p14="http://schemas.microsoft.com/office/powerpoint/2010/main" val="3461356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31</a:t>
            </a:fld>
            <a:endParaRPr lang="en-US"/>
          </a:p>
        </p:txBody>
      </p:sp>
    </p:spTree>
    <p:extLst>
      <p:ext uri="{BB962C8B-B14F-4D97-AF65-F5344CB8AC3E}">
        <p14:creationId xmlns:p14="http://schemas.microsoft.com/office/powerpoint/2010/main" val="3538665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32</a:t>
            </a:fld>
            <a:endParaRPr lang="en-US"/>
          </a:p>
        </p:txBody>
      </p:sp>
    </p:spTree>
    <p:extLst>
      <p:ext uri="{BB962C8B-B14F-4D97-AF65-F5344CB8AC3E}">
        <p14:creationId xmlns:p14="http://schemas.microsoft.com/office/powerpoint/2010/main" val="3967768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33</a:t>
            </a:fld>
            <a:endParaRPr lang="en-US"/>
          </a:p>
        </p:txBody>
      </p:sp>
    </p:spTree>
    <p:extLst>
      <p:ext uri="{BB962C8B-B14F-4D97-AF65-F5344CB8AC3E}">
        <p14:creationId xmlns:p14="http://schemas.microsoft.com/office/powerpoint/2010/main" val="2974732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34</a:t>
            </a:fld>
            <a:endParaRPr lang="en-US"/>
          </a:p>
        </p:txBody>
      </p:sp>
    </p:spTree>
    <p:extLst>
      <p:ext uri="{BB962C8B-B14F-4D97-AF65-F5344CB8AC3E}">
        <p14:creationId xmlns:p14="http://schemas.microsoft.com/office/powerpoint/2010/main" val="4044786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35</a:t>
            </a:fld>
            <a:endParaRPr lang="en-US"/>
          </a:p>
        </p:txBody>
      </p:sp>
    </p:spTree>
    <p:extLst>
      <p:ext uri="{BB962C8B-B14F-4D97-AF65-F5344CB8AC3E}">
        <p14:creationId xmlns:p14="http://schemas.microsoft.com/office/powerpoint/2010/main" val="103734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5</a:t>
            </a:fld>
            <a:endParaRPr lang="en-US"/>
          </a:p>
        </p:txBody>
      </p:sp>
    </p:spTree>
    <p:extLst>
      <p:ext uri="{BB962C8B-B14F-4D97-AF65-F5344CB8AC3E}">
        <p14:creationId xmlns:p14="http://schemas.microsoft.com/office/powerpoint/2010/main" val="243764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6</a:t>
            </a:fld>
            <a:endParaRPr lang="en-US"/>
          </a:p>
        </p:txBody>
      </p:sp>
    </p:spTree>
    <p:extLst>
      <p:ext uri="{BB962C8B-B14F-4D97-AF65-F5344CB8AC3E}">
        <p14:creationId xmlns:p14="http://schemas.microsoft.com/office/powerpoint/2010/main" val="112942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7</a:t>
            </a:fld>
            <a:endParaRPr lang="en-US"/>
          </a:p>
        </p:txBody>
      </p:sp>
    </p:spTree>
    <p:extLst>
      <p:ext uri="{BB962C8B-B14F-4D97-AF65-F5344CB8AC3E}">
        <p14:creationId xmlns:p14="http://schemas.microsoft.com/office/powerpoint/2010/main" val="16823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8</a:t>
            </a:fld>
            <a:endParaRPr lang="en-US"/>
          </a:p>
        </p:txBody>
      </p:sp>
    </p:spTree>
    <p:extLst>
      <p:ext uri="{BB962C8B-B14F-4D97-AF65-F5344CB8AC3E}">
        <p14:creationId xmlns:p14="http://schemas.microsoft.com/office/powerpoint/2010/main" val="22656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9</a:t>
            </a:fld>
            <a:endParaRPr lang="en-US"/>
          </a:p>
        </p:txBody>
      </p:sp>
    </p:spTree>
    <p:extLst>
      <p:ext uri="{BB962C8B-B14F-4D97-AF65-F5344CB8AC3E}">
        <p14:creationId xmlns:p14="http://schemas.microsoft.com/office/powerpoint/2010/main" val="3670360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8FE7-9712-4AC8-8FC6-24617B4616C5}" type="slidenum">
              <a:rPr lang="en-US" smtClean="0"/>
              <a:t>10</a:t>
            </a:fld>
            <a:endParaRPr lang="en-US"/>
          </a:p>
        </p:txBody>
      </p:sp>
    </p:spTree>
    <p:extLst>
      <p:ext uri="{BB962C8B-B14F-4D97-AF65-F5344CB8AC3E}">
        <p14:creationId xmlns:p14="http://schemas.microsoft.com/office/powerpoint/2010/main" val="78246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F7DA-88B9-4FE4-B526-33C59912D6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38B1C1-8C45-4B82-91DD-82861AD65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7C97F4-7C9A-4069-A279-AE3961CE83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699643-5AA8-4FF4-8C1B-B0772ABC68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B716E8-4B49-4D9B-B95E-80D6A239864E}"/>
              </a:ext>
            </a:extLst>
          </p:cNvPr>
          <p:cNvSpPr>
            <a:spLocks noGrp="1"/>
          </p:cNvSpPr>
          <p:nvPr>
            <p:ph type="sldNum" sz="quarter" idx="12"/>
          </p:nvPr>
        </p:nvSpPr>
        <p:spPr/>
        <p:txBody>
          <a:bodyPr/>
          <a:lstStyle>
            <a:lvl1pPr>
              <a:defRPr/>
            </a:lvl1pPr>
          </a:lstStyle>
          <a:p>
            <a:fld id="{88AAE75F-DD9E-4AF2-B8F4-F4A335205F31}" type="slidenum">
              <a:rPr lang="en-US" altLang="en-US"/>
              <a:pPr/>
              <a:t>‹#›</a:t>
            </a:fld>
            <a:endParaRPr lang="en-US" altLang="en-US"/>
          </a:p>
        </p:txBody>
      </p:sp>
    </p:spTree>
    <p:extLst>
      <p:ext uri="{BB962C8B-B14F-4D97-AF65-F5344CB8AC3E}">
        <p14:creationId xmlns:p14="http://schemas.microsoft.com/office/powerpoint/2010/main" val="262818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0DC6-0902-4C72-BC43-B5DE88E6C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A345D2-D081-45AD-914E-357EB5A6FB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57490-2028-422F-906A-7C32800236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0295EF-8499-4B30-9B49-3E67F018769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73FFEC-6CAD-4A97-8FBE-4739CEDD5DE1}"/>
              </a:ext>
            </a:extLst>
          </p:cNvPr>
          <p:cNvSpPr>
            <a:spLocks noGrp="1"/>
          </p:cNvSpPr>
          <p:nvPr>
            <p:ph type="sldNum" sz="quarter" idx="12"/>
          </p:nvPr>
        </p:nvSpPr>
        <p:spPr/>
        <p:txBody>
          <a:bodyPr/>
          <a:lstStyle>
            <a:lvl1pPr>
              <a:defRPr/>
            </a:lvl1pPr>
          </a:lstStyle>
          <a:p>
            <a:fld id="{B1017EC3-84C1-4088-A3C8-46A2A85744D1}" type="slidenum">
              <a:rPr lang="en-US" altLang="en-US"/>
              <a:pPr/>
              <a:t>‹#›</a:t>
            </a:fld>
            <a:endParaRPr lang="en-US" altLang="en-US"/>
          </a:p>
        </p:txBody>
      </p:sp>
    </p:spTree>
    <p:extLst>
      <p:ext uri="{BB962C8B-B14F-4D97-AF65-F5344CB8AC3E}">
        <p14:creationId xmlns:p14="http://schemas.microsoft.com/office/powerpoint/2010/main" val="188273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5DEA2-486B-4D1E-9789-28C41ADA6484}"/>
              </a:ext>
            </a:extLst>
          </p:cNvPr>
          <p:cNvSpPr>
            <a:spLocks noGrp="1"/>
          </p:cNvSpPr>
          <p:nvPr>
            <p:ph type="title" orient="vert"/>
          </p:nvPr>
        </p:nvSpPr>
        <p:spPr>
          <a:xfrm>
            <a:off x="8839200" y="1600200"/>
            <a:ext cx="2743200" cy="4800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B58B5-06E4-4882-8D46-5660CB385414}"/>
              </a:ext>
            </a:extLst>
          </p:cNvPr>
          <p:cNvSpPr>
            <a:spLocks noGrp="1"/>
          </p:cNvSpPr>
          <p:nvPr>
            <p:ph type="body" orient="vert" idx="1"/>
          </p:nvPr>
        </p:nvSpPr>
        <p:spPr>
          <a:xfrm>
            <a:off x="609600" y="1600200"/>
            <a:ext cx="8026400"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ADB31-65C4-4C98-B269-397BD447E9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8E60FEA-0330-4F72-A4C5-4DF0630DF2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5D0C39B-F3EA-43BC-B85E-5D816403794B}"/>
              </a:ext>
            </a:extLst>
          </p:cNvPr>
          <p:cNvSpPr>
            <a:spLocks noGrp="1"/>
          </p:cNvSpPr>
          <p:nvPr>
            <p:ph type="sldNum" sz="quarter" idx="12"/>
          </p:nvPr>
        </p:nvSpPr>
        <p:spPr/>
        <p:txBody>
          <a:bodyPr/>
          <a:lstStyle>
            <a:lvl1pPr>
              <a:defRPr/>
            </a:lvl1pPr>
          </a:lstStyle>
          <a:p>
            <a:fld id="{D9F193F9-F3A9-4E96-9CE9-F46BE9EA35F2}" type="slidenum">
              <a:rPr lang="en-US" altLang="en-US"/>
              <a:pPr/>
              <a:t>‹#›</a:t>
            </a:fld>
            <a:endParaRPr lang="en-US" altLang="en-US"/>
          </a:p>
        </p:txBody>
      </p:sp>
    </p:spTree>
    <p:extLst>
      <p:ext uri="{BB962C8B-B14F-4D97-AF65-F5344CB8AC3E}">
        <p14:creationId xmlns:p14="http://schemas.microsoft.com/office/powerpoint/2010/main" val="100320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431D-6B8C-45FB-AE3E-18DF77670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A9BD76-26B3-44F0-AB4C-7ECEC280A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C323DD-3C38-40C2-85CB-311A567318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A88331-860A-4C5A-934C-345FC763B22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F99F80-A40C-40BC-8A72-A7AB27FFC9C4}"/>
              </a:ext>
            </a:extLst>
          </p:cNvPr>
          <p:cNvSpPr>
            <a:spLocks noGrp="1"/>
          </p:cNvSpPr>
          <p:nvPr>
            <p:ph type="sldNum" sz="quarter" idx="12"/>
          </p:nvPr>
        </p:nvSpPr>
        <p:spPr/>
        <p:txBody>
          <a:bodyPr/>
          <a:lstStyle>
            <a:lvl1pPr>
              <a:defRPr/>
            </a:lvl1pPr>
          </a:lstStyle>
          <a:p>
            <a:fld id="{A9D6E0D0-B7DC-4A04-A5D7-3D096357A8EB}" type="slidenum">
              <a:rPr lang="en-US" altLang="en-US"/>
              <a:pPr/>
              <a:t>‹#›</a:t>
            </a:fld>
            <a:endParaRPr lang="en-US" altLang="en-US"/>
          </a:p>
        </p:txBody>
      </p:sp>
    </p:spTree>
    <p:extLst>
      <p:ext uri="{BB962C8B-B14F-4D97-AF65-F5344CB8AC3E}">
        <p14:creationId xmlns:p14="http://schemas.microsoft.com/office/powerpoint/2010/main" val="63581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77EC-895F-44EE-8EB5-63E079D3D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C90B6-BCEF-4627-BD38-F1D6ACD848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3A61E-35E9-4718-B2AA-B0BB5BC6D0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ED4C03-5B0C-4460-9228-1C9D0BC2BC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663188-3CB1-46F1-8BAE-B3B0280EC016}"/>
              </a:ext>
            </a:extLst>
          </p:cNvPr>
          <p:cNvSpPr>
            <a:spLocks noGrp="1"/>
          </p:cNvSpPr>
          <p:nvPr>
            <p:ph type="sldNum" sz="quarter" idx="12"/>
          </p:nvPr>
        </p:nvSpPr>
        <p:spPr/>
        <p:txBody>
          <a:bodyPr/>
          <a:lstStyle>
            <a:lvl1pPr>
              <a:defRPr/>
            </a:lvl1pPr>
          </a:lstStyle>
          <a:p>
            <a:fld id="{3CEB92CD-247C-42A0-8C57-BF82B3EFE86F}" type="slidenum">
              <a:rPr lang="en-US" altLang="en-US"/>
              <a:pPr/>
              <a:t>‹#›</a:t>
            </a:fld>
            <a:endParaRPr lang="en-US" altLang="en-US"/>
          </a:p>
        </p:txBody>
      </p:sp>
    </p:spTree>
    <p:extLst>
      <p:ext uri="{BB962C8B-B14F-4D97-AF65-F5344CB8AC3E}">
        <p14:creationId xmlns:p14="http://schemas.microsoft.com/office/powerpoint/2010/main" val="119557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4B99-9ABE-438A-A3EE-D35E4E2DBCB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D375D-7B30-44D2-87BF-6FC58A163D9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38DC989-86B2-4F84-8FD4-DBAB9A7E60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8E3A0D-D58F-466E-ADBB-506B3A5FE2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D93E5E-19BB-4F56-9E98-F24B8CF0C5C3}"/>
              </a:ext>
            </a:extLst>
          </p:cNvPr>
          <p:cNvSpPr>
            <a:spLocks noGrp="1"/>
          </p:cNvSpPr>
          <p:nvPr>
            <p:ph type="sldNum" sz="quarter" idx="12"/>
          </p:nvPr>
        </p:nvSpPr>
        <p:spPr/>
        <p:txBody>
          <a:bodyPr/>
          <a:lstStyle>
            <a:lvl1pPr>
              <a:defRPr/>
            </a:lvl1pPr>
          </a:lstStyle>
          <a:p>
            <a:fld id="{6E77BDDD-8587-47BE-BFB6-D7761FB954CC}" type="slidenum">
              <a:rPr lang="en-US" altLang="en-US"/>
              <a:pPr/>
              <a:t>‹#›</a:t>
            </a:fld>
            <a:endParaRPr lang="en-US" altLang="en-US"/>
          </a:p>
        </p:txBody>
      </p:sp>
    </p:spTree>
    <p:extLst>
      <p:ext uri="{BB962C8B-B14F-4D97-AF65-F5344CB8AC3E}">
        <p14:creationId xmlns:p14="http://schemas.microsoft.com/office/powerpoint/2010/main" val="256729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5FE2-F86F-4F96-BF45-18D626A8A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2AC7F-4202-45D1-B681-DEBC063D5A56}"/>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95567A-A85E-4656-95CB-9EA6A71E2008}"/>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504870-9DA6-48E5-A4D6-854B22FD25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B9CD16-0066-48A8-A2FB-6D8B6C7A822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ECBB01-B833-4EEF-AA7B-2AB7FCC32771}"/>
              </a:ext>
            </a:extLst>
          </p:cNvPr>
          <p:cNvSpPr>
            <a:spLocks noGrp="1"/>
          </p:cNvSpPr>
          <p:nvPr>
            <p:ph type="sldNum" sz="quarter" idx="12"/>
          </p:nvPr>
        </p:nvSpPr>
        <p:spPr/>
        <p:txBody>
          <a:bodyPr/>
          <a:lstStyle>
            <a:lvl1pPr>
              <a:defRPr/>
            </a:lvl1pPr>
          </a:lstStyle>
          <a:p>
            <a:fld id="{93E3B295-F017-4576-9FA4-3A52AF69714E}" type="slidenum">
              <a:rPr lang="en-US" altLang="en-US"/>
              <a:pPr/>
              <a:t>‹#›</a:t>
            </a:fld>
            <a:endParaRPr lang="en-US" altLang="en-US"/>
          </a:p>
        </p:txBody>
      </p:sp>
    </p:spTree>
    <p:extLst>
      <p:ext uri="{BB962C8B-B14F-4D97-AF65-F5344CB8AC3E}">
        <p14:creationId xmlns:p14="http://schemas.microsoft.com/office/powerpoint/2010/main" val="416082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11B1-55A1-42F8-92C1-1165C70713C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8C8C3A-2B7D-4B44-98C4-8C8F6C71E4C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B111C6-B04B-4146-AE38-3BBEFB599983}"/>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F7F15-2740-446F-929F-A5D00049BE5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CD802B-DC80-4FE1-A0C8-60CB0D33B1F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C912E-0050-4FB9-B600-0D028146546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F598839-3B88-4323-8B49-BABF891C29F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2FD8945-BC60-4382-BFBA-A3882E0656D4}"/>
              </a:ext>
            </a:extLst>
          </p:cNvPr>
          <p:cNvSpPr>
            <a:spLocks noGrp="1"/>
          </p:cNvSpPr>
          <p:nvPr>
            <p:ph type="sldNum" sz="quarter" idx="12"/>
          </p:nvPr>
        </p:nvSpPr>
        <p:spPr/>
        <p:txBody>
          <a:bodyPr/>
          <a:lstStyle>
            <a:lvl1pPr>
              <a:defRPr/>
            </a:lvl1pPr>
          </a:lstStyle>
          <a:p>
            <a:fld id="{C6D9CF4B-061B-4CAD-A9DF-37A29F336DE8}" type="slidenum">
              <a:rPr lang="en-US" altLang="en-US"/>
              <a:pPr/>
              <a:t>‹#›</a:t>
            </a:fld>
            <a:endParaRPr lang="en-US" altLang="en-US"/>
          </a:p>
        </p:txBody>
      </p:sp>
    </p:spTree>
    <p:extLst>
      <p:ext uri="{BB962C8B-B14F-4D97-AF65-F5344CB8AC3E}">
        <p14:creationId xmlns:p14="http://schemas.microsoft.com/office/powerpoint/2010/main" val="67079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A7D-996D-43B2-BBB9-4D658CE0D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D218A-772B-4C31-A4C2-B93A87E439C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EE25F99-1D84-45A5-B7F5-CDADE4544B2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B812796-6C6A-41E9-996F-AE30EB088A63}"/>
              </a:ext>
            </a:extLst>
          </p:cNvPr>
          <p:cNvSpPr>
            <a:spLocks noGrp="1"/>
          </p:cNvSpPr>
          <p:nvPr>
            <p:ph type="sldNum" sz="quarter" idx="12"/>
          </p:nvPr>
        </p:nvSpPr>
        <p:spPr/>
        <p:txBody>
          <a:bodyPr/>
          <a:lstStyle>
            <a:lvl1pPr>
              <a:defRPr/>
            </a:lvl1pPr>
          </a:lstStyle>
          <a:p>
            <a:fld id="{154B9CC8-45ED-42E7-9D01-D69647C809FA}" type="slidenum">
              <a:rPr lang="en-US" altLang="en-US"/>
              <a:pPr/>
              <a:t>‹#›</a:t>
            </a:fld>
            <a:endParaRPr lang="en-US" altLang="en-US"/>
          </a:p>
        </p:txBody>
      </p:sp>
    </p:spTree>
    <p:extLst>
      <p:ext uri="{BB962C8B-B14F-4D97-AF65-F5344CB8AC3E}">
        <p14:creationId xmlns:p14="http://schemas.microsoft.com/office/powerpoint/2010/main" val="63326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4661B-F769-4760-8EAD-F70E9AB07FA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BBF2F0A-3E4D-4EE1-A2AB-0EAC81ED788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86E6E8F-1480-4413-999B-F3AACDF2C02C}"/>
              </a:ext>
            </a:extLst>
          </p:cNvPr>
          <p:cNvSpPr>
            <a:spLocks noGrp="1"/>
          </p:cNvSpPr>
          <p:nvPr>
            <p:ph type="sldNum" sz="quarter" idx="12"/>
          </p:nvPr>
        </p:nvSpPr>
        <p:spPr/>
        <p:txBody>
          <a:bodyPr/>
          <a:lstStyle>
            <a:lvl1pPr>
              <a:defRPr/>
            </a:lvl1pPr>
          </a:lstStyle>
          <a:p>
            <a:fld id="{28EF1E32-4874-4112-91A1-A1A550ECD911}" type="slidenum">
              <a:rPr lang="en-US" altLang="en-US"/>
              <a:pPr/>
              <a:t>‹#›</a:t>
            </a:fld>
            <a:endParaRPr lang="en-US" altLang="en-US"/>
          </a:p>
        </p:txBody>
      </p:sp>
    </p:spTree>
    <p:extLst>
      <p:ext uri="{BB962C8B-B14F-4D97-AF65-F5344CB8AC3E}">
        <p14:creationId xmlns:p14="http://schemas.microsoft.com/office/powerpoint/2010/main" val="324847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FCAB-E5BD-45F2-B086-2D0B334BFAF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8A4EE-69BC-42B9-AC46-F70C3425074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9AC36-C24F-4704-AFC9-6B1AED0A69F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93DF6B-835F-42FF-A840-F9B01BE2FF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4628F8-DB13-4DFA-A536-8539333583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A3D8D1A-F781-417F-9175-D269AA97E3EB}"/>
              </a:ext>
            </a:extLst>
          </p:cNvPr>
          <p:cNvSpPr>
            <a:spLocks noGrp="1"/>
          </p:cNvSpPr>
          <p:nvPr>
            <p:ph type="sldNum" sz="quarter" idx="12"/>
          </p:nvPr>
        </p:nvSpPr>
        <p:spPr/>
        <p:txBody>
          <a:bodyPr/>
          <a:lstStyle>
            <a:lvl1pPr>
              <a:defRPr/>
            </a:lvl1pPr>
          </a:lstStyle>
          <a:p>
            <a:fld id="{A37FEC86-BE44-4D2D-B0E6-19FD6BAC0D7E}" type="slidenum">
              <a:rPr lang="en-US" altLang="en-US"/>
              <a:pPr/>
              <a:t>‹#›</a:t>
            </a:fld>
            <a:endParaRPr lang="en-US" altLang="en-US"/>
          </a:p>
        </p:txBody>
      </p:sp>
    </p:spTree>
    <p:extLst>
      <p:ext uri="{BB962C8B-B14F-4D97-AF65-F5344CB8AC3E}">
        <p14:creationId xmlns:p14="http://schemas.microsoft.com/office/powerpoint/2010/main" val="342046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B7D4-B406-4A4F-A547-BE2CA2816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C8CBE0-8C80-4ADE-9ACF-C5F89AC202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154E-5C7D-4910-AD68-934A23364C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932682-E451-4D05-8728-B93178A3A2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494964-075F-4549-BBF6-187CAED94249}"/>
              </a:ext>
            </a:extLst>
          </p:cNvPr>
          <p:cNvSpPr>
            <a:spLocks noGrp="1"/>
          </p:cNvSpPr>
          <p:nvPr>
            <p:ph type="sldNum" sz="quarter" idx="12"/>
          </p:nvPr>
        </p:nvSpPr>
        <p:spPr/>
        <p:txBody>
          <a:bodyPr/>
          <a:lstStyle>
            <a:lvl1pPr>
              <a:defRPr/>
            </a:lvl1pPr>
          </a:lstStyle>
          <a:p>
            <a:fld id="{F53E6544-3598-4632-A397-84B407EF01F9}" type="slidenum">
              <a:rPr lang="en-US" altLang="en-US"/>
              <a:pPr/>
              <a:t>‹#›</a:t>
            </a:fld>
            <a:endParaRPr lang="en-US" altLang="en-US"/>
          </a:p>
        </p:txBody>
      </p:sp>
    </p:spTree>
    <p:extLst>
      <p:ext uri="{BB962C8B-B14F-4D97-AF65-F5344CB8AC3E}">
        <p14:creationId xmlns:p14="http://schemas.microsoft.com/office/powerpoint/2010/main" val="329254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8479-FA32-462A-AC88-178319E1BF3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EC7E5-CD65-4DEA-BFB0-91E9070064F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094D0A-6A5D-4B6E-87AF-E9372913CAE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F8F958-9818-4695-B6F5-1999E826528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9F8398C-E8EA-4150-A1AA-676CAFE033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A9CD31-CE48-4027-9B05-42D487E9B71A}"/>
              </a:ext>
            </a:extLst>
          </p:cNvPr>
          <p:cNvSpPr>
            <a:spLocks noGrp="1"/>
          </p:cNvSpPr>
          <p:nvPr>
            <p:ph type="sldNum" sz="quarter" idx="12"/>
          </p:nvPr>
        </p:nvSpPr>
        <p:spPr/>
        <p:txBody>
          <a:bodyPr/>
          <a:lstStyle>
            <a:lvl1pPr>
              <a:defRPr/>
            </a:lvl1pPr>
          </a:lstStyle>
          <a:p>
            <a:fld id="{AD3C84B6-A8E7-4FD7-A687-4B10D1756AB3}" type="slidenum">
              <a:rPr lang="en-US" altLang="en-US"/>
              <a:pPr/>
              <a:t>‹#›</a:t>
            </a:fld>
            <a:endParaRPr lang="en-US" altLang="en-US"/>
          </a:p>
        </p:txBody>
      </p:sp>
    </p:spTree>
    <p:extLst>
      <p:ext uri="{BB962C8B-B14F-4D97-AF65-F5344CB8AC3E}">
        <p14:creationId xmlns:p14="http://schemas.microsoft.com/office/powerpoint/2010/main" val="3446508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E1C1-4B68-4864-952D-FEE43F6370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F562FB-873B-417A-9035-1F786343F5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85B43-FCF8-4E05-8E5F-AEB8E419B23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ED9187-1C92-488C-91FF-0C5D4C58A2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99733A-8FFE-4956-A3E1-E4489C8C0838}"/>
              </a:ext>
            </a:extLst>
          </p:cNvPr>
          <p:cNvSpPr>
            <a:spLocks noGrp="1"/>
          </p:cNvSpPr>
          <p:nvPr>
            <p:ph type="sldNum" sz="quarter" idx="12"/>
          </p:nvPr>
        </p:nvSpPr>
        <p:spPr/>
        <p:txBody>
          <a:bodyPr/>
          <a:lstStyle>
            <a:lvl1pPr>
              <a:defRPr/>
            </a:lvl1pPr>
          </a:lstStyle>
          <a:p>
            <a:fld id="{3E2985EE-2FB4-4B57-A601-7D871EB89F73}" type="slidenum">
              <a:rPr lang="en-US" altLang="en-US"/>
              <a:pPr/>
              <a:t>‹#›</a:t>
            </a:fld>
            <a:endParaRPr lang="en-US" altLang="en-US"/>
          </a:p>
        </p:txBody>
      </p:sp>
    </p:spTree>
    <p:extLst>
      <p:ext uri="{BB962C8B-B14F-4D97-AF65-F5344CB8AC3E}">
        <p14:creationId xmlns:p14="http://schemas.microsoft.com/office/powerpoint/2010/main" val="2087535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45B2-07FD-45ED-AAC0-59CCB65BE92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F6CC4-F452-4E03-A69B-955C7A20F393}"/>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D83AB-7B61-4223-99A3-5FCF0845E4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36D058-6A33-45CC-9FFA-8F6125F7F70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FEC25A-9998-4A43-A170-3E7A89647E9B}"/>
              </a:ext>
            </a:extLst>
          </p:cNvPr>
          <p:cNvSpPr>
            <a:spLocks noGrp="1"/>
          </p:cNvSpPr>
          <p:nvPr>
            <p:ph type="sldNum" sz="quarter" idx="12"/>
          </p:nvPr>
        </p:nvSpPr>
        <p:spPr/>
        <p:txBody>
          <a:bodyPr/>
          <a:lstStyle>
            <a:lvl1pPr>
              <a:defRPr/>
            </a:lvl1pPr>
          </a:lstStyle>
          <a:p>
            <a:fld id="{61A548D0-E9AE-470D-8F2F-FDBE79E3057C}" type="slidenum">
              <a:rPr lang="en-US" altLang="en-US"/>
              <a:pPr/>
              <a:t>‹#›</a:t>
            </a:fld>
            <a:endParaRPr lang="en-US" altLang="en-US"/>
          </a:p>
        </p:txBody>
      </p:sp>
    </p:spTree>
    <p:extLst>
      <p:ext uri="{BB962C8B-B14F-4D97-AF65-F5344CB8AC3E}">
        <p14:creationId xmlns:p14="http://schemas.microsoft.com/office/powerpoint/2010/main" val="3354253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AE8-3BDD-446E-A781-A15068AA47C9}"/>
              </a:ext>
            </a:extLst>
          </p:cNvPr>
          <p:cNvSpPr>
            <a:spLocks noGrp="1"/>
          </p:cNvSpPr>
          <p:nvPr>
            <p:ph type="title"/>
          </p:nvPr>
        </p:nvSpPr>
        <p:spPr>
          <a:xfrm>
            <a:off x="837904" y="365001"/>
            <a:ext cx="10516195" cy="132605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202B6F-09EA-4AC5-9676-DD8255871B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8296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74054-9CED-4D93-BAA6-FDCC1219619F}"/>
              </a:ext>
            </a:extLst>
          </p:cNvPr>
          <p:cNvSpPr>
            <a:spLocks noGrp="1"/>
          </p:cNvSpPr>
          <p:nvPr>
            <p:ph type="dt" sz="half" idx="10"/>
          </p:nvPr>
        </p:nvSpPr>
        <p:spPr/>
        <p:txBody>
          <a:bodyPr/>
          <a:lstStyle>
            <a:lvl1pPr>
              <a:defRPr/>
            </a:lvl1pPr>
          </a:lstStyle>
          <a:p>
            <a:pPr>
              <a:defRPr/>
            </a:pPr>
            <a:fld id="{841F4C33-7FB1-41F9-98C5-D1BECED5EE23}" type="datetimeFigureOut">
              <a:rPr lang="en-US"/>
              <a:pPr>
                <a:defRPr/>
              </a:pPr>
              <a:t>7/8/2021</a:t>
            </a:fld>
            <a:endParaRPr lang="en-US"/>
          </a:p>
        </p:txBody>
      </p:sp>
      <p:sp>
        <p:nvSpPr>
          <p:cNvPr id="5" name="Footer Placeholder 4">
            <a:extLst>
              <a:ext uri="{FF2B5EF4-FFF2-40B4-BE49-F238E27FC236}">
                <a16:creationId xmlns:a16="http://schemas.microsoft.com/office/drawing/2014/main" id="{0BBEA62D-1D98-4144-9526-5B9623AED5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7332C2-CE0E-4DD0-A791-8681D3CD1F3D}"/>
              </a:ext>
            </a:extLst>
          </p:cNvPr>
          <p:cNvSpPr>
            <a:spLocks noGrp="1"/>
          </p:cNvSpPr>
          <p:nvPr>
            <p:ph type="sldNum" sz="quarter" idx="12"/>
          </p:nvPr>
        </p:nvSpPr>
        <p:spPr/>
        <p:txBody>
          <a:bodyPr/>
          <a:lstStyle>
            <a:lvl1pPr>
              <a:defRPr/>
            </a:lvl1pPr>
          </a:lstStyle>
          <a:p>
            <a:fld id="{24DDF4ED-98A7-487A-8D30-B586139E25D6}" type="slidenum">
              <a:rPr lang="en-US" altLang="en-US"/>
              <a:pPr/>
              <a:t>‹#›</a:t>
            </a:fld>
            <a:endParaRPr lang="en-US" altLang="en-US"/>
          </a:p>
        </p:txBody>
      </p:sp>
    </p:spTree>
    <p:extLst>
      <p:ext uri="{BB962C8B-B14F-4D97-AF65-F5344CB8AC3E}">
        <p14:creationId xmlns:p14="http://schemas.microsoft.com/office/powerpoint/2010/main" val="122797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6A16-ED10-4886-A6C6-4D3B06DAA02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B8294E-F7E3-4617-9C4D-870E2487277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A822AC4-C16A-472F-BE44-91AC2BA2A8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07B76F-73D2-40F6-8D3B-8F5DEEB077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DE5CE8-2E83-4355-A8CD-7FF69E6C2F71}"/>
              </a:ext>
            </a:extLst>
          </p:cNvPr>
          <p:cNvSpPr>
            <a:spLocks noGrp="1"/>
          </p:cNvSpPr>
          <p:nvPr>
            <p:ph type="sldNum" sz="quarter" idx="12"/>
          </p:nvPr>
        </p:nvSpPr>
        <p:spPr/>
        <p:txBody>
          <a:bodyPr/>
          <a:lstStyle>
            <a:lvl1pPr>
              <a:defRPr/>
            </a:lvl1pPr>
          </a:lstStyle>
          <a:p>
            <a:fld id="{71DABDFA-5472-4245-83B9-CB9DC1FC00BF}" type="slidenum">
              <a:rPr lang="en-US" altLang="en-US"/>
              <a:pPr/>
              <a:t>‹#›</a:t>
            </a:fld>
            <a:endParaRPr lang="en-US" altLang="en-US"/>
          </a:p>
        </p:txBody>
      </p:sp>
    </p:spTree>
    <p:extLst>
      <p:ext uri="{BB962C8B-B14F-4D97-AF65-F5344CB8AC3E}">
        <p14:creationId xmlns:p14="http://schemas.microsoft.com/office/powerpoint/2010/main" val="184253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15CF-55A3-4ED0-BCC6-6DBA03026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20C95-1F6F-4CC1-BA67-71145DD3890A}"/>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B27A8-A2CB-4828-96C5-8E30AF357F59}"/>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5C928-EB02-4129-BB41-9A6D81709C1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0E3C3A-73F5-4DFF-A5BF-91F81A2A38E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EF9747-64C3-4028-8E7D-4E498344123B}"/>
              </a:ext>
            </a:extLst>
          </p:cNvPr>
          <p:cNvSpPr>
            <a:spLocks noGrp="1"/>
          </p:cNvSpPr>
          <p:nvPr>
            <p:ph type="sldNum" sz="quarter" idx="12"/>
          </p:nvPr>
        </p:nvSpPr>
        <p:spPr/>
        <p:txBody>
          <a:bodyPr/>
          <a:lstStyle>
            <a:lvl1pPr>
              <a:defRPr/>
            </a:lvl1pPr>
          </a:lstStyle>
          <a:p>
            <a:fld id="{306677C2-E8D0-486C-83A1-7C51E4033FA9}" type="slidenum">
              <a:rPr lang="en-US" altLang="en-US"/>
              <a:pPr/>
              <a:t>‹#›</a:t>
            </a:fld>
            <a:endParaRPr lang="en-US" altLang="en-US"/>
          </a:p>
        </p:txBody>
      </p:sp>
    </p:spTree>
    <p:extLst>
      <p:ext uri="{BB962C8B-B14F-4D97-AF65-F5344CB8AC3E}">
        <p14:creationId xmlns:p14="http://schemas.microsoft.com/office/powerpoint/2010/main" val="284191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2843-C2B3-4E48-8053-4FAB1CF6C39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35714-CC10-4803-ACAA-35D91857593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9F0990-EF9B-4A46-B810-1555251ABA82}"/>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ACC82-2D0D-4508-9AAE-0C90C0598B1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A7D39F-F0BB-429E-92A9-605D48C7620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2DF9E-2273-465A-8859-F151D394E55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FF4E757-6EF8-42DF-9969-87879AF34DA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C2A5D27-0A26-4EDB-B338-83926B367E41}"/>
              </a:ext>
            </a:extLst>
          </p:cNvPr>
          <p:cNvSpPr>
            <a:spLocks noGrp="1"/>
          </p:cNvSpPr>
          <p:nvPr>
            <p:ph type="sldNum" sz="quarter" idx="12"/>
          </p:nvPr>
        </p:nvSpPr>
        <p:spPr/>
        <p:txBody>
          <a:bodyPr/>
          <a:lstStyle>
            <a:lvl1pPr>
              <a:defRPr/>
            </a:lvl1pPr>
          </a:lstStyle>
          <a:p>
            <a:fld id="{6199FF31-E7BC-464C-8334-0060281B8EE0}" type="slidenum">
              <a:rPr lang="en-US" altLang="en-US"/>
              <a:pPr/>
              <a:t>‹#›</a:t>
            </a:fld>
            <a:endParaRPr lang="en-US" altLang="en-US"/>
          </a:p>
        </p:txBody>
      </p:sp>
    </p:spTree>
    <p:extLst>
      <p:ext uri="{BB962C8B-B14F-4D97-AF65-F5344CB8AC3E}">
        <p14:creationId xmlns:p14="http://schemas.microsoft.com/office/powerpoint/2010/main" val="409761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2BA6-E933-49A9-8D83-732BF7F26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ABF99F-24E8-4039-8CFA-B6428A4F27F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D821064-98A4-4D75-B633-5971F9E64E9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E01F45D-9167-48E0-B426-A775906246F7}"/>
              </a:ext>
            </a:extLst>
          </p:cNvPr>
          <p:cNvSpPr>
            <a:spLocks noGrp="1"/>
          </p:cNvSpPr>
          <p:nvPr>
            <p:ph type="sldNum" sz="quarter" idx="12"/>
          </p:nvPr>
        </p:nvSpPr>
        <p:spPr/>
        <p:txBody>
          <a:bodyPr/>
          <a:lstStyle>
            <a:lvl1pPr>
              <a:defRPr/>
            </a:lvl1pPr>
          </a:lstStyle>
          <a:p>
            <a:fld id="{5F6C6CA3-5F20-4FD6-A8BC-0C5411CA7E40}" type="slidenum">
              <a:rPr lang="en-US" altLang="en-US"/>
              <a:pPr/>
              <a:t>‹#›</a:t>
            </a:fld>
            <a:endParaRPr lang="en-US" altLang="en-US"/>
          </a:p>
        </p:txBody>
      </p:sp>
    </p:spTree>
    <p:extLst>
      <p:ext uri="{BB962C8B-B14F-4D97-AF65-F5344CB8AC3E}">
        <p14:creationId xmlns:p14="http://schemas.microsoft.com/office/powerpoint/2010/main" val="248207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E3058-4904-455D-ACAA-92D19B29F2F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0EEA8F7-A016-4DA0-B067-3267DB1D3F3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0299225-C481-4B88-BE67-897F782981F3}"/>
              </a:ext>
            </a:extLst>
          </p:cNvPr>
          <p:cNvSpPr>
            <a:spLocks noGrp="1"/>
          </p:cNvSpPr>
          <p:nvPr>
            <p:ph type="sldNum" sz="quarter" idx="12"/>
          </p:nvPr>
        </p:nvSpPr>
        <p:spPr/>
        <p:txBody>
          <a:bodyPr/>
          <a:lstStyle>
            <a:lvl1pPr>
              <a:defRPr/>
            </a:lvl1pPr>
          </a:lstStyle>
          <a:p>
            <a:fld id="{A03F6B60-D7C8-42A6-8AC5-1A8C76228110}" type="slidenum">
              <a:rPr lang="en-US" altLang="en-US"/>
              <a:pPr/>
              <a:t>‹#›</a:t>
            </a:fld>
            <a:endParaRPr lang="en-US" altLang="en-US"/>
          </a:p>
        </p:txBody>
      </p:sp>
    </p:spTree>
    <p:extLst>
      <p:ext uri="{BB962C8B-B14F-4D97-AF65-F5344CB8AC3E}">
        <p14:creationId xmlns:p14="http://schemas.microsoft.com/office/powerpoint/2010/main" val="236473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C4D9-9BA1-4D26-83B8-DE195CBB10B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BC3C2-6EA0-440E-89F6-E9C4EC0ADFB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FEED63-13ED-4FC5-AABC-7B52E3C8231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B0909F-8D68-4FAE-B00A-15ECF979F1F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F36B94A-0CA8-440C-BB14-82C04E7B428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5CE270-4367-429D-944C-C35BC759F034}"/>
              </a:ext>
            </a:extLst>
          </p:cNvPr>
          <p:cNvSpPr>
            <a:spLocks noGrp="1"/>
          </p:cNvSpPr>
          <p:nvPr>
            <p:ph type="sldNum" sz="quarter" idx="12"/>
          </p:nvPr>
        </p:nvSpPr>
        <p:spPr/>
        <p:txBody>
          <a:bodyPr/>
          <a:lstStyle>
            <a:lvl1pPr>
              <a:defRPr/>
            </a:lvl1pPr>
          </a:lstStyle>
          <a:p>
            <a:fld id="{E0A116AD-4502-4B0E-820B-13DE4CB170C5}" type="slidenum">
              <a:rPr lang="en-US" altLang="en-US"/>
              <a:pPr/>
              <a:t>‹#›</a:t>
            </a:fld>
            <a:endParaRPr lang="en-US" altLang="en-US"/>
          </a:p>
        </p:txBody>
      </p:sp>
    </p:spTree>
    <p:extLst>
      <p:ext uri="{BB962C8B-B14F-4D97-AF65-F5344CB8AC3E}">
        <p14:creationId xmlns:p14="http://schemas.microsoft.com/office/powerpoint/2010/main" val="201990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FB64-F129-4B0E-95E8-5260115DB70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F75DB5-0516-40F0-991A-0ACB21354E5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AF670-D0DE-49CF-9DA8-A29AAB34D62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F9DCA6-C8EB-44A7-AC28-1BDAB42EDD5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053AC95-55BE-49B6-8243-5D8F33D1073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FC9D6C-2AFB-441D-8D22-ADD8080FEB5B}"/>
              </a:ext>
            </a:extLst>
          </p:cNvPr>
          <p:cNvSpPr>
            <a:spLocks noGrp="1"/>
          </p:cNvSpPr>
          <p:nvPr>
            <p:ph type="sldNum" sz="quarter" idx="12"/>
          </p:nvPr>
        </p:nvSpPr>
        <p:spPr/>
        <p:txBody>
          <a:bodyPr/>
          <a:lstStyle>
            <a:lvl1pPr>
              <a:defRPr/>
            </a:lvl1pPr>
          </a:lstStyle>
          <a:p>
            <a:fld id="{EF49DBFE-345C-4E70-920B-EAAB64EA11FC}" type="slidenum">
              <a:rPr lang="en-US" altLang="en-US"/>
              <a:pPr/>
              <a:t>‹#›</a:t>
            </a:fld>
            <a:endParaRPr lang="en-US" altLang="en-US"/>
          </a:p>
        </p:txBody>
      </p:sp>
    </p:spTree>
    <p:extLst>
      <p:ext uri="{BB962C8B-B14F-4D97-AF65-F5344CB8AC3E}">
        <p14:creationId xmlns:p14="http://schemas.microsoft.com/office/powerpoint/2010/main" val="343247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942FFB6-5EBA-4881-B039-E27E3932067F}"/>
              </a:ext>
            </a:extLst>
          </p:cNvPr>
          <p:cNvSpPr>
            <a:spLocks noGrp="1" noChangeArrowheads="1"/>
          </p:cNvSpPr>
          <p:nvPr>
            <p:ph type="title"/>
          </p:nvPr>
        </p:nvSpPr>
        <p:spPr bwMode="auto">
          <a:xfrm>
            <a:off x="609600" y="52578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E784E533-ED4A-4DD3-8FE3-6F3BFB7BB07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F5D113B6-FBF3-49D4-860A-B8F768ED9F3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149" name="Rectangle 5">
            <a:extLst>
              <a:ext uri="{FF2B5EF4-FFF2-40B4-BE49-F238E27FC236}">
                <a16:creationId xmlns:a16="http://schemas.microsoft.com/office/drawing/2014/main" id="{EFEF2F06-D26F-4526-8A84-1A2BF0B0A38C}"/>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150" name="Rectangle 6">
            <a:extLst>
              <a:ext uri="{FF2B5EF4-FFF2-40B4-BE49-F238E27FC236}">
                <a16:creationId xmlns:a16="http://schemas.microsoft.com/office/drawing/2014/main" id="{1CC0235A-77DE-4DCC-A4A6-5EF667FA651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03BD96-00DC-43B6-BEBD-DC88BB9BFC0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3" r:id="rId1"/>
    <p:sldLayoutId id="2147483736" r:id="rId2"/>
    <p:sldLayoutId id="2147483737" r:id="rId3"/>
    <p:sldLayoutId id="2147483738" r:id="rId4"/>
    <p:sldLayoutId id="2147483739" r:id="rId5"/>
    <p:sldLayoutId id="2147483740"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000" b="1" i="1" kern="1200">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anose="02040502050405020303" pitchFamily="18" charset="0"/>
        </a:defRPr>
      </a:lvl2pPr>
      <a:lvl3pPr algn="ctr" rtl="0" fontAlgn="base">
        <a:spcBef>
          <a:spcPct val="0"/>
        </a:spcBef>
        <a:spcAft>
          <a:spcPct val="0"/>
        </a:spcAft>
        <a:defRPr sz="4000" b="1" i="1">
          <a:solidFill>
            <a:schemeClr val="tx2"/>
          </a:solidFill>
          <a:latin typeface="Georgia" panose="02040502050405020303" pitchFamily="18" charset="0"/>
        </a:defRPr>
      </a:lvl3pPr>
      <a:lvl4pPr algn="ctr" rtl="0" fontAlgn="base">
        <a:spcBef>
          <a:spcPct val="0"/>
        </a:spcBef>
        <a:spcAft>
          <a:spcPct val="0"/>
        </a:spcAft>
        <a:defRPr sz="4000" b="1" i="1">
          <a:solidFill>
            <a:schemeClr val="tx2"/>
          </a:solidFill>
          <a:latin typeface="Georgia" panose="02040502050405020303" pitchFamily="18" charset="0"/>
        </a:defRPr>
      </a:lvl4pPr>
      <a:lvl5pPr algn="ctr" rtl="0" fontAlgn="base">
        <a:spcBef>
          <a:spcPct val="0"/>
        </a:spcBef>
        <a:spcAft>
          <a:spcPct val="0"/>
        </a:spcAft>
        <a:defRPr sz="4000" b="1" i="1">
          <a:solidFill>
            <a:schemeClr val="tx2"/>
          </a:solidFill>
          <a:latin typeface="Georgia" panose="02040502050405020303" pitchFamily="18" charset="0"/>
        </a:defRPr>
      </a:lvl5pPr>
      <a:lvl6pPr marL="457200" algn="ctr" rtl="0" fontAlgn="base">
        <a:spcBef>
          <a:spcPct val="0"/>
        </a:spcBef>
        <a:spcAft>
          <a:spcPct val="0"/>
        </a:spcAft>
        <a:defRPr sz="4000" b="1" i="1">
          <a:solidFill>
            <a:schemeClr val="tx2"/>
          </a:solidFill>
          <a:latin typeface="Georgia" panose="02040502050405020303" pitchFamily="18" charset="0"/>
        </a:defRPr>
      </a:lvl6pPr>
      <a:lvl7pPr marL="914400" algn="ctr" rtl="0" fontAlgn="base">
        <a:spcBef>
          <a:spcPct val="0"/>
        </a:spcBef>
        <a:spcAft>
          <a:spcPct val="0"/>
        </a:spcAft>
        <a:defRPr sz="4000" b="1" i="1">
          <a:solidFill>
            <a:schemeClr val="tx2"/>
          </a:solidFill>
          <a:latin typeface="Georgia" panose="02040502050405020303" pitchFamily="18" charset="0"/>
        </a:defRPr>
      </a:lvl7pPr>
      <a:lvl8pPr marL="1371600" algn="ctr" rtl="0" fontAlgn="base">
        <a:spcBef>
          <a:spcPct val="0"/>
        </a:spcBef>
        <a:spcAft>
          <a:spcPct val="0"/>
        </a:spcAft>
        <a:defRPr sz="4000" b="1" i="1">
          <a:solidFill>
            <a:schemeClr val="tx2"/>
          </a:solidFill>
          <a:latin typeface="Georgia" panose="02040502050405020303" pitchFamily="18" charset="0"/>
        </a:defRPr>
      </a:lvl8pPr>
      <a:lvl9pPr marL="1828800" algn="ctr" rtl="0" fontAlgn="base">
        <a:spcBef>
          <a:spcPct val="0"/>
        </a:spcBef>
        <a:spcAft>
          <a:spcPct val="0"/>
        </a:spcAft>
        <a:defRPr sz="4000" b="1" i="1">
          <a:solidFill>
            <a:schemeClr val="tx2"/>
          </a:solidFill>
          <a:latin typeface="Georgia" panose="02040502050405020303"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E0FD223-92D6-42F7-90BA-7A486E83EE6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39BD805E-6E31-4559-86E7-1B306DC5986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7E4D9D45-B520-4431-AA80-C4221DF7F97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a:extLst>
              <a:ext uri="{FF2B5EF4-FFF2-40B4-BE49-F238E27FC236}">
                <a16:creationId xmlns:a16="http://schemas.microsoft.com/office/drawing/2014/main" id="{05B9C714-9A31-46A7-BE7A-BC5BEA38945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a:extLst>
              <a:ext uri="{FF2B5EF4-FFF2-40B4-BE49-F238E27FC236}">
                <a16:creationId xmlns:a16="http://schemas.microsoft.com/office/drawing/2014/main" id="{5ECF84E3-119F-44CF-8970-96BEB10F305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529521B-9E42-4F4C-9768-7347B59549D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000" b="1" i="1" kern="1200">
          <a:solidFill>
            <a:schemeClr val="tx2"/>
          </a:solidFill>
          <a:latin typeface="+mj-lt"/>
          <a:ea typeface="+mj-ea"/>
          <a:cs typeface="+mj-cs"/>
        </a:defRPr>
      </a:lvl1pPr>
      <a:lvl2pPr algn="ctr" rtl="0" fontAlgn="base">
        <a:spcBef>
          <a:spcPct val="0"/>
        </a:spcBef>
        <a:spcAft>
          <a:spcPct val="0"/>
        </a:spcAft>
        <a:defRPr sz="4000" b="1" i="1">
          <a:solidFill>
            <a:schemeClr val="tx2"/>
          </a:solidFill>
          <a:latin typeface="Georgia" panose="02040502050405020303" pitchFamily="18" charset="0"/>
        </a:defRPr>
      </a:lvl2pPr>
      <a:lvl3pPr algn="ctr" rtl="0" fontAlgn="base">
        <a:spcBef>
          <a:spcPct val="0"/>
        </a:spcBef>
        <a:spcAft>
          <a:spcPct val="0"/>
        </a:spcAft>
        <a:defRPr sz="4000" b="1" i="1">
          <a:solidFill>
            <a:schemeClr val="tx2"/>
          </a:solidFill>
          <a:latin typeface="Georgia" panose="02040502050405020303" pitchFamily="18" charset="0"/>
        </a:defRPr>
      </a:lvl3pPr>
      <a:lvl4pPr algn="ctr" rtl="0" fontAlgn="base">
        <a:spcBef>
          <a:spcPct val="0"/>
        </a:spcBef>
        <a:spcAft>
          <a:spcPct val="0"/>
        </a:spcAft>
        <a:defRPr sz="4000" b="1" i="1">
          <a:solidFill>
            <a:schemeClr val="tx2"/>
          </a:solidFill>
          <a:latin typeface="Georgia" panose="02040502050405020303" pitchFamily="18" charset="0"/>
        </a:defRPr>
      </a:lvl4pPr>
      <a:lvl5pPr algn="ctr" rtl="0" fontAlgn="base">
        <a:spcBef>
          <a:spcPct val="0"/>
        </a:spcBef>
        <a:spcAft>
          <a:spcPct val="0"/>
        </a:spcAft>
        <a:defRPr sz="4000" b="1" i="1">
          <a:solidFill>
            <a:schemeClr val="tx2"/>
          </a:solidFill>
          <a:latin typeface="Georgia" panose="02040502050405020303" pitchFamily="18" charset="0"/>
        </a:defRPr>
      </a:lvl5pPr>
      <a:lvl6pPr marL="457200" algn="ctr" rtl="0" fontAlgn="base">
        <a:spcBef>
          <a:spcPct val="0"/>
        </a:spcBef>
        <a:spcAft>
          <a:spcPct val="0"/>
        </a:spcAft>
        <a:defRPr sz="4000" b="1" i="1">
          <a:solidFill>
            <a:schemeClr val="tx2"/>
          </a:solidFill>
          <a:latin typeface="Georgia" panose="02040502050405020303" pitchFamily="18" charset="0"/>
        </a:defRPr>
      </a:lvl6pPr>
      <a:lvl7pPr marL="914400" algn="ctr" rtl="0" fontAlgn="base">
        <a:spcBef>
          <a:spcPct val="0"/>
        </a:spcBef>
        <a:spcAft>
          <a:spcPct val="0"/>
        </a:spcAft>
        <a:defRPr sz="4000" b="1" i="1">
          <a:solidFill>
            <a:schemeClr val="tx2"/>
          </a:solidFill>
          <a:latin typeface="Georgia" panose="02040502050405020303" pitchFamily="18" charset="0"/>
        </a:defRPr>
      </a:lvl7pPr>
      <a:lvl8pPr marL="1371600" algn="ctr" rtl="0" fontAlgn="base">
        <a:spcBef>
          <a:spcPct val="0"/>
        </a:spcBef>
        <a:spcAft>
          <a:spcPct val="0"/>
        </a:spcAft>
        <a:defRPr sz="4000" b="1" i="1">
          <a:solidFill>
            <a:schemeClr val="tx2"/>
          </a:solidFill>
          <a:latin typeface="Georgia" panose="02040502050405020303" pitchFamily="18" charset="0"/>
        </a:defRPr>
      </a:lvl8pPr>
      <a:lvl9pPr marL="1828800" algn="ctr" rtl="0" fontAlgn="base">
        <a:spcBef>
          <a:spcPct val="0"/>
        </a:spcBef>
        <a:spcAft>
          <a:spcPct val="0"/>
        </a:spcAft>
        <a:defRPr sz="4000" b="1" i="1">
          <a:solidFill>
            <a:schemeClr val="tx2"/>
          </a:solidFill>
          <a:latin typeface="Georgia" panose="02040502050405020303"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ED77218E-772C-4622-BC69-9830F0E8186C}"/>
              </a:ext>
            </a:extLst>
          </p:cNvPr>
          <p:cNvSpPr>
            <a:spLocks noGrp="1" noChangeArrowheads="1"/>
          </p:cNvSpPr>
          <p:nvPr>
            <p:ph type="body" idx="1"/>
          </p:nvPr>
        </p:nvSpPr>
        <p:spPr bwMode="auto">
          <a:xfrm>
            <a:off x="690563" y="687586"/>
            <a:ext cx="10810875" cy="5473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80838" bIns="508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3717883205"/>
      </p:ext>
    </p:extLst>
  </p:cSld>
  <p:clrMap bg1="dk2" tx1="lt1" bg2="dk1" tx2="lt2" accent1="accent1" accent2="accent2" accent3="accent3" accent4="accent4" accent5="accent5" accent6="accent6" hlink="hlink" folHlink="folHlink"/>
  <p:sldLayoutIdLst>
    <p:sldLayoutId id="2147483734" r:id="rId1"/>
  </p:sldLayoutIdLst>
  <p:transition/>
  <p:txStyles>
    <p:titleStyle>
      <a:lvl1pPr marL="27906" algn="ctr" rtl="0" fontAlgn="base">
        <a:spcBef>
          <a:spcPct val="0"/>
        </a:spcBef>
        <a:spcAft>
          <a:spcPct val="0"/>
        </a:spcAft>
        <a:defRPr sz="3868" b="1" i="1" kern="1200">
          <a:solidFill>
            <a:srgbClr val="000000"/>
          </a:solidFill>
          <a:latin typeface="+mj-lt"/>
          <a:ea typeface="+mj-ea"/>
          <a:cs typeface="+mj-cs"/>
          <a:sym typeface="Arial" panose="020B0604020202020204" pitchFamily="34" charset="0"/>
        </a:defRPr>
      </a:lvl1pPr>
      <a:lvl2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2pPr>
      <a:lvl3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3pPr>
      <a:lvl4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4pPr>
      <a:lvl5pPr marL="2790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5pPr>
      <a:lvl6pPr marL="349380"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6pPr>
      <a:lvl7pPr marL="670853"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7pPr>
      <a:lvl8pPr marL="992326"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8pPr>
      <a:lvl9pPr marL="1313800" algn="ctr" rtl="0" fontAlgn="base">
        <a:spcBef>
          <a:spcPct val="0"/>
        </a:spcBef>
        <a:spcAft>
          <a:spcPct val="0"/>
        </a:spcAft>
        <a:defRPr sz="3868" b="1" i="1">
          <a:solidFill>
            <a:srgbClr val="000000"/>
          </a:solidFill>
          <a:latin typeface="Arial" panose="020B0604020202020204" pitchFamily="34" charset="0"/>
          <a:ea typeface="ヒラギノ角ゴ Pro W6" pitchFamily="1" charset="-128"/>
          <a:sym typeface="Arial" panose="020B0604020202020204" pitchFamily="34" charset="0"/>
        </a:defRPr>
      </a:lvl9pPr>
    </p:titleStyle>
    <p:bodyStyle>
      <a:lvl1pPr marL="341565" indent="-338217" algn="l" rtl="0" fontAlgn="base">
        <a:spcBef>
          <a:spcPts val="773"/>
        </a:spcBef>
        <a:spcAft>
          <a:spcPct val="0"/>
        </a:spcAft>
        <a:buSzPct val="100000"/>
        <a:buFont typeface="Lucida Grande" pitchFamily="1" charset="0"/>
        <a:buChar char="•"/>
        <a:defRPr sz="3094" kern="1200">
          <a:solidFill>
            <a:schemeClr val="tx1"/>
          </a:solidFill>
          <a:latin typeface="+mn-lt"/>
          <a:ea typeface="+mn-ea"/>
          <a:cs typeface="+mn-cs"/>
          <a:sym typeface="Arial" panose="020B0604020202020204" pitchFamily="34" charset="0"/>
        </a:defRPr>
      </a:lvl1pPr>
      <a:lvl2pPr marL="665271" indent="-275708" algn="l" rtl="0" fontAlgn="base">
        <a:spcBef>
          <a:spcPts val="633"/>
        </a:spcBef>
        <a:spcAft>
          <a:spcPct val="0"/>
        </a:spcAft>
        <a:buSzPct val="100000"/>
        <a:buFont typeface="Lucida Grande" pitchFamily="1" charset="0"/>
        <a:buChar char="–"/>
        <a:defRPr sz="2672" kern="1200">
          <a:solidFill>
            <a:schemeClr val="tx1"/>
          </a:solidFill>
          <a:latin typeface="+mn-lt"/>
          <a:ea typeface="+mn-ea"/>
          <a:cs typeface="+mn-cs"/>
          <a:sym typeface="Arial" panose="020B0604020202020204" pitchFamily="34" charset="0"/>
        </a:defRPr>
      </a:lvl2pPr>
      <a:lvl3pPr marL="1074927" indent="-228827" algn="l" rtl="0" fontAlgn="base">
        <a:spcBef>
          <a:spcPts val="562"/>
        </a:spcBef>
        <a:spcAft>
          <a:spcPct val="0"/>
        </a:spcAft>
        <a:buSzPct val="100000"/>
        <a:buFont typeface="Lucida Grande" pitchFamily="1" charset="0"/>
        <a:buChar char="•"/>
        <a:defRPr sz="2391" kern="1200">
          <a:solidFill>
            <a:schemeClr val="tx1"/>
          </a:solidFill>
          <a:latin typeface="+mn-lt"/>
          <a:ea typeface="+mn-ea"/>
          <a:cs typeface="+mn-cs"/>
          <a:sym typeface="Arial" panose="020B0604020202020204" pitchFamily="34" charset="0"/>
        </a:defRPr>
      </a:lvl3pPr>
      <a:lvl4pPr marL="1530348" indent="-226594" algn="l" rtl="0" fontAlgn="base">
        <a:spcBef>
          <a:spcPts val="492"/>
        </a:spcBef>
        <a:spcAft>
          <a:spcPct val="0"/>
        </a:spcAft>
        <a:buSzPct val="100000"/>
        <a:buFont typeface="Lucida Grande" pitchFamily="1" charset="0"/>
        <a:buChar char="–"/>
        <a:defRPr sz="1969" kern="1200">
          <a:solidFill>
            <a:schemeClr val="tx1"/>
          </a:solidFill>
          <a:latin typeface="+mn-lt"/>
          <a:ea typeface="+mn-ea"/>
          <a:cs typeface="+mn-cs"/>
          <a:sym typeface="Arial" panose="020B0604020202020204" pitchFamily="34" charset="0"/>
        </a:defRPr>
      </a:lvl4pPr>
      <a:lvl5pPr marL="1986884" indent="-227711" algn="l" rtl="0" fontAlgn="base">
        <a:spcBef>
          <a:spcPts val="492"/>
        </a:spcBef>
        <a:spcAft>
          <a:spcPct val="0"/>
        </a:spcAft>
        <a:buSzPct val="100000"/>
        <a:buFont typeface="Lucida Grande" pitchFamily="1" charset="0"/>
        <a:buChar char="»"/>
        <a:defRPr sz="1969" kern="1200">
          <a:solidFill>
            <a:schemeClr val="tx1"/>
          </a:solidFill>
          <a:latin typeface="+mn-lt"/>
          <a:ea typeface="+mn-ea"/>
          <a:cs typeface="+mn-cs"/>
          <a:sym typeface="Arial" panose="020B0604020202020204" pitchFamily="34" charset="0"/>
        </a:defRPr>
      </a:lvl5pPr>
      <a:lvl6pPr marL="1768104"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577"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051"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524" indent="-160736" algn="l" defTabSz="642947"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47" rtl="0" eaLnBrk="1" latinLnBrk="0" hangingPunct="1">
        <a:defRPr sz="1266" kern="1200">
          <a:solidFill>
            <a:schemeClr val="tx1"/>
          </a:solidFill>
          <a:latin typeface="+mn-lt"/>
          <a:ea typeface="+mn-ea"/>
          <a:cs typeface="+mn-cs"/>
        </a:defRPr>
      </a:lvl1pPr>
      <a:lvl2pPr marL="321473" algn="l" defTabSz="642947" rtl="0" eaLnBrk="1" latinLnBrk="0" hangingPunct="1">
        <a:defRPr sz="1266" kern="1200">
          <a:solidFill>
            <a:schemeClr val="tx1"/>
          </a:solidFill>
          <a:latin typeface="+mn-lt"/>
          <a:ea typeface="+mn-ea"/>
          <a:cs typeface="+mn-cs"/>
        </a:defRPr>
      </a:lvl2pPr>
      <a:lvl3pPr marL="642947" algn="l" defTabSz="642947" rtl="0" eaLnBrk="1" latinLnBrk="0" hangingPunct="1">
        <a:defRPr sz="1266" kern="1200">
          <a:solidFill>
            <a:schemeClr val="tx1"/>
          </a:solidFill>
          <a:latin typeface="+mn-lt"/>
          <a:ea typeface="+mn-ea"/>
          <a:cs typeface="+mn-cs"/>
        </a:defRPr>
      </a:lvl3pPr>
      <a:lvl4pPr marL="964420" algn="l" defTabSz="642947" rtl="0" eaLnBrk="1" latinLnBrk="0" hangingPunct="1">
        <a:defRPr sz="1266" kern="1200">
          <a:solidFill>
            <a:schemeClr val="tx1"/>
          </a:solidFill>
          <a:latin typeface="+mn-lt"/>
          <a:ea typeface="+mn-ea"/>
          <a:cs typeface="+mn-cs"/>
        </a:defRPr>
      </a:lvl4pPr>
      <a:lvl5pPr marL="1285894" algn="l" defTabSz="642947" rtl="0" eaLnBrk="1" latinLnBrk="0" hangingPunct="1">
        <a:defRPr sz="1266" kern="1200">
          <a:solidFill>
            <a:schemeClr val="tx1"/>
          </a:solidFill>
          <a:latin typeface="+mn-lt"/>
          <a:ea typeface="+mn-ea"/>
          <a:cs typeface="+mn-cs"/>
        </a:defRPr>
      </a:lvl5pPr>
      <a:lvl6pPr marL="1607367" algn="l" defTabSz="642947" rtl="0" eaLnBrk="1" latinLnBrk="0" hangingPunct="1">
        <a:defRPr sz="1266" kern="1200">
          <a:solidFill>
            <a:schemeClr val="tx1"/>
          </a:solidFill>
          <a:latin typeface="+mn-lt"/>
          <a:ea typeface="+mn-ea"/>
          <a:cs typeface="+mn-cs"/>
        </a:defRPr>
      </a:lvl6pPr>
      <a:lvl7pPr marL="1928840" algn="l" defTabSz="642947" rtl="0" eaLnBrk="1" latinLnBrk="0" hangingPunct="1">
        <a:defRPr sz="1266" kern="1200">
          <a:solidFill>
            <a:schemeClr val="tx1"/>
          </a:solidFill>
          <a:latin typeface="+mn-lt"/>
          <a:ea typeface="+mn-ea"/>
          <a:cs typeface="+mn-cs"/>
        </a:defRPr>
      </a:lvl7pPr>
      <a:lvl8pPr marL="2250314" algn="l" defTabSz="642947" rtl="0" eaLnBrk="1" latinLnBrk="0" hangingPunct="1">
        <a:defRPr sz="1266" kern="1200">
          <a:solidFill>
            <a:schemeClr val="tx1"/>
          </a:solidFill>
          <a:latin typeface="+mn-lt"/>
          <a:ea typeface="+mn-ea"/>
          <a:cs typeface="+mn-cs"/>
        </a:defRPr>
      </a:lvl8pPr>
      <a:lvl9pPr marL="2571787" algn="l" defTabSz="642947"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874ED9C-48A6-4782-96C6-F7B8CD229B92}"/>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46C64F7-6903-4A77-80A8-0094B707AB33}"/>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91EE4F1-20B9-447A-B95C-DD433CD4E773}"/>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a:solidFill>
                  <a:schemeClr val="tx1">
                    <a:tint val="75000"/>
                  </a:schemeClr>
                </a:solidFill>
                <a:latin typeface="+mn-lt"/>
                <a:cs typeface="+mn-cs"/>
              </a:defRPr>
            </a:lvl1pPr>
          </a:lstStyle>
          <a:p>
            <a:pPr>
              <a:defRPr/>
            </a:pPr>
            <a:fld id="{5A61B447-1E67-4563-900F-43340E1C59C1}" type="datetimeFigureOut">
              <a:rPr lang="en-US"/>
              <a:pPr>
                <a:defRPr/>
              </a:pPr>
              <a:t>7/8/2021</a:t>
            </a:fld>
            <a:endParaRPr lang="en-US"/>
          </a:p>
        </p:txBody>
      </p:sp>
      <p:sp>
        <p:nvSpPr>
          <p:cNvPr id="5" name="Footer Placeholder 4">
            <a:extLst>
              <a:ext uri="{FF2B5EF4-FFF2-40B4-BE49-F238E27FC236}">
                <a16:creationId xmlns:a16="http://schemas.microsoft.com/office/drawing/2014/main" id="{F007BC6B-06A8-45A1-9AC5-5BEAF8AE077F}"/>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187DB08-D01B-4C86-B95A-0BC23EC0D8FE}"/>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panose="020F0502020204030204" pitchFamily="34" charset="0"/>
              </a:defRPr>
            </a:lvl1pPr>
          </a:lstStyle>
          <a:p>
            <a:fld id="{95002B20-9C6E-4C7E-AE83-26FC235FD8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rainyquote.com/quotes/saul_alinsky_745525"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oathkeepers.org/2018/11/cloward-piven-strategy-explained/"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s://www.pewresearch.org/fact-tank/2018/04/11/millennials-largest-generation-us-labor-force/#:~:text=Millennials%20are%20the%20largest%20generation%20in%20the%20U.S.%20labor%20force&amp;amp;text=More%20than%20one%2Din%2Dthree,of%20U.S.%20Census%20Bureau%20data."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photo, wall&#10;&#10;Description generated with high confidence">
            <a:extLst>
              <a:ext uri="{FF2B5EF4-FFF2-40B4-BE49-F238E27FC236}">
                <a16:creationId xmlns:a16="http://schemas.microsoft.com/office/drawing/2014/main" id="{6BC7D107-26F7-49C7-B6D0-43A089069533}"/>
              </a:ext>
            </a:extLst>
          </p:cNvPr>
          <p:cNvPicPr>
            <a:picLocks noChangeAspect="1"/>
          </p:cNvPicPr>
          <p:nvPr/>
        </p:nvPicPr>
        <p:blipFill rotWithShape="1">
          <a:blip r:embed="rId2">
            <a:extLst>
              <a:ext uri="{28A0092B-C50C-407E-A947-70E740481C1C}">
                <a14:useLocalDpi xmlns:a14="http://schemas.microsoft.com/office/drawing/2010/main" val="0"/>
              </a:ext>
            </a:extLst>
          </a:blip>
          <a:srcRect t="20241" b="4759"/>
          <a:stretch/>
        </p:blipFill>
        <p:spPr>
          <a:xfrm>
            <a:off x="8898" y="11847"/>
            <a:ext cx="12191980" cy="6857990"/>
          </a:xfrm>
          <a:prstGeom prst="rect">
            <a:avLst/>
          </a:prstGeom>
        </p:spPr>
      </p:pic>
      <p:sp>
        <p:nvSpPr>
          <p:cNvPr id="4" name="TextBox 3">
            <a:extLst>
              <a:ext uri="{FF2B5EF4-FFF2-40B4-BE49-F238E27FC236}">
                <a16:creationId xmlns:a16="http://schemas.microsoft.com/office/drawing/2014/main" id="{455B2997-EDDE-4502-AC54-C06222482720}"/>
              </a:ext>
            </a:extLst>
          </p:cNvPr>
          <p:cNvSpPr txBox="1"/>
          <p:nvPr/>
        </p:nvSpPr>
        <p:spPr>
          <a:xfrm>
            <a:off x="1905000" y="4561513"/>
            <a:ext cx="8686800" cy="2308324"/>
          </a:xfrm>
          <a:prstGeom prst="rect">
            <a:avLst/>
          </a:prstGeom>
          <a:noFill/>
        </p:spPr>
        <p:txBody>
          <a:bodyPr wrap="square" rtlCol="0">
            <a:spAutoFit/>
          </a:bodyPr>
          <a:lstStyle/>
          <a:p>
            <a:pPr algn="ctr"/>
            <a:r>
              <a:rPr lang="en-US" sz="7200" b="1" dirty="0">
                <a:latin typeface="Times New Roman" panose="02020603050405020304" pitchFamily="18" charset="0"/>
                <a:cs typeface="Times New Roman" panose="02020603050405020304" pitchFamily="18" charset="0"/>
              </a:rPr>
              <a:t>Setting the Stage</a:t>
            </a:r>
          </a:p>
          <a:p>
            <a:pPr algn="ctr"/>
            <a:r>
              <a:rPr lang="en-US" sz="7200" b="1" dirty="0">
                <a:latin typeface="Times New Roman" panose="02020603050405020304" pitchFamily="18" charset="0"/>
                <a:cs typeface="Times New Roman" panose="02020603050405020304" pitchFamily="18" charset="0"/>
              </a:rPr>
              <a:t> for the Last Days</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99151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739F3C-3DB7-41CA-A914-AD02BF67DE6B}"/>
              </a:ext>
            </a:extLst>
          </p:cNvPr>
          <p:cNvSpPr txBox="1"/>
          <p:nvPr/>
        </p:nvSpPr>
        <p:spPr>
          <a:xfrm>
            <a:off x="215900" y="150168"/>
            <a:ext cx="11734800" cy="5847755"/>
          </a:xfrm>
          <a:prstGeom prst="rect">
            <a:avLst/>
          </a:prstGeom>
          <a:noFill/>
        </p:spPr>
        <p:txBody>
          <a:bodyPr wrap="square">
            <a:spAutoFit/>
          </a:bodyPr>
          <a:lstStyle/>
          <a:p>
            <a:pPr algn="ctr"/>
            <a:r>
              <a:rPr lang="en-US" sz="4000" b="1" i="1" dirty="0">
                <a:effectLst/>
                <a:latin typeface="Times New Roman" panose="02020603050405020304" pitchFamily="18" charset="0"/>
                <a:cs typeface="Times New Roman" panose="02020603050405020304" pitchFamily="18" charset="0"/>
              </a:rPr>
              <a:t>“A Marxist begins with his prime truth that all evils are caused by the exploitation of the proletariat (workers) by the capitalists.</a:t>
            </a:r>
          </a:p>
          <a:p>
            <a:pPr algn="ctr"/>
            <a:r>
              <a:rPr lang="en-US" sz="4000" b="1" i="1" dirty="0">
                <a:effectLst/>
                <a:latin typeface="Times New Roman" panose="02020603050405020304" pitchFamily="18" charset="0"/>
                <a:cs typeface="Times New Roman" panose="02020603050405020304" pitchFamily="18" charset="0"/>
              </a:rPr>
              <a:t> From this he logically proceeds to the revolution to end capitalism, then into the third stage </a:t>
            </a:r>
          </a:p>
          <a:p>
            <a:pPr algn="ctr"/>
            <a:r>
              <a:rPr lang="en-US" sz="4000" b="1" i="1" dirty="0">
                <a:effectLst/>
                <a:latin typeface="Times New Roman" panose="02020603050405020304" pitchFamily="18" charset="0"/>
                <a:cs typeface="Times New Roman" panose="02020603050405020304" pitchFamily="18" charset="0"/>
              </a:rPr>
              <a:t> reorganization into a new social order of the dictatorship of the proletariat, </a:t>
            </a:r>
          </a:p>
          <a:p>
            <a:pPr algn="ctr"/>
            <a:r>
              <a:rPr lang="en-US" sz="4000" b="1" i="1" dirty="0">
                <a:effectLst/>
                <a:latin typeface="Times New Roman" panose="02020603050405020304" pitchFamily="18" charset="0"/>
                <a:cs typeface="Times New Roman" panose="02020603050405020304" pitchFamily="18" charset="0"/>
              </a:rPr>
              <a:t>and finally the last stage — </a:t>
            </a:r>
          </a:p>
          <a:p>
            <a:pPr algn="ctr"/>
            <a:r>
              <a:rPr lang="en-US" sz="4400" b="1" i="1" dirty="0">
                <a:effectLst/>
                <a:latin typeface="Times New Roman" panose="02020603050405020304" pitchFamily="18" charset="0"/>
                <a:cs typeface="Times New Roman" panose="02020603050405020304" pitchFamily="18" charset="0"/>
              </a:rPr>
              <a:t>the political paradise of communism.” </a:t>
            </a:r>
            <a:r>
              <a:rPr lang="en-US" sz="4000" b="1" dirty="0">
                <a:effectLst/>
                <a:latin typeface="Times New Roman" panose="02020603050405020304" pitchFamily="18" charset="0"/>
                <a:cs typeface="Times New Roman" panose="02020603050405020304" pitchFamily="18" charset="0"/>
              </a:rPr>
              <a:t>S. Alinsky</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166AC0A-8301-4344-9FE3-375D44399C35}"/>
              </a:ext>
            </a:extLst>
          </p:cNvPr>
          <p:cNvSpPr txBox="1"/>
          <p:nvPr/>
        </p:nvSpPr>
        <p:spPr>
          <a:xfrm>
            <a:off x="368300" y="6246167"/>
            <a:ext cx="11607800" cy="461665"/>
          </a:xfrm>
          <a:prstGeom prst="rect">
            <a:avLst/>
          </a:prstGeom>
          <a:noFill/>
        </p:spPr>
        <p:txBody>
          <a:bodyPr wrap="square">
            <a:spAutoFit/>
          </a:bodyPr>
          <a:lstStyle/>
          <a:p>
            <a:r>
              <a:rPr lang="en-US" sz="2400" dirty="0"/>
              <a:t>https://usactionnews.com/2010/03/saul-alinsky-strategy-was-taught-by-obama/</a:t>
            </a:r>
          </a:p>
        </p:txBody>
      </p:sp>
      <p:sp>
        <p:nvSpPr>
          <p:cNvPr id="5" name="TextBox 4">
            <a:extLst>
              <a:ext uri="{FF2B5EF4-FFF2-40B4-BE49-F238E27FC236}">
                <a16:creationId xmlns:a16="http://schemas.microsoft.com/office/drawing/2014/main" id="{050ABA79-E0EE-4A7E-A04D-6D698487A8A2}"/>
              </a:ext>
            </a:extLst>
          </p:cNvPr>
          <p:cNvSpPr txBox="1"/>
          <p:nvPr/>
        </p:nvSpPr>
        <p:spPr>
          <a:xfrm>
            <a:off x="317500" y="5643980"/>
            <a:ext cx="11506200" cy="707886"/>
          </a:xfrm>
          <a:prstGeom prst="rect">
            <a:avLst/>
          </a:prstGeom>
          <a:noFill/>
        </p:spPr>
        <p:txBody>
          <a:bodyPr wrap="square" rtlCol="0">
            <a:spAutoFit/>
          </a:bodyPr>
          <a:lstStyle/>
          <a:p>
            <a:pPr algn="ctr"/>
            <a:r>
              <a:rPr lang="en-US" sz="4000" dirty="0">
                <a:solidFill>
                  <a:srgbClr val="FFFF00"/>
                </a:solidFill>
              </a:rPr>
              <a:t>#22 of the Marxist Revolutionary Catechism</a:t>
            </a:r>
            <a:r>
              <a:rPr lang="en-US" dirty="0"/>
              <a:t>.</a:t>
            </a:r>
          </a:p>
        </p:txBody>
      </p:sp>
    </p:spTree>
    <p:extLst>
      <p:ext uri="{BB962C8B-B14F-4D97-AF65-F5344CB8AC3E}">
        <p14:creationId xmlns:p14="http://schemas.microsoft.com/office/powerpoint/2010/main" val="4090320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P: Saul Alinsky Rules For Radicals... Saul Who&quot;... What ...">
            <a:extLst>
              <a:ext uri="{FF2B5EF4-FFF2-40B4-BE49-F238E27FC236}">
                <a16:creationId xmlns:a16="http://schemas.microsoft.com/office/drawing/2014/main" id="{C8099009-4661-4184-B33B-1218FA657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8587"/>
            <a:ext cx="11582400" cy="6480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E0B2FF-84FA-4072-9AE0-41E10468BD3F}"/>
              </a:ext>
            </a:extLst>
          </p:cNvPr>
          <p:cNvSpPr txBox="1"/>
          <p:nvPr/>
        </p:nvSpPr>
        <p:spPr>
          <a:xfrm>
            <a:off x="87457" y="4724400"/>
            <a:ext cx="12017086" cy="2279342"/>
          </a:xfrm>
          <a:prstGeom prst="rect">
            <a:avLst/>
          </a:prstGeom>
          <a:solidFill>
            <a:schemeClr val="bg1"/>
          </a:solidFill>
        </p:spPr>
        <p:txBody>
          <a:bodyPr wrap="square">
            <a:spAutoFit/>
          </a:bodyPr>
          <a:lstStyle/>
          <a:p>
            <a:pPr marL="0" marR="0" algn="ctr">
              <a:lnSpc>
                <a:spcPct val="107000"/>
              </a:lnSpc>
              <a:spcBef>
                <a:spcPts val="0"/>
              </a:spcBef>
              <a:spcAft>
                <a:spcPts val="800"/>
              </a:spcAft>
            </a:pPr>
            <a:r>
              <a:rPr lang="en-US" sz="3200"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Society will use all its resources and energy toward increasing and intensifying the evils and miseries of the people until at last their patience is exhausted and they are driven to a general uprising.”</a:t>
            </a:r>
          </a:p>
          <a:p>
            <a:pPr marL="0" marR="0" algn="ctr">
              <a:lnSpc>
                <a:spcPct val="107000"/>
              </a:lnSpc>
              <a:spcBef>
                <a:spcPts val="0"/>
              </a:spcBef>
              <a:spcAft>
                <a:spcPts val="800"/>
              </a:spcAft>
            </a:pPr>
            <a:r>
              <a:rPr lang="en-US" sz="3200" b="1" i="1" dirty="0">
                <a:latin typeface="Calibri" panose="020F0502020204030204" pitchFamily="34" charset="0"/>
                <a:ea typeface="Calibri" panose="020F0502020204030204" pitchFamily="34" charset="0"/>
                <a:cs typeface="Times New Roman" panose="02020603050405020304" pitchFamily="18" charset="0"/>
              </a:rPr>
              <a:t>Revolutionary Catechism 22</a:t>
            </a:r>
            <a:endParaRPr lang="en-US" sz="32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557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739F3C-3DB7-41CA-A914-AD02BF67DE6B}"/>
              </a:ext>
            </a:extLst>
          </p:cNvPr>
          <p:cNvSpPr txBox="1"/>
          <p:nvPr/>
        </p:nvSpPr>
        <p:spPr>
          <a:xfrm>
            <a:off x="241300" y="229135"/>
            <a:ext cx="11734800" cy="6309420"/>
          </a:xfrm>
          <a:prstGeom prst="rect">
            <a:avLst/>
          </a:prstGeom>
          <a:noFill/>
        </p:spPr>
        <p:txBody>
          <a:bodyPr wrap="square">
            <a:spAutoFit/>
          </a:bodyPr>
          <a:lstStyle/>
          <a:p>
            <a:pPr algn="ctr"/>
            <a:r>
              <a:rPr lang="en-US" sz="4000" b="1" i="1" dirty="0">
                <a:latin typeface="Times New Roman" panose="02020603050405020304" pitchFamily="18" charset="0"/>
                <a:cs typeface="Times New Roman" panose="02020603050405020304" pitchFamily="18" charset="0"/>
              </a:rPr>
              <a:t>“The organizers first job </a:t>
            </a:r>
            <a:r>
              <a:rPr 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to create the issues or problems</a:t>
            </a:r>
            <a:r>
              <a:rPr lang="en-US" sz="4000" b="1" i="1" dirty="0">
                <a:latin typeface="Times New Roman" panose="02020603050405020304" pitchFamily="18" charset="0"/>
                <a:cs typeface="Times New Roman" panose="02020603050405020304" pitchFamily="18" charset="0"/>
              </a:rPr>
              <a:t>…The organizer must first rub raw the resentments of the people of the community; </a:t>
            </a:r>
          </a:p>
          <a:p>
            <a:pPr algn="ctr"/>
            <a:r>
              <a:rPr lang="en-US" sz="4000" b="1" i="1" dirty="0">
                <a:latin typeface="Times New Roman" panose="02020603050405020304" pitchFamily="18" charset="0"/>
                <a:cs typeface="Times New Roman" panose="02020603050405020304" pitchFamily="18" charset="0"/>
              </a:rPr>
              <a:t>fan the latent hostilities of many of the people to the point of overt expression. </a:t>
            </a:r>
          </a:p>
          <a:p>
            <a:pPr algn="ctr"/>
            <a:r>
              <a:rPr lang="en-US" sz="4000" b="1" i="1" dirty="0">
                <a:latin typeface="Times New Roman" panose="02020603050405020304" pitchFamily="18" charset="0"/>
                <a:cs typeface="Times New Roman" panose="02020603050405020304" pitchFamily="18" charset="0"/>
              </a:rPr>
              <a:t>He must search out controversy and issues, rather than avoid them, for unless there is controversy people are not concerned enough to act. . . . </a:t>
            </a:r>
          </a:p>
          <a:p>
            <a:pPr algn="ctr"/>
            <a:r>
              <a:rPr lang="en-US" sz="4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must stir up dissatisfaction and discontent.”</a:t>
            </a:r>
          </a:p>
          <a:p>
            <a:pPr algn="ctr"/>
            <a:r>
              <a:rPr lang="en-US" sz="4000" b="1" dirty="0">
                <a:latin typeface="Times New Roman" panose="02020603050405020304" pitchFamily="18" charset="0"/>
                <a:cs typeface="Times New Roman" panose="02020603050405020304" pitchFamily="18" charset="0"/>
              </a:rPr>
              <a:t>Saul Alinsky</a:t>
            </a:r>
            <a:endParaRPr lang="en-US" b="1"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8269186-DF04-4741-B794-3D2ADABCD5BC}"/>
              </a:ext>
            </a:extLst>
          </p:cNvPr>
          <p:cNvSpPr txBox="1"/>
          <p:nvPr/>
        </p:nvSpPr>
        <p:spPr>
          <a:xfrm>
            <a:off x="3581400" y="6444199"/>
            <a:ext cx="6130636" cy="369332"/>
          </a:xfrm>
          <a:prstGeom prst="rect">
            <a:avLst/>
          </a:prstGeom>
          <a:noFill/>
        </p:spPr>
        <p:txBody>
          <a:bodyPr wrap="square">
            <a:spAutoFit/>
          </a:bodyPr>
          <a:lstStyle/>
          <a:p>
            <a:r>
              <a:rPr lang="en-US" dirty="0"/>
              <a:t>https://www.azquotes.com/quote/686733</a:t>
            </a:r>
          </a:p>
        </p:txBody>
      </p:sp>
    </p:spTree>
    <p:extLst>
      <p:ext uri="{BB962C8B-B14F-4D97-AF65-F5344CB8AC3E}">
        <p14:creationId xmlns:p14="http://schemas.microsoft.com/office/powerpoint/2010/main" val="1525829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4F308C-8BF8-4E48-A744-5577DC6FA205}"/>
              </a:ext>
            </a:extLst>
          </p:cNvPr>
          <p:cNvSpPr txBox="1"/>
          <p:nvPr/>
        </p:nvSpPr>
        <p:spPr>
          <a:xfrm>
            <a:off x="152400" y="38100"/>
            <a:ext cx="11658600" cy="6955750"/>
          </a:xfrm>
          <a:prstGeom prst="rect">
            <a:avLst/>
          </a:prstGeom>
          <a:noFill/>
        </p:spPr>
        <p:txBody>
          <a:bodyPr wrap="square">
            <a:spAutoFit/>
          </a:bodyPr>
          <a:lstStyle/>
          <a:p>
            <a:pPr algn="ctr"/>
            <a:r>
              <a:rPr lang="en-US" sz="4000" b="1" i="1" dirty="0">
                <a:effectLst/>
                <a:latin typeface="Times New Roman" panose="02020603050405020304" pitchFamily="18" charset="0"/>
                <a:cs typeface="Times New Roman" panose="02020603050405020304" pitchFamily="18" charset="0"/>
              </a:rPr>
              <a:t>“There’s another reason for working inside the system. Dostoevsky said that taking a new step is what people fear most. Any revolutionary change must be preceded by a passive, affirmative, non-challenging attitude toward change among the mass of our people. </a:t>
            </a:r>
          </a:p>
          <a:p>
            <a:pPr algn="ctr">
              <a:spcBef>
                <a:spcPts val="1200"/>
              </a:spcBef>
            </a:pPr>
            <a:r>
              <a:rPr lang="en-US" sz="4000" b="1" i="1" dirty="0">
                <a:effectLst/>
                <a:latin typeface="Times New Roman" panose="02020603050405020304" pitchFamily="18" charset="0"/>
                <a:cs typeface="Times New Roman" panose="02020603050405020304" pitchFamily="18" charset="0"/>
              </a:rPr>
              <a:t>They must feel so frustrated, so defeated, so lost, so futureless in the prevailing system that they are willing to let go of the past and change the future. </a:t>
            </a:r>
          </a:p>
          <a:p>
            <a:pPr algn="ctr"/>
            <a:r>
              <a:rPr 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acceptance is …essential to any revolution.”</a:t>
            </a:r>
          </a:p>
          <a:p>
            <a:pPr algn="ctr"/>
            <a:r>
              <a:rPr lang="en-US" sz="3600" b="1" dirty="0">
                <a:latin typeface="Times New Roman" panose="02020603050405020304" pitchFamily="18" charset="0"/>
                <a:cs typeface="Times New Roman" panose="02020603050405020304" pitchFamily="18" charset="0"/>
                <a:hlinkClick r:id="rId3"/>
              </a:rPr>
              <a:t>https://www.brainyquote.com/quotes/saul_alinsky_745525</a:t>
            </a: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513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ul Alinsky quote: True revolutionaries do not flaunt ...">
            <a:extLst>
              <a:ext uri="{FF2B5EF4-FFF2-40B4-BE49-F238E27FC236}">
                <a16:creationId xmlns:a16="http://schemas.microsoft.com/office/drawing/2014/main" id="{519021B3-02FB-4EDB-AB70-5AD307DBD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4" y="609600"/>
            <a:ext cx="11820525"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E0525C-A5CD-42C4-83C1-D9EA08D8829B}"/>
              </a:ext>
            </a:extLst>
          </p:cNvPr>
          <p:cNvSpPr txBox="1"/>
          <p:nvPr/>
        </p:nvSpPr>
        <p:spPr>
          <a:xfrm>
            <a:off x="152400" y="5410200"/>
            <a:ext cx="12039600" cy="1323439"/>
          </a:xfrm>
          <a:prstGeom prst="rect">
            <a:avLst/>
          </a:prstGeom>
          <a:solidFill>
            <a:schemeClr val="bg1"/>
          </a:solidFill>
        </p:spPr>
        <p:txBody>
          <a:bodyPr wrap="square" rtlCol="0">
            <a:spAutoFit/>
          </a:bodyPr>
          <a:lstStyle/>
          <a:p>
            <a:pPr algn="ctr"/>
            <a:r>
              <a:rPr lang="en-US" sz="4000" dirty="0"/>
              <a:t>This is right out of Sergey </a:t>
            </a:r>
            <a:r>
              <a:rPr lang="en-US" sz="4000" dirty="0" err="1"/>
              <a:t>Nechayev</a:t>
            </a:r>
            <a:r>
              <a:rPr lang="en-US" sz="4000" dirty="0"/>
              <a:t> 1869</a:t>
            </a:r>
          </a:p>
          <a:p>
            <a:pPr algn="ctr"/>
            <a:r>
              <a:rPr lang="en-US" sz="4000" dirty="0"/>
              <a:t>The Revolutionary Catechism </a:t>
            </a:r>
          </a:p>
        </p:txBody>
      </p:sp>
      <p:sp>
        <p:nvSpPr>
          <p:cNvPr id="5" name="TextBox 4">
            <a:extLst>
              <a:ext uri="{FF2B5EF4-FFF2-40B4-BE49-F238E27FC236}">
                <a16:creationId xmlns:a16="http://schemas.microsoft.com/office/drawing/2014/main" id="{ADE7D5CD-78B0-48AC-A2DE-107B632CD743}"/>
              </a:ext>
            </a:extLst>
          </p:cNvPr>
          <p:cNvSpPr txBox="1"/>
          <p:nvPr/>
        </p:nvSpPr>
        <p:spPr>
          <a:xfrm>
            <a:off x="5638800" y="4831655"/>
            <a:ext cx="6097554" cy="369332"/>
          </a:xfrm>
          <a:prstGeom prst="rect">
            <a:avLst/>
          </a:prstGeom>
          <a:noFill/>
        </p:spPr>
        <p:txBody>
          <a:bodyPr wrap="square">
            <a:spAutoFit/>
          </a:bodyPr>
          <a:lstStyle/>
          <a:p>
            <a:r>
              <a:rPr lang="en-US" dirty="0"/>
              <a:t>https://www.azquotes.com/quote/823473</a:t>
            </a:r>
          </a:p>
        </p:txBody>
      </p:sp>
    </p:spTree>
    <p:extLst>
      <p:ext uri="{BB962C8B-B14F-4D97-AF65-F5344CB8AC3E}">
        <p14:creationId xmlns:p14="http://schemas.microsoft.com/office/powerpoint/2010/main" val="1602675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4F308C-8BF8-4E48-A744-5577DC6FA205}"/>
              </a:ext>
            </a:extLst>
          </p:cNvPr>
          <p:cNvSpPr txBox="1"/>
          <p:nvPr/>
        </p:nvSpPr>
        <p:spPr>
          <a:xfrm>
            <a:off x="152400" y="38100"/>
            <a:ext cx="12039600" cy="6924973"/>
          </a:xfrm>
          <a:prstGeom prst="rect">
            <a:avLst/>
          </a:prstGeom>
          <a:noFill/>
        </p:spPr>
        <p:txBody>
          <a:bodyPr wrap="square">
            <a:spAutoFit/>
          </a:bodyPr>
          <a:lstStyle/>
          <a:p>
            <a:pPr algn="ctr"/>
            <a:r>
              <a:rPr lang="en-US" sz="4000" b="1" i="1" dirty="0">
                <a:latin typeface="Times New Roman" panose="02020603050405020304" pitchFamily="18" charset="0"/>
                <a:cs typeface="Times New Roman" panose="02020603050405020304" pitchFamily="18" charset="0"/>
              </a:rPr>
              <a:t>1869 Revolutionary Catechism </a:t>
            </a:r>
          </a:p>
          <a:p>
            <a:pPr algn="ctr"/>
            <a:r>
              <a:rPr lang="en-US" sz="4000" b="1" i="1" dirty="0">
                <a:latin typeface="Times New Roman" panose="02020603050405020304" pitchFamily="18" charset="0"/>
                <a:cs typeface="Times New Roman" panose="02020603050405020304" pitchFamily="18" charset="0"/>
              </a:rPr>
              <a:t>13. </a:t>
            </a:r>
            <a:r>
              <a:rPr lang="en-US" sz="4000" b="1" i="1" dirty="0">
                <a:solidFill>
                  <a:srgbClr val="FFFF00"/>
                </a:solidFill>
                <a:latin typeface="Times New Roman" panose="02020603050405020304" pitchFamily="18" charset="0"/>
                <a:cs typeface="Times New Roman" panose="02020603050405020304" pitchFamily="18" charset="0"/>
              </a:rPr>
              <a:t>“The revolutionary enters the world of the State, </a:t>
            </a:r>
          </a:p>
          <a:p>
            <a:pPr algn="ctr"/>
            <a:r>
              <a:rPr lang="en-US" sz="4000" b="1" i="1" dirty="0">
                <a:solidFill>
                  <a:srgbClr val="FFFF00"/>
                </a:solidFill>
                <a:latin typeface="Times New Roman" panose="02020603050405020304" pitchFamily="18" charset="0"/>
                <a:cs typeface="Times New Roman" panose="02020603050405020304" pitchFamily="18" charset="0"/>
              </a:rPr>
              <a:t>of the privileged classes, …only for the purpose of bringing about its speedy &amp; total destruction. </a:t>
            </a:r>
          </a:p>
          <a:p>
            <a:pPr algn="ctr"/>
            <a:r>
              <a:rPr lang="en-US" sz="4000" b="1" i="1" dirty="0">
                <a:latin typeface="Times New Roman" panose="02020603050405020304" pitchFamily="18" charset="0"/>
                <a:cs typeface="Times New Roman" panose="02020603050405020304" pitchFamily="18" charset="0"/>
              </a:rPr>
              <a:t>14. </a:t>
            </a:r>
            <a:r>
              <a:rPr lang="en-US" sz="4000" b="1" i="1" dirty="0">
                <a:solidFill>
                  <a:srgbClr val="FFFF00"/>
                </a:solidFill>
                <a:latin typeface="Times New Roman" panose="02020603050405020304" pitchFamily="18" charset="0"/>
                <a:cs typeface="Times New Roman" panose="02020603050405020304" pitchFamily="18" charset="0"/>
              </a:rPr>
              <a:t>“Aiming at implacable revolution, the revolutionary may and frequently must live within society while pretending to be completely different from what he really is, </a:t>
            </a: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he must penetrate everywhere</a:t>
            </a:r>
            <a:r>
              <a:rPr lang="en-US" sz="4000" b="1" i="1" dirty="0">
                <a:solidFill>
                  <a:srgbClr val="FFFF00"/>
                </a:solidFill>
                <a:latin typeface="Times New Roman" panose="02020603050405020304" pitchFamily="18" charset="0"/>
                <a:cs typeface="Times New Roman" panose="02020603050405020304" pitchFamily="18" charset="0"/>
              </a:rPr>
              <a:t>, </a:t>
            </a:r>
          </a:p>
          <a:p>
            <a:pPr algn="ctr"/>
            <a:r>
              <a:rPr lang="en-US" sz="4000" b="1" i="1" dirty="0">
                <a:solidFill>
                  <a:srgbClr val="FFFF00"/>
                </a:solidFill>
                <a:latin typeface="Times New Roman" panose="02020603050405020304" pitchFamily="18" charset="0"/>
                <a:cs typeface="Times New Roman" panose="02020603050405020304" pitchFamily="18" charset="0"/>
              </a:rPr>
              <a:t>into all the higher and middle-classes, into the houses of commerce, the churches, … into the worlds of the bureaucracy and literature and the military”</a:t>
            </a:r>
          </a:p>
        </p:txBody>
      </p:sp>
    </p:spTree>
    <p:extLst>
      <p:ext uri="{BB962C8B-B14F-4D97-AF65-F5344CB8AC3E}">
        <p14:creationId xmlns:p14="http://schemas.microsoft.com/office/powerpoint/2010/main" val="3227086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uses for Radicals: Saul Alinsky's Alt-Left Hate Speech ...">
            <a:extLst>
              <a:ext uri="{FF2B5EF4-FFF2-40B4-BE49-F238E27FC236}">
                <a16:creationId xmlns:a16="http://schemas.microsoft.com/office/drawing/2014/main" id="{CB5243B3-3226-4169-BD04-0EC720838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9075"/>
            <a:ext cx="11430000" cy="6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10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biter Dictum--An American: Barack Hussein Obama's Magical ...">
            <a:extLst>
              <a:ext uri="{FF2B5EF4-FFF2-40B4-BE49-F238E27FC236}">
                <a16:creationId xmlns:a16="http://schemas.microsoft.com/office/drawing/2014/main" id="{EECECC7A-310D-4A63-A1C5-EF2976E6F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6448425"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6CB0AB-00D3-4018-A75C-882FD456BA93}"/>
              </a:ext>
            </a:extLst>
          </p:cNvPr>
          <p:cNvSpPr txBox="1"/>
          <p:nvPr/>
        </p:nvSpPr>
        <p:spPr>
          <a:xfrm>
            <a:off x="6705600" y="1447800"/>
            <a:ext cx="5105400" cy="2800767"/>
          </a:xfrm>
          <a:prstGeom prst="rect">
            <a:avLst/>
          </a:prstGeom>
          <a:noFill/>
        </p:spPr>
        <p:txBody>
          <a:bodyPr wrap="square" rtlCol="0">
            <a:spAutoFit/>
          </a:bodyPr>
          <a:lstStyle/>
          <a:p>
            <a:pPr algn="ctr"/>
            <a:r>
              <a:rPr lang="en-US" sz="4400" b="1" dirty="0"/>
              <a:t>A. Hillary (Clinton) wrote her college thesis on His methods. </a:t>
            </a:r>
          </a:p>
        </p:txBody>
      </p:sp>
      <p:sp>
        <p:nvSpPr>
          <p:cNvPr id="8" name="TextBox 7">
            <a:extLst>
              <a:ext uri="{FF2B5EF4-FFF2-40B4-BE49-F238E27FC236}">
                <a16:creationId xmlns:a16="http://schemas.microsoft.com/office/drawing/2014/main" id="{B150987B-40A1-4AAE-A7B9-8D51ECCBAF50}"/>
              </a:ext>
            </a:extLst>
          </p:cNvPr>
          <p:cNvSpPr txBox="1"/>
          <p:nvPr/>
        </p:nvSpPr>
        <p:spPr>
          <a:xfrm>
            <a:off x="6448425" y="6056144"/>
            <a:ext cx="6096000" cy="646331"/>
          </a:xfrm>
          <a:prstGeom prst="rect">
            <a:avLst/>
          </a:prstGeom>
          <a:noFill/>
        </p:spPr>
        <p:txBody>
          <a:bodyPr wrap="square">
            <a:spAutoFit/>
          </a:bodyPr>
          <a:lstStyle/>
          <a:p>
            <a:r>
              <a:rPr lang="en-US" dirty="0"/>
              <a:t>https://www.economicpolicyjournal.com/2013/04/hillary-clintons-1969-thesis-on-saul.html</a:t>
            </a:r>
          </a:p>
        </p:txBody>
      </p:sp>
      <p:sp>
        <p:nvSpPr>
          <p:cNvPr id="6" name="TextBox 5">
            <a:extLst>
              <a:ext uri="{FF2B5EF4-FFF2-40B4-BE49-F238E27FC236}">
                <a16:creationId xmlns:a16="http://schemas.microsoft.com/office/drawing/2014/main" id="{D3D73392-1C32-48CF-9995-D89767B4CADC}"/>
              </a:ext>
            </a:extLst>
          </p:cNvPr>
          <p:cNvSpPr txBox="1"/>
          <p:nvPr/>
        </p:nvSpPr>
        <p:spPr>
          <a:xfrm>
            <a:off x="-571500" y="113124"/>
            <a:ext cx="13335000" cy="923330"/>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917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75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833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5400" b="1" dirty="0">
                <a:latin typeface="Times New Roman" panose="02020603050405020304" pitchFamily="18" charset="0"/>
                <a:cs typeface="Times New Roman" panose="02020603050405020304" pitchFamily="18" charset="0"/>
              </a:rPr>
              <a:t>2. How effective was Alinsky’s approach?</a:t>
            </a:r>
            <a:endParaRPr lang="en-US" sz="2400" dirty="0"/>
          </a:p>
        </p:txBody>
      </p:sp>
    </p:spTree>
    <p:extLst>
      <p:ext uri="{BB962C8B-B14F-4D97-AF65-F5344CB8AC3E}">
        <p14:creationId xmlns:p14="http://schemas.microsoft.com/office/powerpoint/2010/main" val="873861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B2ED52-74A4-4A54-A62C-622568CF18A5}"/>
              </a:ext>
            </a:extLst>
          </p:cNvPr>
          <p:cNvSpPr txBox="1"/>
          <p:nvPr/>
        </p:nvSpPr>
        <p:spPr>
          <a:xfrm>
            <a:off x="190500" y="152400"/>
            <a:ext cx="11811000" cy="923330"/>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917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75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833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5400" b="1" dirty="0">
                <a:latin typeface="Times New Roman" panose="02020603050405020304" pitchFamily="18" charset="0"/>
                <a:cs typeface="Times New Roman" panose="02020603050405020304" pitchFamily="18" charset="0"/>
              </a:rPr>
              <a:t>How effective was Alinsky’s approach?</a:t>
            </a:r>
            <a:endParaRPr lang="en-US" sz="2400" dirty="0"/>
          </a:p>
        </p:txBody>
      </p:sp>
      <p:pic>
        <p:nvPicPr>
          <p:cNvPr id="4098" name="Picture 2">
            <a:extLst>
              <a:ext uri="{FF2B5EF4-FFF2-40B4-BE49-F238E27FC236}">
                <a16:creationId xmlns:a16="http://schemas.microsoft.com/office/drawing/2014/main" id="{BF29D6E0-1085-4376-AD7C-2E2871F3B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978" y="1863569"/>
            <a:ext cx="10336204" cy="48628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Obama hints at activist plans after White House">
            <a:extLst>
              <a:ext uri="{FF2B5EF4-FFF2-40B4-BE49-F238E27FC236}">
                <a16:creationId xmlns:a16="http://schemas.microsoft.com/office/drawing/2014/main" id="{AEB5DE62-735A-40EE-8C15-3D2A3EBF17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46" r="13080"/>
          <a:stretch/>
        </p:blipFill>
        <p:spPr bwMode="auto">
          <a:xfrm>
            <a:off x="6927" y="1863570"/>
            <a:ext cx="5327073" cy="497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05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F9549F-A2DE-4CA0-B291-1CF407DBB379}"/>
              </a:ext>
            </a:extLst>
          </p:cNvPr>
          <p:cNvSpPr txBox="1"/>
          <p:nvPr/>
        </p:nvSpPr>
        <p:spPr>
          <a:xfrm>
            <a:off x="228600" y="228601"/>
            <a:ext cx="11887200" cy="6801862"/>
          </a:xfrm>
          <a:prstGeom prst="rect">
            <a:avLst/>
          </a:prstGeom>
          <a:noFill/>
        </p:spPr>
        <p:txBody>
          <a:bodyPr wrap="square">
            <a:spAutoFit/>
          </a:bodyPr>
          <a:lstStyle/>
          <a:p>
            <a:pPr algn="ct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“Barack Obama's training in Chicago by the great community organizers is showing its effectiveness</a:t>
            </a:r>
            <a:r>
              <a:rPr 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4400" b="0" i="1" dirty="0">
                <a:effectLst/>
                <a:latin typeface="Times New Roman" panose="02020603050405020304" pitchFamily="18" charset="0"/>
                <a:cs typeface="Times New Roman" panose="02020603050405020304" pitchFamily="18" charset="0"/>
              </a:rPr>
              <a:t>It is an amazingly powerful format, and the method of my late father always works to get the message out and get the supporters on board. </a:t>
            </a:r>
          </a:p>
          <a:p>
            <a:pPr algn="ctr"/>
            <a:r>
              <a:rPr lang="en-US" sz="4400" b="1" i="1" dirty="0">
                <a:effectLst/>
                <a:latin typeface="Times New Roman" panose="02020603050405020304" pitchFamily="18" charset="0"/>
                <a:cs typeface="Times New Roman" panose="02020603050405020304" pitchFamily="18" charset="0"/>
              </a:rPr>
              <a:t>When executed meticulously and thoughtfully, </a:t>
            </a:r>
          </a:p>
          <a:p>
            <a:pPr algn="ctr"/>
            <a:r>
              <a:rPr lang="en-US" sz="4400" b="1" i="1" dirty="0">
                <a:effectLst/>
                <a:latin typeface="Times New Roman" panose="02020603050405020304" pitchFamily="18" charset="0"/>
                <a:cs typeface="Times New Roman" panose="02020603050405020304" pitchFamily="18" charset="0"/>
              </a:rPr>
              <a:t>it is a powerful strategy for initiating change and making it really happen.</a:t>
            </a:r>
          </a:p>
          <a:p>
            <a:pPr algn="ctr"/>
            <a:r>
              <a:rPr lang="en-US" sz="4400" b="1" i="1" dirty="0">
                <a:effectLst/>
                <a:latin typeface="Times New Roman" panose="02020603050405020304" pitchFamily="18" charset="0"/>
                <a:cs typeface="Times New Roman" panose="02020603050405020304" pitchFamily="18" charset="0"/>
              </a:rPr>
              <a:t> </a:t>
            </a:r>
            <a:r>
              <a:rPr lang="en-US" sz="6000" b="1" i="1" dirty="0">
                <a:effectLst/>
                <a:latin typeface="Times New Roman" panose="02020603050405020304" pitchFamily="18" charset="0"/>
                <a:cs typeface="Times New Roman" panose="02020603050405020304" pitchFamily="18" charset="0"/>
              </a:rPr>
              <a:t>Obama learned his lesson well.</a:t>
            </a:r>
            <a:endParaRPr lang="en-US" sz="4000" b="0" i="1" dirty="0">
              <a:effectLst/>
              <a:latin typeface="Times New Roman" panose="02020603050405020304" pitchFamily="18" charset="0"/>
              <a:cs typeface="Times New Roman" panose="02020603050405020304" pitchFamily="18" charset="0"/>
            </a:endParaRPr>
          </a:p>
          <a:p>
            <a:pPr algn="l"/>
            <a:endParaRPr lang="en-US"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139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wipe(down)">
                                      <p:cBhvr>
                                        <p:cTn id="14" dur="500"/>
                                        <p:tgtEl>
                                          <p:spTgt spid="9">
                                            <p:txEl>
                                              <p:pRg st="2" end="2"/>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down)">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calcmode="lin" valueType="num">
                                      <p:cBhvr>
                                        <p:cTn id="22"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C074C9-250C-4DC8-9437-154A7F464112}"/>
              </a:ext>
            </a:extLst>
          </p:cNvPr>
          <p:cNvSpPr>
            <a:spLocks noGrp="1"/>
          </p:cNvSpPr>
          <p:nvPr>
            <p:ph idx="1"/>
          </p:nvPr>
        </p:nvSpPr>
        <p:spPr>
          <a:xfrm>
            <a:off x="228600" y="152400"/>
            <a:ext cx="11734799" cy="5780484"/>
          </a:xfrm>
        </p:spPr>
        <p:txBody>
          <a:bodyPr/>
          <a:lstStyle/>
          <a:p>
            <a:pPr marL="0" indent="0" algn="ctr" eaLnBrk="1" hangingPunct="1">
              <a:buNone/>
            </a:pPr>
            <a:r>
              <a:rPr lang="en-US" sz="4800" b="1" dirty="0"/>
              <a:t>In the context of a Civil Crisis in Israel</a:t>
            </a:r>
          </a:p>
          <a:p>
            <a:pPr marL="0" indent="0" algn="ctr" eaLnBrk="1" hangingPunct="1">
              <a:buNone/>
            </a:pPr>
            <a:r>
              <a:rPr lang="en-US" sz="4800" b="1" dirty="0"/>
              <a:t>1 Chron. 12:32 reveals:</a:t>
            </a:r>
          </a:p>
          <a:p>
            <a:pPr marL="0" indent="0" algn="ctr" eaLnBrk="1" hangingPunct="1">
              <a:buNone/>
            </a:pP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children of Issachar…</a:t>
            </a:r>
          </a:p>
          <a:p>
            <a:pPr marL="0" indent="0" algn="ctr" eaLnBrk="1" hangingPunct="1">
              <a:buNone/>
            </a:pP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understanding of the times…</a:t>
            </a:r>
          </a:p>
          <a:p>
            <a:pPr marL="0" indent="0" algn="ctr" eaLnBrk="1" hangingPunct="1">
              <a:buNone/>
            </a:pPr>
            <a:r>
              <a:rPr lang="en-US" sz="6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know what Israel ought to do”</a:t>
            </a:r>
          </a:p>
          <a:p>
            <a:pPr marL="0" indent="0" algn="ctr" eaLnBrk="1" hangingPunct="1">
              <a:buNone/>
            </a:pP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have</a:t>
            </a:r>
            <a:r>
              <a:rPr lang="en-US" sz="6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good: </a:t>
            </a:r>
          </a:p>
          <a:p>
            <a:pPr marL="0" indent="0" algn="ctr" eaLnBrk="1" hangingPunct="1">
              <a:buNone/>
            </a:pPr>
            <a:r>
              <a:rPr lang="en-US" sz="6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“understanding of (our) times?”</a:t>
            </a:r>
          </a:p>
          <a:p>
            <a:endParaRPr lang="en-US" dirty="0"/>
          </a:p>
        </p:txBody>
      </p:sp>
    </p:spTree>
    <p:extLst>
      <p:ext uri="{BB962C8B-B14F-4D97-AF65-F5344CB8AC3E}">
        <p14:creationId xmlns:p14="http://schemas.microsoft.com/office/powerpoint/2010/main" val="3777508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2">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 calcmode="lin" valueType="num">
                                      <p:cBhvr>
                                        <p:cTn id="1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F9549F-A2DE-4CA0-B291-1CF407DBB379}"/>
              </a:ext>
            </a:extLst>
          </p:cNvPr>
          <p:cNvSpPr txBox="1"/>
          <p:nvPr/>
        </p:nvSpPr>
        <p:spPr>
          <a:xfrm>
            <a:off x="152400" y="160455"/>
            <a:ext cx="11887200" cy="4616648"/>
          </a:xfrm>
          <a:prstGeom prst="rect">
            <a:avLst/>
          </a:prstGeom>
          <a:noFill/>
        </p:spPr>
        <p:txBody>
          <a:bodyPr wrap="square">
            <a:spAutoFit/>
          </a:bodyPr>
          <a:lstStyle/>
          <a:p>
            <a:pPr algn="ctr"/>
            <a:r>
              <a:rPr lang="en-US" sz="4800" b="1" i="1" dirty="0">
                <a:effectLst/>
                <a:latin typeface="Times New Roman" panose="02020603050405020304" pitchFamily="18" charset="0"/>
                <a:cs typeface="Times New Roman" panose="02020603050405020304" pitchFamily="18" charset="0"/>
              </a:rPr>
              <a:t>I am proud to see that my father's model for organizing is being applied successfully beyond local community organizing to affect the Democratic campaign in 2008. </a:t>
            </a:r>
          </a:p>
          <a:p>
            <a:pPr algn="ctr"/>
            <a:r>
              <a:rPr lang="en-US" sz="5400" b="1" i="1" dirty="0">
                <a:effectLst/>
                <a:latin typeface="Times New Roman" panose="02020603050405020304" pitchFamily="18" charset="0"/>
                <a:cs typeface="Times New Roman" panose="02020603050405020304" pitchFamily="18" charset="0"/>
              </a:rPr>
              <a:t>It is a fine tribute to Saul Alinsky …”</a:t>
            </a:r>
          </a:p>
          <a:p>
            <a:pPr algn="ctr"/>
            <a:r>
              <a:rPr lang="en-US" sz="4800" b="0" i="0" dirty="0">
                <a:effectLst/>
                <a:latin typeface="Times New Roman" panose="02020603050405020304" pitchFamily="18" charset="0"/>
                <a:cs typeface="Times New Roman" panose="02020603050405020304" pitchFamily="18" charset="0"/>
              </a:rPr>
              <a:t>L. David </a:t>
            </a:r>
            <a:r>
              <a:rPr lang="en-US" sz="4800" b="0" i="0" dirty="0" err="1">
                <a:effectLst/>
                <a:latin typeface="Times New Roman" panose="02020603050405020304" pitchFamily="18" charset="0"/>
                <a:cs typeface="Times New Roman" panose="02020603050405020304" pitchFamily="18" charset="0"/>
              </a:rPr>
              <a:t>Alinksy</a:t>
            </a:r>
            <a:endParaRPr lang="en-US" sz="2800" b="0" i="0" dirty="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3AF5C2-F0D2-490C-9AEE-1815CDB25480}"/>
              </a:ext>
            </a:extLst>
          </p:cNvPr>
          <p:cNvSpPr txBox="1"/>
          <p:nvPr/>
        </p:nvSpPr>
        <p:spPr>
          <a:xfrm>
            <a:off x="381000" y="4752916"/>
            <a:ext cx="11582400" cy="1754326"/>
          </a:xfrm>
          <a:prstGeom prst="rect">
            <a:avLst/>
          </a:prstGeom>
          <a:noFill/>
        </p:spPr>
        <p:txBody>
          <a:bodyPr wrap="square">
            <a:spAutoFit/>
          </a:bodyPr>
          <a:lstStyle/>
          <a:p>
            <a:pPr algn="ctr"/>
            <a:r>
              <a:rPr lang="en-US" sz="3600" b="1" i="0" dirty="0">
                <a:effectLst/>
                <a:latin typeface="Arial" panose="020B0604020202020204" pitchFamily="34" charset="0"/>
              </a:rPr>
              <a:t>In a letter to the editor of </a:t>
            </a:r>
            <a:r>
              <a:rPr lang="en-US" sz="3600" b="1" i="1" dirty="0">
                <a:effectLst/>
                <a:latin typeface="Arial" panose="020B0604020202020204" pitchFamily="34" charset="0"/>
              </a:rPr>
              <a:t>The Boston Globe</a:t>
            </a:r>
            <a:r>
              <a:rPr lang="en-US" sz="3600" b="1" i="0" dirty="0">
                <a:effectLst/>
                <a:latin typeface="Arial" panose="020B0604020202020204" pitchFamily="34" charset="0"/>
              </a:rPr>
              <a:t> published on August 31, 2008</a:t>
            </a:r>
          </a:p>
          <a:p>
            <a:pPr algn="ctr"/>
            <a:r>
              <a:rPr lang="en-US" sz="3600" b="1" i="0" dirty="0">
                <a:effectLst/>
                <a:latin typeface="Arial" panose="020B0604020202020204" pitchFamily="34" charset="0"/>
              </a:rPr>
              <a:t> about the Democratic National Convention</a:t>
            </a:r>
            <a:endParaRPr lang="en-US" sz="3600" b="1" dirty="0"/>
          </a:p>
        </p:txBody>
      </p:sp>
    </p:spTree>
    <p:extLst>
      <p:ext uri="{BB962C8B-B14F-4D97-AF65-F5344CB8AC3E}">
        <p14:creationId xmlns:p14="http://schemas.microsoft.com/office/powerpoint/2010/main" val="3224947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p:cTn id="15"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 case you didn't hate Feinstein enough... - Page 2">
            <a:extLst>
              <a:ext uri="{FF2B5EF4-FFF2-40B4-BE49-F238E27FC236}">
                <a16:creationId xmlns:a16="http://schemas.microsoft.com/office/drawing/2014/main" id="{D68AA3D9-A5B7-43E2-8E67-ACCE59935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200"/>
            <a:ext cx="11820525"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5AA3AB-00DC-442B-8FD7-AE2381075891}"/>
              </a:ext>
            </a:extLst>
          </p:cNvPr>
          <p:cNvSpPr txBox="1"/>
          <p:nvPr/>
        </p:nvSpPr>
        <p:spPr>
          <a:xfrm>
            <a:off x="4648200" y="4800600"/>
            <a:ext cx="6934200" cy="646331"/>
          </a:xfrm>
          <a:prstGeom prst="rect">
            <a:avLst/>
          </a:prstGeom>
          <a:noFill/>
        </p:spPr>
        <p:txBody>
          <a:bodyPr wrap="square" rtlCol="0">
            <a:spAutoFit/>
          </a:bodyPr>
          <a:lstStyle/>
          <a:p>
            <a:r>
              <a:rPr lang="en-US" sz="3600" dirty="0"/>
              <a:t>President Obama’s chief of staff.</a:t>
            </a:r>
          </a:p>
        </p:txBody>
      </p:sp>
    </p:spTree>
    <p:extLst>
      <p:ext uri="{BB962C8B-B14F-4D97-AF65-F5344CB8AC3E}">
        <p14:creationId xmlns:p14="http://schemas.microsoft.com/office/powerpoint/2010/main" val="24868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311D72-9E3B-4BAB-B0E8-919D783D0F5E}"/>
              </a:ext>
            </a:extLst>
          </p:cNvPr>
          <p:cNvSpPr txBox="1"/>
          <p:nvPr/>
        </p:nvSpPr>
        <p:spPr>
          <a:xfrm>
            <a:off x="152400" y="15405"/>
            <a:ext cx="11734800" cy="6662208"/>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Based on “Rules for Radicals” Columbia University Socialists Richard </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Cloward and Frances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Piven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devised the “Cloward-</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Piven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Strategy” which effectively hastens the fall of Capitalism</a:t>
            </a:r>
          </a:p>
          <a:p>
            <a:pPr marL="0" marR="0" algn="ctr">
              <a:lnSpc>
                <a:spcPct val="107000"/>
              </a:lnSpc>
              <a:spcBef>
                <a:spcPts val="0"/>
              </a:spcBef>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by overloading the government bureaucracy with a flood of impossible demands, </a:t>
            </a:r>
          </a:p>
          <a:p>
            <a:pPr marL="0" marR="0" algn="ctr">
              <a:lnSpc>
                <a:spcPct val="107000"/>
              </a:lnSpc>
              <a:spcBef>
                <a:spcPts val="0"/>
              </a:spcBef>
              <a:spcAft>
                <a:spcPts val="800"/>
              </a:spcAft>
            </a:pPr>
            <a:r>
              <a:rPr lang="en-US"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pushing society into crisis and economic collapse. </a:t>
            </a:r>
          </a:p>
          <a:p>
            <a:pPr marL="0" marR="0" algn="ctr">
              <a:lnSpc>
                <a:spcPct val="107000"/>
              </a:lnSpc>
              <a:spcBef>
                <a:spcPts val="0"/>
              </a:spcBef>
              <a:spcAft>
                <a:spcPts val="80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Aka: “Fundamentally transform America!”</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5594A35-4B35-49D4-8FC5-E715C58D4FA7}"/>
              </a:ext>
            </a:extLst>
          </p:cNvPr>
          <p:cNvSpPr txBox="1"/>
          <p:nvPr/>
        </p:nvSpPr>
        <p:spPr>
          <a:xfrm>
            <a:off x="152400" y="6081681"/>
            <a:ext cx="12039600" cy="595932"/>
          </a:xfrm>
          <a:prstGeom prst="rect">
            <a:avLst/>
          </a:prstGeom>
          <a:noFill/>
        </p:spPr>
        <p:txBody>
          <a:bodyPr wrap="square">
            <a:spAutoFit/>
          </a:bodyPr>
          <a:lstStyle/>
          <a:p>
            <a:pPr marL="0" marR="0">
              <a:lnSpc>
                <a:spcPct val="107000"/>
              </a:lnSpc>
              <a:spcBef>
                <a:spcPts val="0"/>
              </a:spcBef>
              <a:spcAft>
                <a:spcPts val="800"/>
              </a:spcAft>
            </a:pPr>
            <a:r>
              <a:rPr lang="en-US" sz="3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https://oathkeepers.org/2018/11/cloward-piven-strategy-explained/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9352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311D72-9E3B-4BAB-B0E8-919D783D0F5E}"/>
              </a:ext>
            </a:extLst>
          </p:cNvPr>
          <p:cNvSpPr txBox="1"/>
          <p:nvPr/>
        </p:nvSpPr>
        <p:spPr>
          <a:xfrm>
            <a:off x="152400" y="15405"/>
            <a:ext cx="11734800" cy="7145354"/>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 The “Cloward-</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Piven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Strategy”  1966</a:t>
            </a:r>
          </a:p>
          <a:p>
            <a:pPr marL="0" marR="0">
              <a:lnSpc>
                <a:spcPct val="107000"/>
              </a:lnSpc>
              <a:spcBef>
                <a:spcPts val="0"/>
              </a:spcBef>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1) Control healthcare and you control the people.</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200"/>
              </a:spcBef>
              <a:spcAft>
                <a:spcPts val="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Increase the Poverty level as high as possible</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poor people are easier to control and will not fight back if you are providing everything for them to live.</a:t>
            </a:r>
          </a:p>
          <a:p>
            <a:pPr marL="0" marR="0">
              <a:lnSpc>
                <a:spcPct val="107000"/>
              </a:lnSpc>
              <a:spcBef>
                <a:spcPts val="1200"/>
              </a:spcBef>
              <a:spcAft>
                <a:spcPts val="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3) Increase the debt to an unsustainable level. </a:t>
            </a:r>
          </a:p>
          <a:p>
            <a:pPr marL="0" marR="0" algn="ctr">
              <a:lnSpc>
                <a:spcPct val="107000"/>
              </a:lnSpc>
              <a:spcBef>
                <a:spcPts val="0"/>
              </a:spcBef>
              <a:spcAft>
                <a:spcPts val="0"/>
              </a:spcAft>
            </a:pPr>
            <a:r>
              <a:rPr lang="en-US" sz="4400" b="1" i="1" dirty="0">
                <a:effectLst/>
                <a:latin typeface="Times New Roman" panose="02020603050405020304" pitchFamily="18" charset="0"/>
                <a:ea typeface="Calibri" panose="020F0502020204030204" pitchFamily="34" charset="0"/>
                <a:cs typeface="Times New Roman" panose="02020603050405020304" pitchFamily="18" charset="0"/>
              </a:rPr>
              <a:t>That way you are able to increase taxes, </a:t>
            </a:r>
          </a:p>
          <a:p>
            <a:pPr marL="0" marR="0" algn="ctr">
              <a:lnSpc>
                <a:spcPct val="107000"/>
              </a:lnSpc>
              <a:spcBef>
                <a:spcPts val="0"/>
              </a:spcBef>
              <a:spcAft>
                <a:spcPts val="0"/>
              </a:spcAft>
            </a:pPr>
            <a:r>
              <a:rPr lang="en-US" sz="4400" b="1" i="1" dirty="0">
                <a:effectLst/>
                <a:latin typeface="Times New Roman" panose="02020603050405020304" pitchFamily="18" charset="0"/>
                <a:ea typeface="Calibri" panose="020F0502020204030204" pitchFamily="34" charset="0"/>
                <a:cs typeface="Times New Roman" panose="02020603050405020304" pitchFamily="18" charset="0"/>
              </a:rPr>
              <a:t>and this will produce more poverty.</a:t>
            </a:r>
          </a:p>
          <a:p>
            <a:pPr marL="0" marR="0">
              <a:lnSpc>
                <a:spcPct val="107000"/>
              </a:lnSpc>
              <a:spcBef>
                <a:spcPts val="0"/>
              </a:spcBef>
              <a:spcAft>
                <a:spcPts val="800"/>
              </a:spcAft>
            </a:pP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463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000"/>
                                        <p:tgtEl>
                                          <p:spTgt spid="4">
                                            <p:txEl>
                                              <p:pRg st="7" end="7"/>
                                            </p:txEl>
                                          </p:spTgt>
                                        </p:tgtEl>
                                      </p:cBhvr>
                                    </p:animEffect>
                                    <p:anim calcmode="lin" valueType="num">
                                      <p:cBhvr>
                                        <p:cTn id="3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vernment Debt Chart: United States 1890-2021 - Federal ...">
            <a:extLst>
              <a:ext uri="{FF2B5EF4-FFF2-40B4-BE49-F238E27FC236}">
                <a16:creationId xmlns:a16="http://schemas.microsoft.com/office/drawing/2014/main" id="{71616606-3C1E-4D07-A700-D4125A7CD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462"/>
            <a:ext cx="12192000" cy="659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289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EA971AB-AFAB-41BF-A91A-C4C856943D0E}"/>
              </a:ext>
            </a:extLst>
          </p:cNvPr>
          <p:cNvPicPr>
            <a:picLocks noChangeAspect="1"/>
          </p:cNvPicPr>
          <p:nvPr/>
        </p:nvPicPr>
        <p:blipFill rotWithShape="1">
          <a:blip r:embed="rId3"/>
          <a:srcRect l="3125" t="11111" r="4375" b="2223"/>
          <a:stretch/>
        </p:blipFill>
        <p:spPr>
          <a:xfrm>
            <a:off x="76200" y="0"/>
            <a:ext cx="12115800" cy="6858000"/>
          </a:xfrm>
          <a:prstGeom prst="rect">
            <a:avLst/>
          </a:prstGeom>
        </p:spPr>
      </p:pic>
      <p:cxnSp>
        <p:nvCxnSpPr>
          <p:cNvPr id="7" name="Straight Arrow Connector 6">
            <a:extLst>
              <a:ext uri="{FF2B5EF4-FFF2-40B4-BE49-F238E27FC236}">
                <a16:creationId xmlns:a16="http://schemas.microsoft.com/office/drawing/2014/main" id="{F1C6488C-5DAA-421A-8FE4-735F215EF432}"/>
              </a:ext>
            </a:extLst>
          </p:cNvPr>
          <p:cNvCxnSpPr/>
          <p:nvPr/>
        </p:nvCxnSpPr>
        <p:spPr bwMode="auto">
          <a:xfrm>
            <a:off x="228600" y="533400"/>
            <a:ext cx="1219200" cy="838200"/>
          </a:xfrm>
          <a:prstGeom prst="straightConnector1">
            <a:avLst/>
          </a:prstGeom>
          <a:solidFill>
            <a:srgbClr val="988C81"/>
          </a:solidFill>
          <a:ln w="76200" cap="flat" cmpd="sng" algn="ctr">
            <a:solidFill>
              <a:srgbClr val="0000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E27A2579-7C57-4E09-AFD6-4680F0A7C62E}"/>
              </a:ext>
            </a:extLst>
          </p:cNvPr>
          <p:cNvCxnSpPr/>
          <p:nvPr/>
        </p:nvCxnSpPr>
        <p:spPr bwMode="auto">
          <a:xfrm flipH="1" flipV="1">
            <a:off x="4343400" y="1828800"/>
            <a:ext cx="1066800" cy="761998"/>
          </a:xfrm>
          <a:prstGeom prst="straightConnector1">
            <a:avLst/>
          </a:prstGeom>
          <a:solidFill>
            <a:srgbClr val="988C81"/>
          </a:solidFill>
          <a:ln w="76200" cap="flat" cmpd="sng" algn="ctr">
            <a:solidFill>
              <a:srgbClr val="0000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15468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311D72-9E3B-4BAB-B0E8-919D783D0F5E}"/>
              </a:ext>
            </a:extLst>
          </p:cNvPr>
          <p:cNvSpPr txBox="1"/>
          <p:nvPr/>
        </p:nvSpPr>
        <p:spPr>
          <a:xfrm>
            <a:off x="152400" y="-381000"/>
            <a:ext cx="11734800" cy="2615973"/>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742950">
              <a:lnSpc>
                <a:spcPct val="107000"/>
              </a:lnSpc>
              <a:spcBef>
                <a:spcPts val="0"/>
              </a:spcBef>
              <a:spcAft>
                <a:spcPts val="0"/>
              </a:spcAft>
              <a:buAutoNum type="arabicParenR" startAt="4"/>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Remove the ability to defend themselves from the Government. </a:t>
            </a:r>
          </a:p>
          <a:p>
            <a:pPr marR="0">
              <a:lnSpc>
                <a:spcPct val="107000"/>
              </a:lnSpc>
              <a:spcBef>
                <a:spcPts val="0"/>
              </a:spcBef>
              <a:spcAft>
                <a:spcPts val="0"/>
              </a:spcAft>
            </a:pPr>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a:effectLst/>
                <a:latin typeface="Times New Roman" panose="02020603050405020304" pitchFamily="18" charset="0"/>
                <a:ea typeface="Calibri" panose="020F0502020204030204" pitchFamily="34" charset="0"/>
                <a:cs typeface="Times New Roman" panose="02020603050405020304" pitchFamily="18" charset="0"/>
              </a:rPr>
              <a:t>That way you are able to create a police state.</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They have the guns and therefore we are for peace and for reformation through the ballot. When we have the guns then it will be through the bullet. - Saul Alinsky">
            <a:extLst>
              <a:ext uri="{FF2B5EF4-FFF2-40B4-BE49-F238E27FC236}">
                <a16:creationId xmlns:a16="http://schemas.microsoft.com/office/drawing/2014/main" id="{EFD310CD-B750-41CB-8242-0967C46C6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34973"/>
            <a:ext cx="11887200" cy="459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15C8E1-15CC-45EB-9FA8-9DC4986701C9}"/>
              </a:ext>
            </a:extLst>
          </p:cNvPr>
          <p:cNvSpPr txBox="1"/>
          <p:nvPr/>
        </p:nvSpPr>
        <p:spPr>
          <a:xfrm>
            <a:off x="4648200" y="4191000"/>
            <a:ext cx="7239000" cy="1754326"/>
          </a:xfrm>
          <a:prstGeom prst="rect">
            <a:avLst/>
          </a:prstGeom>
          <a:solidFill>
            <a:schemeClr val="bg1"/>
          </a:solidFill>
        </p:spPr>
        <p:txBody>
          <a:bodyPr wrap="square" rtlCol="0">
            <a:spAutoFit/>
          </a:bodyPr>
          <a:lstStyle/>
          <a:p>
            <a:pPr algn="ctr"/>
            <a:r>
              <a:rPr lang="en-US" sz="3600" dirty="0"/>
              <a:t>When we have the guns, </a:t>
            </a:r>
          </a:p>
          <a:p>
            <a:pPr algn="ctr"/>
            <a:r>
              <a:rPr lang="en-US" sz="3600" dirty="0"/>
              <a:t>then it will be</a:t>
            </a:r>
          </a:p>
          <a:p>
            <a:pPr algn="ctr"/>
            <a:r>
              <a:rPr lang="en-US" sz="3600" dirty="0">
                <a:effectLst>
                  <a:outerShdw blurRad="38100" dist="38100" dir="2700000" algn="tl">
                    <a:srgbClr val="000000">
                      <a:alpha val="43137"/>
                    </a:srgbClr>
                  </a:outerShdw>
                </a:effectLst>
              </a:rPr>
              <a:t>through the bullet.  </a:t>
            </a:r>
            <a:endParaRPr lang="en-US" sz="20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0B4301E-7DE7-432C-8EDF-5715C28B8F5D}"/>
              </a:ext>
            </a:extLst>
          </p:cNvPr>
          <p:cNvSpPr txBox="1"/>
          <p:nvPr/>
        </p:nvSpPr>
        <p:spPr>
          <a:xfrm>
            <a:off x="5735711" y="6156778"/>
            <a:ext cx="6130212" cy="461665"/>
          </a:xfrm>
          <a:prstGeom prst="rect">
            <a:avLst/>
          </a:prstGeom>
          <a:solidFill>
            <a:schemeClr val="bg1"/>
          </a:solidFill>
        </p:spPr>
        <p:txBody>
          <a:bodyPr wrap="square">
            <a:spAutoFit/>
          </a:bodyPr>
          <a:lstStyle/>
          <a:p>
            <a:r>
              <a:rPr lang="en-US" sz="2400" dirty="0"/>
              <a:t>https://www.azquotes.com/quote/686713</a:t>
            </a:r>
          </a:p>
        </p:txBody>
      </p:sp>
    </p:spTree>
    <p:extLst>
      <p:ext uri="{BB962C8B-B14F-4D97-AF65-F5344CB8AC3E}">
        <p14:creationId xmlns:p14="http://schemas.microsoft.com/office/powerpoint/2010/main" val="3128708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311D72-9E3B-4BAB-B0E8-919D783D0F5E}"/>
              </a:ext>
            </a:extLst>
          </p:cNvPr>
          <p:cNvSpPr txBox="1"/>
          <p:nvPr/>
        </p:nvSpPr>
        <p:spPr>
          <a:xfrm>
            <a:off x="228600" y="76200"/>
            <a:ext cx="11734800" cy="6113661"/>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The “Cloward-</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Piven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Strategy”  1966</a:t>
            </a:r>
            <a:endParaRPr lang="en-US" sz="44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5) Take control of every aspect of their lives.</a:t>
            </a:r>
          </a:p>
          <a:p>
            <a:pPr marL="0" marR="0">
              <a:lnSpc>
                <a:spcPct val="107000"/>
              </a:lnSpc>
              <a:spcBef>
                <a:spcPts val="0"/>
              </a:spcBef>
              <a:spcAft>
                <a:spcPts val="80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      Welfare</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a:effectLst/>
                <a:latin typeface="Times New Roman" panose="02020603050405020304" pitchFamily="18" charset="0"/>
                <a:ea typeface="Calibri" panose="020F0502020204030204" pitchFamily="34" charset="0"/>
                <a:cs typeface="Times New Roman" panose="02020603050405020304" pitchFamily="18" charset="0"/>
              </a:rPr>
              <a:t>(Food, Housing, and Income)</a:t>
            </a:r>
          </a:p>
          <a:p>
            <a:pPr marL="0" marR="0">
              <a:lnSpc>
                <a:spcPct val="107000"/>
              </a:lnSpc>
              <a:spcBef>
                <a:spcPts val="1200"/>
              </a:spcBef>
              <a:spcAft>
                <a:spcPts val="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Control what people read and listen to….</a:t>
            </a:r>
          </a:p>
          <a:p>
            <a:pPr marL="0" marR="0">
              <a:lnSpc>
                <a:spcPct val="107000"/>
              </a:lnSpc>
              <a:spcBef>
                <a:spcPts val="0"/>
              </a:spcBef>
              <a:spcAft>
                <a:spcPts val="8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of what children learn in school.</a:t>
            </a:r>
          </a:p>
          <a:p>
            <a:pPr marL="0" marR="0">
              <a:lnSpc>
                <a:spcPct val="107000"/>
              </a:lnSpc>
              <a:spcBef>
                <a:spcPts val="1200"/>
              </a:spcBef>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Remove the belief in the God from schools.</a:t>
            </a:r>
          </a:p>
          <a:p>
            <a:pPr marL="0" marR="0">
              <a:lnSpc>
                <a:spcPct val="107000"/>
              </a:lnSpc>
              <a:spcBef>
                <a:spcPts val="0"/>
              </a:spcBef>
              <a:spcAft>
                <a:spcPts val="800"/>
              </a:spcAft>
            </a:pP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695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 calcmode="lin" valueType="num">
                                      <p:cBhvr>
                                        <p:cTn id="1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4">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9FD043-7A2A-4A76-9E25-BDA3F420AFC0}"/>
              </a:ext>
            </a:extLst>
          </p:cNvPr>
          <p:cNvSpPr txBox="1"/>
          <p:nvPr/>
        </p:nvSpPr>
        <p:spPr>
          <a:xfrm>
            <a:off x="-73660" y="5845366"/>
            <a:ext cx="12344400" cy="707886"/>
          </a:xfrm>
          <a:prstGeom prst="rect">
            <a:avLst/>
          </a:prstGeom>
          <a:noFill/>
        </p:spPr>
        <p:txBody>
          <a:bodyPr wrap="square">
            <a:spAutoFit/>
          </a:bodyPr>
          <a:lstStyle/>
          <a:p>
            <a:pPr algn="ctr"/>
            <a:r>
              <a:rPr lang="en-US" sz="4000" b="1" i="0" dirty="0">
                <a:effectLst/>
                <a:latin typeface="Times New Roman" panose="02020603050405020304" pitchFamily="18" charset="0"/>
                <a:cs typeface="Times New Roman" panose="02020603050405020304" pitchFamily="18" charset="0"/>
              </a:rPr>
              <a:t> George Washington’s farewell address.  1796</a:t>
            </a:r>
            <a:endParaRPr lang="en-US" sz="4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C2911EB-B879-47E9-AD2D-99070CD14610}"/>
              </a:ext>
            </a:extLst>
          </p:cNvPr>
          <p:cNvSpPr txBox="1"/>
          <p:nvPr/>
        </p:nvSpPr>
        <p:spPr>
          <a:xfrm>
            <a:off x="0" y="152400"/>
            <a:ext cx="12192000" cy="5847755"/>
          </a:xfrm>
          <a:prstGeom prst="rect">
            <a:avLst/>
          </a:prstGeom>
          <a:noFill/>
        </p:spPr>
        <p:txBody>
          <a:bodyPr wrap="square">
            <a:spAutoFit/>
          </a:bodyPr>
          <a:lstStyle/>
          <a:p>
            <a:pPr algn="ctr"/>
            <a:r>
              <a:rPr lang="en-US" sz="4000" b="1" i="1" dirty="0">
                <a:latin typeface="Times New Roman" panose="02020603050405020304" pitchFamily="18" charset="0"/>
                <a:cs typeface="Times New Roman" panose="02020603050405020304" pitchFamily="18" charset="0"/>
              </a:rPr>
              <a:t>“Of all the dispositions and habits which lead to </a:t>
            </a:r>
          </a:p>
          <a:p>
            <a:pPr algn="ctr"/>
            <a:r>
              <a:rPr lang="en-US" sz="4000" b="1" i="1" dirty="0">
                <a:latin typeface="Times New Roman" panose="02020603050405020304" pitchFamily="18" charset="0"/>
                <a:cs typeface="Times New Roman" panose="02020603050405020304" pitchFamily="18" charset="0"/>
              </a:rPr>
              <a:t>political prosperity, </a:t>
            </a:r>
          </a:p>
          <a:p>
            <a:pPr algn="ctr"/>
            <a:r>
              <a:rPr 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religion and morality are indispensable supports.</a:t>
            </a:r>
          </a:p>
          <a:p>
            <a:pPr algn="ctr"/>
            <a:r>
              <a:rPr lang="en-US" sz="4000" b="1" i="1" dirty="0">
                <a:latin typeface="Times New Roman" panose="02020603050405020304" pitchFamily="18" charset="0"/>
                <a:cs typeface="Times New Roman" panose="02020603050405020304" pitchFamily="18" charset="0"/>
              </a:rPr>
              <a:t> In vain would that man claim the tribute of patriotism, who should labor to subvert these great pillars….</a:t>
            </a:r>
          </a:p>
          <a:p>
            <a:pPr algn="ctr"/>
            <a:r>
              <a:rPr lang="en-US" sz="4000" b="1" i="1" dirty="0">
                <a:latin typeface="Times New Roman" panose="02020603050405020304" pitchFamily="18" charset="0"/>
                <a:cs typeface="Times New Roman" panose="02020603050405020304" pitchFamily="18" charset="0"/>
              </a:rPr>
              <a:t> Whatever may be conceded to the influence of refined education on minds …reason and experience both forbid us to expect that national morality can prevail </a:t>
            </a:r>
          </a:p>
          <a:p>
            <a:pPr algn="ctr"/>
            <a:r>
              <a:rPr lang="en-US" sz="5400" b="1" i="1" dirty="0">
                <a:latin typeface="Times New Roman" panose="02020603050405020304" pitchFamily="18" charset="0"/>
                <a:cs typeface="Times New Roman" panose="02020603050405020304" pitchFamily="18" charset="0"/>
              </a:rPr>
              <a:t>in exclusion of religious principle.”</a:t>
            </a:r>
            <a:endParaRPr lang="en-US" sz="4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1000"/>
                                        <p:tgtEl>
                                          <p:spTgt spid="6">
                                            <p:txEl>
                                              <p:pRg st="4" end="4"/>
                                            </p:txEl>
                                          </p:spTgt>
                                        </p:tgtEl>
                                      </p:cBhvr>
                                    </p:animEffect>
                                    <p:anim calcmode="lin" valueType="num">
                                      <p:cBhvr>
                                        <p:cTn id="2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p:cTn id="2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311D72-9E3B-4BAB-B0E8-919D783D0F5E}"/>
              </a:ext>
            </a:extLst>
          </p:cNvPr>
          <p:cNvSpPr txBox="1"/>
          <p:nvPr/>
        </p:nvSpPr>
        <p:spPr>
          <a:xfrm>
            <a:off x="152400" y="-228600"/>
            <a:ext cx="12039600" cy="4056752"/>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The “Cloward-</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Piven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Strategy”  1966</a:t>
            </a:r>
          </a:p>
          <a:p>
            <a:pPr marL="0" marR="0">
              <a:lnSpc>
                <a:spcPct val="107000"/>
              </a:lnSpc>
              <a:spcBef>
                <a:spcPts val="0"/>
              </a:spcBef>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8)  Divide the people into the wealthy and the poor. </a:t>
            </a:r>
          </a:p>
          <a:p>
            <a:pPr marL="0" marR="0" algn="ctr">
              <a:lnSpc>
                <a:spcPct val="107000"/>
              </a:lnSpc>
              <a:spcBef>
                <a:spcPts val="0"/>
              </a:spcBef>
              <a:spcAft>
                <a:spcPts val="800"/>
              </a:spcAft>
            </a:pP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This will cause more discontent and it will be easier to take (Tax) the wealthy with the support of the poor.</a:t>
            </a:r>
          </a:p>
          <a:p>
            <a:pPr marL="0" marR="0">
              <a:lnSpc>
                <a:spcPct val="107000"/>
              </a:lnSpc>
              <a:spcBef>
                <a:spcPts val="0"/>
              </a:spcBef>
              <a:spcAft>
                <a:spcPts val="800"/>
              </a:spcAft>
            </a:pP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D5BDB35-1949-4F52-BD4F-5D02100C683B}"/>
              </a:ext>
            </a:extLst>
          </p:cNvPr>
          <p:cNvSpPr txBox="1"/>
          <p:nvPr/>
        </p:nvSpPr>
        <p:spPr>
          <a:xfrm>
            <a:off x="152400" y="3429000"/>
            <a:ext cx="11887200" cy="2739211"/>
          </a:xfrm>
          <a:prstGeom prst="rect">
            <a:avLst/>
          </a:prstGeom>
          <a:noFill/>
        </p:spPr>
        <p:txBody>
          <a:bodyPr wrap="square">
            <a:spAutoFit/>
          </a:bodyPr>
          <a:lstStyle/>
          <a:p>
            <a:pPr algn="ctr"/>
            <a:r>
              <a:rPr lang="en-US" sz="4000" b="0" i="0" dirty="0">
                <a:effectLst/>
                <a:latin typeface="Averta"/>
              </a:rPr>
              <a:t>Despite making up the </a:t>
            </a:r>
            <a:r>
              <a:rPr lang="en-US" sz="4000" b="0" i="0" u="sng" strike="noStrike" dirty="0">
                <a:effectLst/>
                <a:latin typeface="Averta"/>
                <a:hlinkClick r:id="rId3">
                  <a:extLst>
                    <a:ext uri="{A12FA001-AC4F-418D-AE19-62706E023703}">
                      <ahyp:hlinkClr xmlns:ahyp="http://schemas.microsoft.com/office/drawing/2018/hyperlinkcolor" val="tx"/>
                    </a:ext>
                  </a:extLst>
                </a:hlinkClick>
              </a:rPr>
              <a:t>largest portion of the workforce</a:t>
            </a:r>
            <a:r>
              <a:rPr lang="en-US" sz="4000" b="0" i="0" u="sng" dirty="0">
                <a:effectLst/>
                <a:latin typeface="Averta"/>
              </a:rPr>
              <a:t>, </a:t>
            </a:r>
            <a:r>
              <a:rPr lang="en-US" sz="4000" b="0" i="0" dirty="0">
                <a:effectLst/>
                <a:latin typeface="Averta"/>
              </a:rPr>
              <a:t>millennials (25-40) controlled just 4.6% of U.S. wealth.</a:t>
            </a:r>
          </a:p>
          <a:p>
            <a:pPr algn="ctr"/>
            <a:r>
              <a:rPr lang="en-US" sz="4400" b="0" i="0" dirty="0">
                <a:effectLst/>
                <a:latin typeface="Averta"/>
              </a:rPr>
              <a:t>Baby boomers control over 53%.</a:t>
            </a:r>
          </a:p>
          <a:p>
            <a:pPr algn="ctr"/>
            <a:r>
              <a:rPr lang="en-US" sz="4800" dirty="0">
                <a:latin typeface="Averta"/>
              </a:rPr>
              <a:t>Which age group is rioting?</a:t>
            </a:r>
            <a:endParaRPr lang="en-US" sz="4800" b="0" i="0" dirty="0">
              <a:effectLst/>
              <a:latin typeface="Averta"/>
            </a:endParaRPr>
          </a:p>
        </p:txBody>
      </p:sp>
      <p:sp>
        <p:nvSpPr>
          <p:cNvPr id="6" name="TextBox 5">
            <a:extLst>
              <a:ext uri="{FF2B5EF4-FFF2-40B4-BE49-F238E27FC236}">
                <a16:creationId xmlns:a16="http://schemas.microsoft.com/office/drawing/2014/main" id="{D397C9F5-94D6-4862-8928-B81D4A02483C}"/>
              </a:ext>
            </a:extLst>
          </p:cNvPr>
          <p:cNvSpPr txBox="1"/>
          <p:nvPr/>
        </p:nvSpPr>
        <p:spPr>
          <a:xfrm>
            <a:off x="533400" y="6172200"/>
            <a:ext cx="11125200" cy="400110"/>
          </a:xfrm>
          <a:prstGeom prst="rect">
            <a:avLst/>
          </a:prstGeom>
          <a:noFill/>
        </p:spPr>
        <p:txBody>
          <a:bodyPr wrap="square">
            <a:spAutoFit/>
          </a:bodyPr>
          <a:lstStyle/>
          <a:p>
            <a:r>
              <a:rPr lang="en-US" sz="2000" dirty="0"/>
              <a:t>https://www.cnbc.com/2020/10/09/millennials-own-less-than-5percent-of-all-us-wealth.html</a:t>
            </a:r>
          </a:p>
        </p:txBody>
      </p:sp>
    </p:spTree>
    <p:extLst>
      <p:ext uri="{BB962C8B-B14F-4D97-AF65-F5344CB8AC3E}">
        <p14:creationId xmlns:p14="http://schemas.microsoft.com/office/powerpoint/2010/main" val="3829321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76200" y="76200"/>
            <a:ext cx="12115800" cy="6629400"/>
          </a:xfrm>
          <a:ln/>
          <a:effectLst>
            <a:softEdge rad="0"/>
          </a:effectLst>
        </p:spPr>
        <p:txBody>
          <a:bodyPr vert="horz" wrap="square" lIns="26788" tIns="26788" rIns="218585" bIns="26788" numCol="1" anchor="t" anchorCtr="0" compatLnSpc="1">
            <a:prstTxWarp prst="textNoShape">
              <a:avLst/>
            </a:prstTxWarp>
          </a:bodyPr>
          <a:lstStyle/>
          <a:p>
            <a:pPr marL="0" indent="0" algn="ctr">
              <a:buNone/>
            </a:pPr>
            <a:r>
              <a:rPr lang="en-US" altLang="en-US" sz="4800" b="1" dirty="0">
                <a:latin typeface="Times New Roman" panose="02020603050405020304" pitchFamily="18" charset="0"/>
                <a:cs typeface="Times New Roman" panose="02020603050405020304" pitchFamily="18" charset="0"/>
              </a:rPr>
              <a:t>    </a:t>
            </a:r>
            <a:r>
              <a:rPr lang="en-US" sz="4800" b="1" i="1" dirty="0">
                <a:latin typeface="Times New Roman" panose="02020603050405020304" pitchFamily="18" charset="0"/>
                <a:cs typeface="Times New Roman" panose="02020603050405020304" pitchFamily="18" charset="0"/>
              </a:rPr>
              <a:t>God’s word provides many clues about what the last generation will “look like”.</a:t>
            </a:r>
          </a:p>
          <a:p>
            <a:pPr marL="742950" indent="-742950">
              <a:spcBef>
                <a:spcPts val="0"/>
              </a:spcBef>
              <a:buAutoNum type="arabicParenR"/>
            </a:pPr>
            <a:r>
              <a:rPr lang="en-US" sz="4800" b="1" dirty="0">
                <a:solidFill>
                  <a:srgbClr val="FFFFFF"/>
                </a:solidFill>
                <a:latin typeface="Times New Roman" panose="02020603050405020304" pitchFamily="18" charset="0"/>
                <a:cs typeface="Times New Roman" panose="02020603050405020304" pitchFamily="18" charset="0"/>
              </a:rPr>
              <a:t>Spiritual “falling away”. </a:t>
            </a:r>
            <a:r>
              <a:rPr lang="en-US" sz="2400" b="1" i="1" dirty="0">
                <a:solidFill>
                  <a:srgbClr val="FFFF00"/>
                </a:solidFill>
                <a:latin typeface="Times New Roman" panose="02020603050405020304" pitchFamily="18" charset="0"/>
                <a:cs typeface="Times New Roman" panose="02020603050405020304" pitchFamily="18" charset="0"/>
              </a:rPr>
              <a:t>1 Tim. 4:1; 2 Tim. 4:3,4; 2 </a:t>
            </a:r>
            <a:r>
              <a:rPr lang="en-US" sz="2400" b="1" i="1" dirty="0" err="1">
                <a:solidFill>
                  <a:srgbClr val="FFFF00"/>
                </a:solidFill>
                <a:latin typeface="Times New Roman" panose="02020603050405020304" pitchFamily="18" charset="0"/>
                <a:cs typeface="Times New Roman" panose="02020603050405020304" pitchFamily="18" charset="0"/>
              </a:rPr>
              <a:t>Thes</a:t>
            </a:r>
            <a:r>
              <a:rPr lang="en-US" sz="2400" b="1" i="1" dirty="0">
                <a:solidFill>
                  <a:srgbClr val="FFFF00"/>
                </a:solidFill>
                <a:latin typeface="Times New Roman" panose="02020603050405020304" pitchFamily="18" charset="0"/>
                <a:cs typeface="Times New Roman" panose="02020603050405020304" pitchFamily="18" charset="0"/>
              </a:rPr>
              <a:t>. 2:3</a:t>
            </a:r>
            <a:endParaRPr lang="en-US" sz="1800" b="1" i="1" dirty="0">
              <a:solidFill>
                <a:srgbClr val="FFFF00"/>
              </a:solidFill>
              <a:latin typeface="Times New Roman" panose="02020603050405020304" pitchFamily="18" charset="0"/>
              <a:cs typeface="Times New Roman" panose="02020603050405020304" pitchFamily="18" charset="0"/>
            </a:endParaRPr>
          </a:p>
          <a:p>
            <a:pPr marL="0" indent="0">
              <a:spcBef>
                <a:spcPts val="0"/>
              </a:spcBef>
              <a:buNone/>
            </a:pPr>
            <a:r>
              <a:rPr lang="en-US" sz="4800" b="1" dirty="0">
                <a:solidFill>
                  <a:srgbClr val="FFFFFF"/>
                </a:solidFill>
                <a:latin typeface="Times New Roman" panose="02020603050405020304" pitchFamily="18" charset="0"/>
                <a:cs typeface="Times New Roman" panose="02020603050405020304" pitchFamily="18" charset="0"/>
              </a:rPr>
              <a:t>2) A great “Moral” decay.  </a:t>
            </a:r>
            <a:r>
              <a:rPr lang="en-US" sz="4000" b="1" i="1" dirty="0">
                <a:solidFill>
                  <a:srgbClr val="FFFF00"/>
                </a:solidFill>
                <a:latin typeface="Times New Roman" panose="02020603050405020304" pitchFamily="18" charset="0"/>
                <a:cs typeface="Times New Roman" panose="02020603050405020304" pitchFamily="18" charset="0"/>
              </a:rPr>
              <a:t>2 Tim. 3</a:t>
            </a:r>
          </a:p>
          <a:p>
            <a:pPr marL="0" indent="0">
              <a:spcBef>
                <a:spcPts val="0"/>
              </a:spcBef>
              <a:buNone/>
            </a:pPr>
            <a:r>
              <a:rPr lang="en-US" sz="4400" b="1" dirty="0">
                <a:solidFill>
                  <a:srgbClr val="FFFFFF"/>
                </a:solidFill>
                <a:latin typeface="Times New Roman" panose="02020603050405020304" pitchFamily="18" charset="0"/>
                <a:cs typeface="Times New Roman" panose="02020603050405020304" pitchFamily="18" charset="0"/>
              </a:rPr>
              <a:t>3) Increase of Wars.  </a:t>
            </a:r>
            <a:r>
              <a:rPr lang="en-US" sz="4000" b="1" i="1" dirty="0">
                <a:solidFill>
                  <a:srgbClr val="FFFF00"/>
                </a:solidFill>
                <a:latin typeface="Times New Roman" panose="02020603050405020304" pitchFamily="18" charset="0"/>
                <a:cs typeface="Times New Roman" panose="02020603050405020304" pitchFamily="18" charset="0"/>
              </a:rPr>
              <a:t>Mt. 24:6; Rev. 5</a:t>
            </a:r>
          </a:p>
          <a:p>
            <a:pPr marL="0" indent="0">
              <a:spcBef>
                <a:spcPts val="0"/>
              </a:spcBef>
              <a:buNone/>
            </a:pPr>
            <a:r>
              <a:rPr lang="en-US" sz="4400" b="1" dirty="0">
                <a:solidFill>
                  <a:srgbClr val="FFFFFF"/>
                </a:solidFill>
                <a:latin typeface="Times New Roman" panose="02020603050405020304" pitchFamily="18" charset="0"/>
                <a:cs typeface="Times New Roman" panose="02020603050405020304" pitchFamily="18" charset="0"/>
              </a:rPr>
              <a:t>4) Centralized Government. </a:t>
            </a:r>
            <a:r>
              <a:rPr lang="en-US" sz="3600" b="1" i="1" dirty="0">
                <a:solidFill>
                  <a:srgbClr val="FFFF00"/>
                </a:solidFill>
                <a:latin typeface="Times New Roman" panose="02020603050405020304" pitchFamily="18" charset="0"/>
                <a:cs typeface="Times New Roman" panose="02020603050405020304" pitchFamily="18" charset="0"/>
              </a:rPr>
              <a:t>Rev. 13; D</a:t>
            </a:r>
            <a:r>
              <a:rPr lang="en-US" sz="3200" b="1" i="1" dirty="0">
                <a:solidFill>
                  <a:srgbClr val="FFFF00"/>
                </a:solidFill>
                <a:latin typeface="Times New Roman" panose="02020603050405020304" pitchFamily="18" charset="0"/>
                <a:cs typeface="Times New Roman" panose="02020603050405020304" pitchFamily="18" charset="0"/>
              </a:rPr>
              <a:t>an 2,7</a:t>
            </a:r>
            <a:endParaRPr lang="en-US" sz="2800" b="1" i="1" dirty="0">
              <a:solidFill>
                <a:srgbClr val="FFFF00"/>
              </a:solidFill>
              <a:latin typeface="Times New Roman" panose="02020603050405020304" pitchFamily="18" charset="0"/>
              <a:cs typeface="Times New Roman" panose="02020603050405020304" pitchFamily="18" charset="0"/>
            </a:endParaRPr>
          </a:p>
          <a:p>
            <a:pPr marL="0" indent="0">
              <a:spcBef>
                <a:spcPts val="0"/>
              </a:spcBef>
              <a:buNone/>
            </a:pPr>
            <a:r>
              <a:rPr lang="en-US" sz="4400" b="1" dirty="0">
                <a:solidFill>
                  <a:srgbClr val="FFFFFF"/>
                </a:solidFill>
                <a:latin typeface="Times New Roman" panose="02020603050405020304" pitchFamily="18" charset="0"/>
                <a:cs typeface="Times New Roman" panose="02020603050405020304" pitchFamily="18" charset="0"/>
              </a:rPr>
              <a:t>5) Centralized Religion</a:t>
            </a:r>
            <a:r>
              <a:rPr lang="en-US" sz="4000" b="1" i="1" dirty="0">
                <a:solidFill>
                  <a:srgbClr val="FFFF00"/>
                </a:solidFill>
                <a:latin typeface="Times New Roman" panose="02020603050405020304" pitchFamily="18" charset="0"/>
                <a:cs typeface="Times New Roman" panose="02020603050405020304" pitchFamily="18" charset="0"/>
              </a:rPr>
              <a:t>.  Rev. 13:12</a:t>
            </a:r>
          </a:p>
          <a:p>
            <a:pPr marL="0" indent="0">
              <a:spcBef>
                <a:spcPts val="0"/>
              </a:spcBef>
              <a:buNone/>
            </a:pPr>
            <a:r>
              <a:rPr lang="en-US" sz="4400" b="1" dirty="0">
                <a:latin typeface="Times New Roman" panose="02020603050405020304" pitchFamily="18" charset="0"/>
                <a:cs typeface="Times New Roman" panose="02020603050405020304" pitchFamily="18" charset="0"/>
              </a:rPr>
              <a:t>6) Centralized Currency. </a:t>
            </a:r>
            <a:r>
              <a:rPr lang="en-US" sz="4400" b="1" i="1" dirty="0">
                <a:solidFill>
                  <a:srgbClr val="FFFF00"/>
                </a:solidFill>
                <a:latin typeface="Times New Roman" panose="02020603050405020304" pitchFamily="18" charset="0"/>
                <a:cs typeface="Times New Roman" panose="02020603050405020304" pitchFamily="18" charset="0"/>
              </a:rPr>
              <a:t>Rev. 13:16,17</a:t>
            </a:r>
          </a:p>
          <a:p>
            <a:pPr marL="0" indent="0">
              <a:spcBef>
                <a:spcPts val="0"/>
              </a:spcBef>
              <a:buNone/>
            </a:pPr>
            <a:r>
              <a:rPr lang="en-US" sz="4400" b="1" dirty="0">
                <a:latin typeface="Times New Roman" panose="02020603050405020304" pitchFamily="18" charset="0"/>
                <a:cs typeface="Times New Roman" panose="02020603050405020304" pitchFamily="18" charset="0"/>
              </a:rPr>
              <a:t>7) Increased Deception.   </a:t>
            </a:r>
            <a:r>
              <a:rPr lang="en-US" sz="4400" b="1" dirty="0">
                <a:solidFill>
                  <a:srgbClr val="FFFF00"/>
                </a:solidFill>
                <a:latin typeface="Times New Roman" panose="02020603050405020304" pitchFamily="18" charset="0"/>
                <a:cs typeface="Times New Roman" panose="02020603050405020304" pitchFamily="18" charset="0"/>
              </a:rPr>
              <a:t>2 </a:t>
            </a:r>
            <a:r>
              <a:rPr lang="en-US" sz="4400" b="1" dirty="0" err="1">
                <a:solidFill>
                  <a:srgbClr val="FFFF00"/>
                </a:solidFill>
                <a:latin typeface="Times New Roman" panose="02020603050405020304" pitchFamily="18" charset="0"/>
                <a:cs typeface="Times New Roman" panose="02020603050405020304" pitchFamily="18" charset="0"/>
              </a:rPr>
              <a:t>Thes</a:t>
            </a:r>
            <a:r>
              <a:rPr lang="en-US" sz="4400" b="1" dirty="0">
                <a:solidFill>
                  <a:srgbClr val="FFFF00"/>
                </a:solidFill>
                <a:latin typeface="Times New Roman" panose="02020603050405020304" pitchFamily="18" charset="0"/>
                <a:cs typeface="Times New Roman" panose="02020603050405020304" pitchFamily="18" charset="0"/>
              </a:rPr>
              <a:t>. 2:9-11</a:t>
            </a:r>
            <a:endParaRPr lang="en-US" sz="4800" b="1" dirty="0">
              <a:solidFill>
                <a:srgbClr val="FFFF00"/>
              </a:solidFill>
              <a:latin typeface="Times New Roman" panose="02020603050405020304" pitchFamily="18" charset="0"/>
              <a:cs typeface="Times New Roman" panose="02020603050405020304" pitchFamily="18" charset="0"/>
            </a:endParaRPr>
          </a:p>
          <a:p>
            <a:pPr marL="0" indent="0" algn="ctr">
              <a:buNone/>
            </a:pPr>
            <a:r>
              <a:rPr lang="en-US" sz="48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352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 calcmode="lin" valueType="num">
                                      <p:cBhvr>
                                        <p:cTn id="7" dur="500" fill="hold"/>
                                        <p:tgtEl>
                                          <p:spTgt spid="1126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26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265">
                                            <p:txEl>
                                              <p:pRg st="2" end="2"/>
                                            </p:txEl>
                                          </p:spTgt>
                                        </p:tgtEl>
                                        <p:attrNameLst>
                                          <p:attrName>style.visibility</p:attrName>
                                        </p:attrNameLst>
                                      </p:cBhvr>
                                      <p:to>
                                        <p:strVal val="visible"/>
                                      </p:to>
                                    </p:set>
                                    <p:animEffect transition="in" filter="barn(inVertical)">
                                      <p:cBhvr>
                                        <p:cTn id="14" dur="500"/>
                                        <p:tgtEl>
                                          <p:spTgt spid="1126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265">
                                            <p:txEl>
                                              <p:pRg st="3" end="3"/>
                                            </p:txEl>
                                          </p:spTgt>
                                        </p:tgtEl>
                                        <p:attrNameLst>
                                          <p:attrName>style.visibility</p:attrName>
                                        </p:attrNameLst>
                                      </p:cBhvr>
                                      <p:to>
                                        <p:strVal val="visible"/>
                                      </p:to>
                                    </p:set>
                                    <p:animEffect transition="in" filter="wipe(down)">
                                      <p:cBhvr>
                                        <p:cTn id="19" dur="500"/>
                                        <p:tgtEl>
                                          <p:spTgt spid="1126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265">
                                            <p:txEl>
                                              <p:pRg st="4" end="4"/>
                                            </p:txEl>
                                          </p:spTgt>
                                        </p:tgtEl>
                                        <p:attrNameLst>
                                          <p:attrName>style.visibility</p:attrName>
                                        </p:attrNameLst>
                                      </p:cBhvr>
                                      <p:to>
                                        <p:strVal val="visible"/>
                                      </p:to>
                                    </p:set>
                                    <p:anim calcmode="lin" valueType="num">
                                      <p:cBhvr>
                                        <p:cTn id="24" dur="500" fill="hold"/>
                                        <p:tgtEl>
                                          <p:spTgt spid="1126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1265">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1126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265">
                                            <p:txEl>
                                              <p:pRg st="5" end="5"/>
                                            </p:txEl>
                                          </p:spTgt>
                                        </p:tgtEl>
                                        <p:attrNameLst>
                                          <p:attrName>style.visibility</p:attrName>
                                        </p:attrNameLst>
                                      </p:cBhvr>
                                      <p:to>
                                        <p:strVal val="visible"/>
                                      </p:to>
                                    </p:set>
                                    <p:animEffect transition="in" filter="fade">
                                      <p:cBhvr>
                                        <p:cTn id="31" dur="1000"/>
                                        <p:tgtEl>
                                          <p:spTgt spid="11265">
                                            <p:txEl>
                                              <p:pRg st="5" end="5"/>
                                            </p:txEl>
                                          </p:spTgt>
                                        </p:tgtEl>
                                      </p:cBhvr>
                                    </p:animEffect>
                                    <p:anim calcmode="lin" valueType="num">
                                      <p:cBhvr>
                                        <p:cTn id="32" dur="1000" fill="hold"/>
                                        <p:tgtEl>
                                          <p:spTgt spid="1126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12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265">
                                            <p:txEl>
                                              <p:pRg st="6" end="6"/>
                                            </p:txEl>
                                          </p:spTgt>
                                        </p:tgtEl>
                                        <p:attrNameLst>
                                          <p:attrName>style.visibility</p:attrName>
                                        </p:attrNameLst>
                                      </p:cBhvr>
                                      <p:to>
                                        <p:strVal val="visible"/>
                                      </p:to>
                                    </p:set>
                                    <p:anim calcmode="lin" valueType="num">
                                      <p:cBhvr>
                                        <p:cTn id="38" dur="500" fill="hold"/>
                                        <p:tgtEl>
                                          <p:spTgt spid="11265">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11265">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1126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1265">
                                            <p:txEl>
                                              <p:pRg st="7" end="7"/>
                                            </p:txEl>
                                          </p:spTgt>
                                        </p:tgtEl>
                                        <p:attrNameLst>
                                          <p:attrName>style.visibility</p:attrName>
                                        </p:attrNameLst>
                                      </p:cBhvr>
                                      <p:to>
                                        <p:strVal val="visible"/>
                                      </p:to>
                                    </p:set>
                                    <p:anim calcmode="lin" valueType="num">
                                      <p:cBhvr>
                                        <p:cTn id="45" dur="500" fill="hold"/>
                                        <p:tgtEl>
                                          <p:spTgt spid="11265">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11265">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112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FA2C98-A085-41FC-8082-4B5A162E7451}"/>
              </a:ext>
            </a:extLst>
          </p:cNvPr>
          <p:cNvSpPr txBox="1"/>
          <p:nvPr/>
        </p:nvSpPr>
        <p:spPr>
          <a:xfrm>
            <a:off x="0" y="6019800"/>
            <a:ext cx="12192000" cy="646331"/>
          </a:xfrm>
          <a:prstGeom prst="rect">
            <a:avLst/>
          </a:prstGeom>
          <a:noFill/>
        </p:spPr>
        <p:txBody>
          <a:bodyPr wrap="square">
            <a:spAutoFit/>
          </a:bodyPr>
          <a:lstStyle/>
          <a:p>
            <a:r>
              <a:rPr lang="en-US" dirty="0"/>
              <a:t>https://gsiexchange.com/fine-print-from-bidens-plan-reveals-a-bizarre-detail/?utm_source=feedbolt&amp;utm_medium=email&amp;utm_campaign=dailynews&amp;utm_content=blogpost</a:t>
            </a:r>
          </a:p>
        </p:txBody>
      </p:sp>
      <p:pic>
        <p:nvPicPr>
          <p:cNvPr id="10" name="Picture 9">
            <a:extLst>
              <a:ext uri="{FF2B5EF4-FFF2-40B4-BE49-F238E27FC236}">
                <a16:creationId xmlns:a16="http://schemas.microsoft.com/office/drawing/2014/main" id="{84276060-DC5F-4E6D-9F77-EA02410C0886}"/>
              </a:ext>
            </a:extLst>
          </p:cNvPr>
          <p:cNvPicPr>
            <a:picLocks noChangeAspect="1"/>
          </p:cNvPicPr>
          <p:nvPr/>
        </p:nvPicPr>
        <p:blipFill rotWithShape="1">
          <a:blip r:embed="rId3"/>
          <a:srcRect l="624" t="20000" r="18126" b="10000"/>
          <a:stretch/>
        </p:blipFill>
        <p:spPr>
          <a:xfrm>
            <a:off x="0" y="-1"/>
            <a:ext cx="12192000" cy="5908431"/>
          </a:xfrm>
          <a:prstGeom prst="rect">
            <a:avLst/>
          </a:prstGeom>
        </p:spPr>
      </p:pic>
    </p:spTree>
    <p:extLst>
      <p:ext uri="{BB962C8B-B14F-4D97-AF65-F5344CB8AC3E}">
        <p14:creationId xmlns:p14="http://schemas.microsoft.com/office/powerpoint/2010/main" val="23590632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0BAC2B-A65B-4C33-953C-85B6695457E1}"/>
              </a:ext>
            </a:extLst>
          </p:cNvPr>
          <p:cNvSpPr txBox="1"/>
          <p:nvPr/>
        </p:nvSpPr>
        <p:spPr>
          <a:xfrm>
            <a:off x="101600" y="228600"/>
            <a:ext cx="11988800" cy="5755422"/>
          </a:xfrm>
          <a:prstGeom prst="rect">
            <a:avLst/>
          </a:prstGeom>
          <a:noFill/>
        </p:spPr>
        <p:txBody>
          <a:bodyPr wrap="square">
            <a:spAutoFit/>
          </a:bodyPr>
          <a:lstStyle/>
          <a:p>
            <a:pPr algn="ctr"/>
            <a:r>
              <a:rPr lang="en-US" sz="4800" b="1" dirty="0">
                <a:effectLst/>
                <a:latin typeface="Times New Roman" panose="02020603050405020304" pitchFamily="18" charset="0"/>
                <a:cs typeface="Times New Roman" panose="02020603050405020304" pitchFamily="18" charset="0"/>
              </a:rPr>
              <a:t>2. Alinsky’s methods are active today!</a:t>
            </a:r>
          </a:p>
          <a:p>
            <a:pPr algn="ctr"/>
            <a:r>
              <a:rPr lang="en-US" sz="4000" b="1" i="1" dirty="0">
                <a:latin typeface="Times New Roman" panose="02020603050405020304" pitchFamily="18" charset="0"/>
                <a:cs typeface="Times New Roman" panose="02020603050405020304" pitchFamily="18" charset="0"/>
              </a:rPr>
              <a:t>D. </a:t>
            </a:r>
            <a:r>
              <a:rPr lang="en-US" sz="4000" b="1" i="1" dirty="0">
                <a:effectLst/>
                <a:latin typeface="Times New Roman" panose="02020603050405020304" pitchFamily="18" charset="0"/>
                <a:cs typeface="Times New Roman" panose="02020603050405020304" pitchFamily="18" charset="0"/>
              </a:rPr>
              <a:t>“BLM co-founder Patrisse </a:t>
            </a:r>
            <a:r>
              <a:rPr lang="en-US" sz="4000" b="1" i="1" dirty="0" err="1">
                <a:effectLst/>
                <a:latin typeface="Times New Roman" panose="02020603050405020304" pitchFamily="18" charset="0"/>
                <a:cs typeface="Times New Roman" panose="02020603050405020304" pitchFamily="18" charset="0"/>
              </a:rPr>
              <a:t>Cullors</a:t>
            </a:r>
            <a:r>
              <a:rPr lang="en-US" sz="4000" b="1" i="1" dirty="0">
                <a:effectLst/>
                <a:latin typeface="Times New Roman" panose="02020603050405020304" pitchFamily="18" charset="0"/>
                <a:cs typeface="Times New Roman" panose="02020603050405020304" pitchFamily="18" charset="0"/>
              </a:rPr>
              <a:t> said …that she and her fellow organizers are </a:t>
            </a:r>
            <a:r>
              <a:rPr 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“trained Marxists” </a:t>
            </a:r>
            <a:r>
              <a:rPr lang="en-US" sz="4000" b="1" i="1" dirty="0">
                <a:effectLst/>
                <a:latin typeface="Times New Roman" panose="02020603050405020304" pitchFamily="18" charset="0"/>
                <a:cs typeface="Times New Roman" panose="02020603050405020304" pitchFamily="18" charset="0"/>
              </a:rPr>
              <a:t>– </a:t>
            </a:r>
          </a:p>
          <a:p>
            <a:pPr algn="ctr"/>
            <a:r>
              <a:rPr lang="en-US" sz="4000" b="1" i="1" dirty="0">
                <a:effectLst/>
                <a:latin typeface="Times New Roman" panose="02020603050405020304" pitchFamily="18" charset="0"/>
                <a:cs typeface="Times New Roman" panose="02020603050405020304" pitchFamily="18" charset="0"/>
              </a:rPr>
              <a:t>making clear their movement’s ideological foundation.</a:t>
            </a:r>
          </a:p>
          <a:p>
            <a:pPr algn="ctr"/>
            <a:r>
              <a:rPr lang="en-US" sz="4000" b="1" i="1" dirty="0" err="1">
                <a:effectLst/>
                <a:latin typeface="Times New Roman" panose="02020603050405020304" pitchFamily="18" charset="0"/>
                <a:cs typeface="Times New Roman" panose="02020603050405020304" pitchFamily="18" charset="0"/>
              </a:rPr>
              <a:t>Cullors</a:t>
            </a:r>
            <a:r>
              <a:rPr lang="en-US" sz="4000" b="1" i="1" dirty="0">
                <a:effectLst/>
                <a:latin typeface="Times New Roman" panose="02020603050405020304" pitchFamily="18" charset="0"/>
                <a:cs typeface="Times New Roman" panose="02020603050405020304" pitchFamily="18" charset="0"/>
              </a:rPr>
              <a:t>, 36, was the protégé of Eric Mann,</a:t>
            </a:r>
          </a:p>
          <a:p>
            <a:r>
              <a:rPr lang="en-US" sz="4000" b="1" i="1" dirty="0">
                <a:effectLst/>
                <a:latin typeface="Times New Roman" panose="02020603050405020304" pitchFamily="18" charset="0"/>
                <a:cs typeface="Times New Roman" panose="02020603050405020304" pitchFamily="18" charset="0"/>
              </a:rPr>
              <a:t> former agitator of the Weather Underground domestic terror organization, </a:t>
            </a:r>
          </a:p>
          <a:p>
            <a:pPr algn="ctr"/>
            <a:r>
              <a:rPr lang="en-US" sz="4000" b="1" i="1" dirty="0">
                <a:effectLst/>
                <a:latin typeface="Times New Roman" panose="02020603050405020304" pitchFamily="18" charset="0"/>
                <a:cs typeface="Times New Roman" panose="02020603050405020304" pitchFamily="18" charset="0"/>
              </a:rPr>
              <a:t>and spent years absorbing the Marxist-Leninist ideology that shaped her worldview.”</a:t>
            </a:r>
          </a:p>
        </p:txBody>
      </p:sp>
      <p:sp>
        <p:nvSpPr>
          <p:cNvPr id="7" name="TextBox 6">
            <a:extLst>
              <a:ext uri="{FF2B5EF4-FFF2-40B4-BE49-F238E27FC236}">
                <a16:creationId xmlns:a16="http://schemas.microsoft.com/office/drawing/2014/main" id="{F7373A13-D097-4801-86F3-063C9094F2E5}"/>
              </a:ext>
            </a:extLst>
          </p:cNvPr>
          <p:cNvSpPr txBox="1"/>
          <p:nvPr/>
        </p:nvSpPr>
        <p:spPr>
          <a:xfrm>
            <a:off x="381000" y="6096000"/>
            <a:ext cx="11582400" cy="461665"/>
          </a:xfrm>
          <a:prstGeom prst="rect">
            <a:avLst/>
          </a:prstGeom>
          <a:noFill/>
        </p:spPr>
        <p:txBody>
          <a:bodyPr wrap="square">
            <a:spAutoFit/>
          </a:bodyPr>
          <a:lstStyle/>
          <a:p>
            <a:r>
              <a:rPr lang="en-US" sz="2400" dirty="0"/>
              <a:t>https://nypost.com/2020/06/25/blm-co-founder-describes-herself-as-trained-marxist/</a:t>
            </a:r>
          </a:p>
        </p:txBody>
      </p:sp>
      <p:sp>
        <p:nvSpPr>
          <p:cNvPr id="8" name="TextBox 7">
            <a:extLst>
              <a:ext uri="{FF2B5EF4-FFF2-40B4-BE49-F238E27FC236}">
                <a16:creationId xmlns:a16="http://schemas.microsoft.com/office/drawing/2014/main" id="{FC829FBD-F3AA-4B5C-B150-C0D8E6C56164}"/>
              </a:ext>
            </a:extLst>
          </p:cNvPr>
          <p:cNvSpPr txBox="1"/>
          <p:nvPr/>
        </p:nvSpPr>
        <p:spPr>
          <a:xfrm>
            <a:off x="4876800" y="3962400"/>
            <a:ext cx="6267450" cy="769441"/>
          </a:xfrm>
          <a:prstGeom prst="rect">
            <a:avLst/>
          </a:prstGeom>
          <a:noFill/>
        </p:spPr>
        <p:txBody>
          <a:bodyPr wrap="square">
            <a:spAutoFit/>
          </a:bodyPr>
          <a:lstStyle/>
          <a:p>
            <a:pPr algn="ctr"/>
            <a:r>
              <a:rPr lang="en-US" sz="4400" b="1" dirty="0">
                <a:effectLst/>
                <a:latin typeface="Times New Roman" panose="02020603050405020304" pitchFamily="18" charset="0"/>
                <a:cs typeface="Times New Roman" panose="02020603050405020304" pitchFamily="18" charset="0"/>
              </a:rPr>
              <a:t>(Remember Bill Ayers?)</a:t>
            </a:r>
          </a:p>
        </p:txBody>
      </p:sp>
    </p:spTree>
    <p:extLst>
      <p:ext uri="{BB962C8B-B14F-4D97-AF65-F5344CB8AC3E}">
        <p14:creationId xmlns:p14="http://schemas.microsoft.com/office/powerpoint/2010/main" val="2606330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000"/>
                                        <p:tgtEl>
                                          <p:spTgt spid="4">
                                            <p:txEl>
                                              <p:pRg st="5" end="5"/>
                                            </p:txEl>
                                          </p:spTgt>
                                        </p:tgtEl>
                                      </p:cBhvr>
                                    </p:animEffect>
                                    <p:anim calcmode="lin" valueType="num">
                                      <p:cBhvr>
                                        <p:cTn id="2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A0F243-8E19-43A4-A3D5-207FADDE62EF}"/>
              </a:ext>
            </a:extLst>
          </p:cNvPr>
          <p:cNvSpPr txBox="1"/>
          <p:nvPr/>
        </p:nvSpPr>
        <p:spPr>
          <a:xfrm>
            <a:off x="76200" y="5201"/>
            <a:ext cx="12115800" cy="6063198"/>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“The Weather Underground stepped forward in 1969, inspired by communist ideologies and embracing violence and crime as a way to protest the Vietnam War, racism, and other left-wing aims. </a:t>
            </a:r>
          </a:p>
          <a:p>
            <a:pPr algn="ctr"/>
            <a:r>
              <a:rPr lang="en-US" sz="4000" b="1" i="1" dirty="0">
                <a:solidFill>
                  <a:srgbClr val="FFFF00"/>
                </a:solidFill>
                <a:latin typeface="Times New Roman" panose="02020603050405020304" pitchFamily="18" charset="0"/>
                <a:cs typeface="Times New Roman" panose="02020603050405020304" pitchFamily="18" charset="0"/>
              </a:rPr>
              <a:t>“Our intention is to disrupt the empire ... to incapacitate it, to put pressure on the cracks,”</a:t>
            </a:r>
          </a:p>
          <a:p>
            <a:pPr algn="ctr"/>
            <a:r>
              <a:rPr lang="en-US" sz="4000" b="1" i="1" dirty="0">
                <a:solidFill>
                  <a:srgbClr val="FFFF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claimed the group’s 1974 manifesto, Prairie Fire.</a:t>
            </a:r>
          </a:p>
          <a:p>
            <a:pPr algn="ctr"/>
            <a:r>
              <a:rPr lang="en-US" sz="3600" b="1" dirty="0">
                <a:latin typeface="Times New Roman" panose="02020603050405020304" pitchFamily="18" charset="0"/>
                <a:cs typeface="Times New Roman" panose="02020603050405020304" pitchFamily="18" charset="0"/>
              </a:rPr>
              <a:t>By 1975 the group had claimed credit for 25 bombings—including the U.S. Capitol, the Pentagon, California Attorney General’s office, and New York City police station”</a:t>
            </a:r>
            <a:endParaRPr lang="en-US" sz="3600" b="1"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0083C25-6756-4993-950A-48E11F06DAF8}"/>
              </a:ext>
            </a:extLst>
          </p:cNvPr>
          <p:cNvSpPr txBox="1"/>
          <p:nvPr/>
        </p:nvSpPr>
        <p:spPr>
          <a:xfrm>
            <a:off x="342900" y="6248400"/>
            <a:ext cx="11506200" cy="461665"/>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https://www.fbi.gov/history/famous-cases/weather-underground-bombings</a:t>
            </a:r>
            <a:endParaRPr lang="en-US" sz="2400" dirty="0"/>
          </a:p>
        </p:txBody>
      </p:sp>
    </p:spTree>
    <p:extLst>
      <p:ext uri="{BB962C8B-B14F-4D97-AF65-F5344CB8AC3E}">
        <p14:creationId xmlns:p14="http://schemas.microsoft.com/office/powerpoint/2010/main" val="2198742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charRg st="335" end="502"/>
                                            </p:txEl>
                                          </p:spTgt>
                                        </p:tgtEl>
                                        <p:attrNameLst>
                                          <p:attrName>style.visibility</p:attrName>
                                        </p:attrNameLst>
                                      </p:cBhvr>
                                      <p:to>
                                        <p:strVal val="visible"/>
                                      </p:to>
                                    </p:set>
                                    <p:animEffect transition="in" filter="fade">
                                      <p:cBhvr>
                                        <p:cTn id="19" dur="1000"/>
                                        <p:tgtEl>
                                          <p:spTgt spid="6">
                                            <p:txEl>
                                              <p:charRg st="335" end="502"/>
                                            </p:txEl>
                                          </p:spTgt>
                                        </p:tgtEl>
                                      </p:cBhvr>
                                    </p:animEffect>
                                    <p:anim calcmode="lin" valueType="num">
                                      <p:cBhvr>
                                        <p:cTn id="20" dur="1000" fill="hold"/>
                                        <p:tgtEl>
                                          <p:spTgt spid="6">
                                            <p:txEl>
                                              <p:charRg st="335" end="50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charRg st="335" end="50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A0F243-8E19-43A4-A3D5-207FADDE62EF}"/>
              </a:ext>
            </a:extLst>
          </p:cNvPr>
          <p:cNvSpPr txBox="1"/>
          <p:nvPr/>
        </p:nvSpPr>
        <p:spPr>
          <a:xfrm>
            <a:off x="228600" y="228600"/>
            <a:ext cx="11506200" cy="5970865"/>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E. FBI informant Larry Grathwohl penetrated Ayers’  Weather Underground Organization and later wrote: </a:t>
            </a:r>
          </a:p>
          <a:p>
            <a:pPr algn="ctr"/>
            <a:r>
              <a:rPr lang="en-US" sz="3600" b="1" i="1" dirty="0">
                <a:latin typeface="Times New Roman" panose="02020603050405020304" pitchFamily="18" charset="0"/>
                <a:cs typeface="Times New Roman" panose="02020603050405020304" pitchFamily="18" charset="0"/>
              </a:rPr>
              <a:t>“I asked, well, what's going to happen to those people that we can't re-educate; that are die-hard capitalists? </a:t>
            </a:r>
          </a:p>
          <a:p>
            <a:pPr algn="ctr"/>
            <a:r>
              <a:rPr lang="en-US" sz="4000" b="1" i="1" dirty="0">
                <a:latin typeface="Times New Roman" panose="02020603050405020304" pitchFamily="18" charset="0"/>
                <a:cs typeface="Times New Roman" panose="02020603050405020304" pitchFamily="18" charset="0"/>
              </a:rPr>
              <a:t>And the reply was that they'd have to be eliminated!</a:t>
            </a:r>
          </a:p>
          <a:p>
            <a:pPr algn="ctr"/>
            <a:r>
              <a:rPr lang="en-US" sz="3600" b="1" i="1" dirty="0">
                <a:latin typeface="Times New Roman" panose="02020603050405020304" pitchFamily="18" charset="0"/>
                <a:cs typeface="Times New Roman" panose="02020603050405020304" pitchFamily="18" charset="0"/>
              </a:rPr>
              <a:t>I want you to imagine sitting in a room with 25 people, most of which have graduate degrees from Columbia and other well-known educational centers,  and hear them figuring out the logistics for the elimination of 25 million people.</a:t>
            </a:r>
          </a:p>
          <a:p>
            <a:pPr algn="ctr"/>
            <a:r>
              <a:rPr lang="en-US" sz="3600" b="1" i="1" dirty="0">
                <a:latin typeface="Times New Roman" panose="02020603050405020304" pitchFamily="18" charset="0"/>
                <a:cs typeface="Times New Roman" panose="02020603050405020304" pitchFamily="18" charset="0"/>
              </a:rPr>
              <a:t> </a:t>
            </a:r>
            <a:r>
              <a:rPr lang="en-US" sz="5400" b="1" i="1" dirty="0">
                <a:latin typeface="Times New Roman" panose="02020603050405020304" pitchFamily="18" charset="0"/>
                <a:cs typeface="Times New Roman" panose="02020603050405020304" pitchFamily="18" charset="0"/>
              </a:rPr>
              <a:t>And they were dead serious.”</a:t>
            </a:r>
            <a:endParaRPr lang="en-US" sz="3600" b="1"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0083C25-6756-4993-950A-48E11F06DAF8}"/>
              </a:ext>
            </a:extLst>
          </p:cNvPr>
          <p:cNvSpPr txBox="1"/>
          <p:nvPr/>
        </p:nvSpPr>
        <p:spPr>
          <a:xfrm>
            <a:off x="342900" y="6248400"/>
            <a:ext cx="11506200" cy="461665"/>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“Bringing Down America: An FBI informer with the Weathermen”   Arlington House, 1976</a:t>
            </a:r>
            <a:endParaRPr lang="en-US" sz="2400" dirty="0"/>
          </a:p>
        </p:txBody>
      </p:sp>
    </p:spTree>
    <p:extLst>
      <p:ext uri="{BB962C8B-B14F-4D97-AF65-F5344CB8AC3E}">
        <p14:creationId xmlns:p14="http://schemas.microsoft.com/office/powerpoint/2010/main" val="2137771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p:cTn id="1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A0F243-8E19-43A4-A3D5-207FADDE62EF}"/>
              </a:ext>
            </a:extLst>
          </p:cNvPr>
          <p:cNvSpPr txBox="1"/>
          <p:nvPr/>
        </p:nvSpPr>
        <p:spPr>
          <a:xfrm>
            <a:off x="228600" y="228600"/>
            <a:ext cx="11506200" cy="5878532"/>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 The New York Times of September 11, 2001, reporter </a:t>
            </a:r>
            <a:r>
              <a:rPr lang="en-US" sz="3600" b="1" dirty="0" err="1">
                <a:latin typeface="Times New Roman" panose="02020603050405020304" pitchFamily="18" charset="0"/>
                <a:cs typeface="Times New Roman" panose="02020603050405020304" pitchFamily="18" charset="0"/>
              </a:rPr>
              <a:t>Dinitia</a:t>
            </a:r>
            <a:r>
              <a:rPr lang="en-US" sz="3600" b="1" dirty="0">
                <a:latin typeface="Times New Roman" panose="02020603050405020304" pitchFamily="18" charset="0"/>
                <a:cs typeface="Times New Roman" panose="02020603050405020304" pitchFamily="18" charset="0"/>
              </a:rPr>
              <a:t> Smith noted that Ayers had allegedly summed up the Weatherman philosophy into the following:</a:t>
            </a:r>
          </a:p>
          <a:p>
            <a:pPr algn="ctr"/>
            <a:r>
              <a:rPr lang="en-US" sz="3600" b="1" i="1" dirty="0">
                <a:latin typeface="Times New Roman" panose="02020603050405020304" pitchFamily="18" charset="0"/>
                <a:cs typeface="Times New Roman" panose="02020603050405020304" pitchFamily="18" charset="0"/>
              </a:rPr>
              <a:t>“Kill all the rich people. Break up their cars and apartments. Bring the revolution home, kill your parents, that's where it's really at.”</a:t>
            </a:r>
          </a:p>
          <a:p>
            <a:pPr algn="ctr"/>
            <a:r>
              <a:rPr lang="en-US" sz="4000" b="1" dirty="0">
                <a:latin typeface="Times New Roman" panose="02020603050405020304" pitchFamily="18" charset="0"/>
                <a:cs typeface="Times New Roman" panose="02020603050405020304" pitchFamily="18" charset="0"/>
              </a:rPr>
              <a:t>In spite of his violent history, legal charges were dropped and he became an </a:t>
            </a:r>
            <a:r>
              <a:rPr lang="en-US" sz="4000" b="1" dirty="0" err="1">
                <a:latin typeface="Times New Roman" panose="02020603050405020304" pitchFamily="18" charset="0"/>
                <a:cs typeface="Times New Roman" panose="02020603050405020304" pitchFamily="18" charset="0"/>
              </a:rPr>
              <a:t>Author,College</a:t>
            </a:r>
            <a:r>
              <a:rPr lang="en-US" sz="4000" b="1" dirty="0">
                <a:latin typeface="Times New Roman" panose="02020603050405020304" pitchFamily="18" charset="0"/>
                <a:cs typeface="Times New Roman" panose="02020603050405020304" pitchFamily="18" charset="0"/>
              </a:rPr>
              <a:t> professor and vice president for Curriculum studies by the American Educational Research Association.  </a:t>
            </a:r>
          </a:p>
        </p:txBody>
      </p:sp>
      <p:sp>
        <p:nvSpPr>
          <p:cNvPr id="9" name="TextBox 8">
            <a:extLst>
              <a:ext uri="{FF2B5EF4-FFF2-40B4-BE49-F238E27FC236}">
                <a16:creationId xmlns:a16="http://schemas.microsoft.com/office/drawing/2014/main" id="{F0083C25-6756-4993-950A-48E11F06DAF8}"/>
              </a:ext>
            </a:extLst>
          </p:cNvPr>
          <p:cNvSpPr txBox="1"/>
          <p:nvPr/>
        </p:nvSpPr>
        <p:spPr>
          <a:xfrm>
            <a:off x="533400" y="6027003"/>
            <a:ext cx="11506200" cy="830997"/>
          </a:xfrm>
          <a:prstGeom prst="rect">
            <a:avLst/>
          </a:prstGeom>
          <a:noFill/>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Dinitia</a:t>
            </a:r>
            <a:r>
              <a:rPr lang="en-US" sz="2400" b="1" dirty="0">
                <a:latin typeface="Calibri" panose="020F0502020204030204" pitchFamily="34" charset="0"/>
                <a:ea typeface="Calibri" panose="020F0502020204030204" pitchFamily="34" charset="0"/>
                <a:cs typeface="Times New Roman" panose="02020603050405020304" pitchFamily="18" charset="0"/>
              </a:rPr>
              <a:t> Smith, No Regrets for a Love Of Explosives; In a Memoir of Sorts, a War Protester Talks of Life With the Weathermen, The New York Times, September 11, 2001</a:t>
            </a:r>
            <a:endParaRPr lang="en-US" sz="2400" dirty="0"/>
          </a:p>
        </p:txBody>
      </p:sp>
    </p:spTree>
    <p:extLst>
      <p:ext uri="{BB962C8B-B14F-4D97-AF65-F5344CB8AC3E}">
        <p14:creationId xmlns:p14="http://schemas.microsoft.com/office/powerpoint/2010/main" val="1290973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A0F243-8E19-43A4-A3D5-207FADDE62EF}"/>
              </a:ext>
            </a:extLst>
          </p:cNvPr>
          <p:cNvSpPr txBox="1"/>
          <p:nvPr/>
        </p:nvSpPr>
        <p:spPr>
          <a:xfrm>
            <a:off x="76200" y="228600"/>
            <a:ext cx="12115800" cy="5940088"/>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Conclusion:  In the context of a Civil Crisis in Israel 1 Chron. 12:32 reveals:</a:t>
            </a:r>
          </a:p>
          <a:p>
            <a:pPr algn="ctr"/>
            <a:r>
              <a:rPr lang="en-US" sz="5400" b="1" i="1" dirty="0">
                <a:solidFill>
                  <a:srgbClr val="FFFF00"/>
                </a:solidFill>
                <a:latin typeface="Times New Roman" panose="02020603050405020304" pitchFamily="18" charset="0"/>
                <a:cs typeface="Times New Roman" panose="02020603050405020304" pitchFamily="18" charset="0"/>
              </a:rPr>
              <a:t>“the children of Issachar…</a:t>
            </a:r>
          </a:p>
          <a:p>
            <a:pPr algn="ctr"/>
            <a:r>
              <a:rPr lang="en-US" sz="5400" b="1" i="1" dirty="0">
                <a:solidFill>
                  <a:srgbClr val="FFFF00"/>
                </a:solidFill>
                <a:latin typeface="Times New Roman" panose="02020603050405020304" pitchFamily="18" charset="0"/>
                <a:cs typeface="Times New Roman" panose="02020603050405020304" pitchFamily="18" charset="0"/>
              </a:rPr>
              <a:t>had understanding of the times…</a:t>
            </a:r>
          </a:p>
          <a:p>
            <a:pPr algn="ctr"/>
            <a:r>
              <a:rPr lang="en-US" sz="5400" b="1" i="1" dirty="0">
                <a:solidFill>
                  <a:srgbClr val="FFFF00"/>
                </a:solidFill>
                <a:latin typeface="Times New Roman" panose="02020603050405020304" pitchFamily="18" charset="0"/>
                <a:cs typeface="Times New Roman" panose="02020603050405020304" pitchFamily="18" charset="0"/>
              </a:rPr>
              <a:t>to know what Israel ought to do”</a:t>
            </a:r>
          </a:p>
          <a:p>
            <a:pPr algn="ctr">
              <a:spcBef>
                <a:spcPts val="1200"/>
              </a:spcBef>
            </a:pPr>
            <a:r>
              <a:rPr lang="en-US" sz="5400" b="1" dirty="0">
                <a:latin typeface="Times New Roman" panose="02020603050405020304" pitchFamily="18" charset="0"/>
                <a:cs typeface="Times New Roman" panose="02020603050405020304" pitchFamily="18" charset="0"/>
              </a:rPr>
              <a:t>Do we have </a:t>
            </a:r>
            <a:r>
              <a:rPr lang="en-US" sz="5400" b="1" i="1" dirty="0">
                <a:solidFill>
                  <a:srgbClr val="FFFF00"/>
                </a:solidFill>
                <a:latin typeface="Times New Roman" panose="02020603050405020304" pitchFamily="18" charset="0"/>
                <a:cs typeface="Times New Roman" panose="02020603050405020304" pitchFamily="18" charset="0"/>
              </a:rPr>
              <a:t>“Understanding of the times”  </a:t>
            </a:r>
          </a:p>
          <a:p>
            <a:pPr algn="ctr"/>
            <a:r>
              <a:rPr lang="en-US" sz="6600" b="1" dirty="0">
                <a:latin typeface="Times New Roman" panose="02020603050405020304" pitchFamily="18" charset="0"/>
                <a:cs typeface="Times New Roman" panose="02020603050405020304" pitchFamily="18" charset="0"/>
              </a:rPr>
              <a:t>Do we know what to do?</a:t>
            </a:r>
          </a:p>
        </p:txBody>
      </p:sp>
    </p:spTree>
    <p:extLst>
      <p:ext uri="{BB962C8B-B14F-4D97-AF65-F5344CB8AC3E}">
        <p14:creationId xmlns:p14="http://schemas.microsoft.com/office/powerpoint/2010/main" val="226766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p:cTn id="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6">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7A545718-36EC-486A-B8C4-89FFC477DC4B}"/>
              </a:ext>
            </a:extLst>
          </p:cNvPr>
          <p:cNvSpPr>
            <a:spLocks noGrp="1"/>
          </p:cNvSpPr>
          <p:nvPr>
            <p:ph idx="1"/>
          </p:nvPr>
        </p:nvSpPr>
        <p:spPr>
          <a:xfrm>
            <a:off x="203200" y="25030"/>
            <a:ext cx="11988800" cy="4525433"/>
          </a:xfr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917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75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833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ctr" eaLnBrk="1" hangingPunct="1">
              <a:buNone/>
            </a:pPr>
            <a:r>
              <a:rPr lang="en-US" sz="4400" b="1" dirty="0">
                <a:solidFill>
                  <a:schemeClr val="bg1"/>
                </a:solidFill>
                <a:latin typeface="Times New Roman" panose="02020603050405020304" pitchFamily="18" charset="0"/>
                <a:cs typeface="Times New Roman" panose="02020603050405020304" pitchFamily="18" charset="0"/>
              </a:rPr>
              <a:t>Application: Eph 5:6-18 </a:t>
            </a:r>
          </a:p>
          <a:p>
            <a:pPr marL="0" indent="0" algn="ctr" eaLnBrk="1" hangingPunct="1">
              <a:buNone/>
            </a:pPr>
            <a:r>
              <a:rPr lang="en-US" sz="4400" b="1" i="1" dirty="0">
                <a:solidFill>
                  <a:srgbClr val="FFFF00"/>
                </a:solidFill>
                <a:latin typeface="Times New Roman" panose="02020603050405020304" pitchFamily="18" charset="0"/>
                <a:cs typeface="Times New Roman" panose="02020603050405020304" pitchFamily="18" charset="0"/>
              </a:rPr>
              <a:t>“Let no man deceive you with vain words: for because of these things cometh the wrath of God upon the children of disobedience. </a:t>
            </a:r>
          </a:p>
          <a:p>
            <a:pPr marL="0" indent="0" algn="ctr" eaLnBrk="1" hangingPunct="1">
              <a:buNone/>
            </a:pPr>
            <a:r>
              <a:rPr lang="en-US" sz="5400" b="1" i="1" dirty="0">
                <a:solidFill>
                  <a:srgbClr val="FFFF00"/>
                </a:solidFill>
                <a:latin typeface="Times New Roman" panose="02020603050405020304" pitchFamily="18" charset="0"/>
                <a:cs typeface="Times New Roman" panose="02020603050405020304" pitchFamily="18" charset="0"/>
              </a:rPr>
              <a:t>Be not ye therefore partakers with them. </a:t>
            </a:r>
          </a:p>
          <a:p>
            <a:pPr marL="0" indent="0" algn="ctr" eaLnBrk="1" hangingPunct="1">
              <a:buNone/>
            </a:pPr>
            <a:r>
              <a:rPr lang="en-US" sz="6000" b="1" i="1" dirty="0">
                <a:solidFill>
                  <a:srgbClr val="FFFF00"/>
                </a:solidFill>
                <a:latin typeface="Times New Roman" panose="02020603050405020304" pitchFamily="18" charset="0"/>
                <a:cs typeface="Times New Roman" panose="02020603050405020304" pitchFamily="18" charset="0"/>
              </a:rPr>
              <a:t>  For ye were sometimes darkness, </a:t>
            </a:r>
          </a:p>
          <a:p>
            <a:pPr marL="0" indent="0" algn="ctr" eaLnBrk="1" hangingPunct="1">
              <a:buNone/>
            </a:pPr>
            <a:r>
              <a:rPr lang="en-US" sz="6000" b="1" i="1" dirty="0">
                <a:solidFill>
                  <a:srgbClr val="FFFF00"/>
                </a:solidFill>
                <a:latin typeface="Times New Roman" panose="02020603050405020304" pitchFamily="18" charset="0"/>
                <a:cs typeface="Times New Roman" panose="02020603050405020304" pitchFamily="18" charset="0"/>
              </a:rPr>
              <a:t>but now are ye light in the Lord: </a:t>
            </a:r>
          </a:p>
          <a:p>
            <a:pPr marL="0" indent="0" algn="ctr" eaLnBrk="1" hangingPunct="1">
              <a:buNone/>
            </a:pPr>
            <a:r>
              <a:rPr lang="en-US" sz="8000" b="1" i="1" u="sng" dirty="0">
                <a:solidFill>
                  <a:srgbClr val="FFFF00"/>
                </a:solidFill>
                <a:latin typeface="Times New Roman" panose="02020603050405020304" pitchFamily="18" charset="0"/>
                <a:cs typeface="Times New Roman" panose="02020603050405020304" pitchFamily="18" charset="0"/>
              </a:rPr>
              <a:t>walk as children of light</a:t>
            </a:r>
            <a:r>
              <a:rPr lang="en-US" sz="8000" b="1" i="1" dirty="0">
                <a:solidFill>
                  <a:srgbClr val="FFFF00"/>
                </a:solidFill>
                <a:latin typeface="Times New Roman" panose="02020603050405020304" pitchFamily="18" charset="0"/>
                <a:cs typeface="Times New Roman" panose="02020603050405020304" pitchFamily="18" charset="0"/>
              </a:rPr>
              <a:t>:”</a:t>
            </a:r>
            <a:endParaRPr lang="en-US" altLang="en-US" sz="5400" dirty="0"/>
          </a:p>
        </p:txBody>
      </p:sp>
    </p:spTree>
    <p:extLst>
      <p:ext uri="{BB962C8B-B14F-4D97-AF65-F5344CB8AC3E}">
        <p14:creationId xmlns:p14="http://schemas.microsoft.com/office/powerpoint/2010/main" val="15722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p:cTn id="7" dur="10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09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randombar(horizontal)">
                                      <p:cBhvr>
                                        <p:cTn id="15" dur="500"/>
                                        <p:tgtEl>
                                          <p:spTgt spid="4099">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099">
                                            <p:txEl>
                                              <p:pRg st="4" end="4"/>
                                            </p:txEl>
                                          </p:spTgt>
                                        </p:tgtEl>
                                        <p:attrNameLst>
                                          <p:attrName>style.visibility</p:attrName>
                                        </p:attrNameLst>
                                      </p:cBhvr>
                                      <p:to>
                                        <p:strVal val="visible"/>
                                      </p:to>
                                    </p:set>
                                    <p:animEffect transition="in" filter="randombar(horizontal)">
                                      <p:cBhvr>
                                        <p:cTn id="18" dur="500"/>
                                        <p:tgtEl>
                                          <p:spTgt spid="409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animEffect transition="in" filter="fade">
                                      <p:cBhvr>
                                        <p:cTn id="23" dur="1000"/>
                                        <p:tgtEl>
                                          <p:spTgt spid="4099">
                                            <p:txEl>
                                              <p:pRg st="5" end="5"/>
                                            </p:txEl>
                                          </p:spTgt>
                                        </p:tgtEl>
                                      </p:cBhvr>
                                    </p:animEffect>
                                    <p:anim calcmode="lin" valueType="num">
                                      <p:cBhvr>
                                        <p:cTn id="24"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40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7A545718-36EC-486A-B8C4-89FFC477DC4B}"/>
              </a:ext>
            </a:extLst>
          </p:cNvPr>
          <p:cNvSpPr>
            <a:spLocks noGrp="1"/>
          </p:cNvSpPr>
          <p:nvPr>
            <p:ph idx="1"/>
          </p:nvPr>
        </p:nvSpPr>
        <p:spPr>
          <a:xfrm>
            <a:off x="203200" y="25030"/>
            <a:ext cx="11988800" cy="4525433"/>
          </a:xfr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917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75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833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ctr" eaLnBrk="1" hangingPunct="1">
              <a:buNone/>
            </a:pPr>
            <a:r>
              <a:rPr lang="en-US" b="1" dirty="0">
                <a:solidFill>
                  <a:schemeClr val="bg1"/>
                </a:solidFill>
              </a:rPr>
              <a:t>Eph 5:9-11 </a:t>
            </a:r>
            <a:r>
              <a:rPr lang="en-US" sz="4800" b="1" i="1" dirty="0">
                <a:solidFill>
                  <a:srgbClr val="FFFF00"/>
                </a:solidFill>
                <a:latin typeface="Times New Roman" panose="02020603050405020304" pitchFamily="18" charset="0"/>
                <a:cs typeface="Times New Roman" panose="02020603050405020304" pitchFamily="18" charset="0"/>
              </a:rPr>
              <a:t>“ (For the fruit of the Spirit is in all goodness and righteousness and truth;) </a:t>
            </a:r>
          </a:p>
          <a:p>
            <a:pPr marL="0" indent="0" algn="ctr" eaLnBrk="1" hangingPunct="1">
              <a:spcBef>
                <a:spcPts val="1200"/>
              </a:spcBef>
              <a:spcAft>
                <a:spcPts val="1200"/>
              </a:spcAft>
              <a:buNone/>
            </a:pPr>
            <a:r>
              <a:rPr lang="en-US" sz="4400" b="1" dirty="0">
                <a:solidFill>
                  <a:schemeClr val="bg1"/>
                </a:solidFill>
                <a:latin typeface="Times New Roman" panose="02020603050405020304" pitchFamily="18" charset="0"/>
                <a:cs typeface="Times New Roman" panose="02020603050405020304" pitchFamily="18" charset="0"/>
              </a:rPr>
              <a:t>10 </a:t>
            </a:r>
            <a:r>
              <a:rPr lang="en-US" sz="4400" b="1" i="1" dirty="0">
                <a:solidFill>
                  <a:srgbClr val="FFFF00"/>
                </a:solidFill>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Proving what is acceptable unto the Lord. </a:t>
            </a:r>
          </a:p>
          <a:p>
            <a:pPr marL="0" indent="0" algn="ctr" eaLnBrk="1" hangingPunct="1">
              <a:buNone/>
            </a:pPr>
            <a:r>
              <a:rPr lang="en-US" sz="4800" b="1" dirty="0">
                <a:solidFill>
                  <a:schemeClr val="bg1"/>
                </a:solidFill>
                <a:latin typeface="Times New Roman" panose="02020603050405020304" pitchFamily="18" charset="0"/>
                <a:cs typeface="Times New Roman" panose="02020603050405020304" pitchFamily="18" charset="0"/>
              </a:rPr>
              <a:t>11</a:t>
            </a:r>
            <a:r>
              <a:rPr lang="en-US" sz="4800" b="1" i="1" dirty="0">
                <a:solidFill>
                  <a:srgbClr val="FFFF00"/>
                </a:solidFill>
                <a:latin typeface="Times New Roman" panose="02020603050405020304" pitchFamily="18" charset="0"/>
                <a:cs typeface="Times New Roman" panose="02020603050405020304" pitchFamily="18" charset="0"/>
              </a:rPr>
              <a:t> And have no fellowship </a:t>
            </a:r>
            <a:r>
              <a:rPr lang="en-US" sz="4800" b="1" dirty="0">
                <a:solidFill>
                  <a:schemeClr val="bg1"/>
                </a:solidFill>
                <a:latin typeface="Times New Roman" panose="02020603050405020304" pitchFamily="18" charset="0"/>
                <a:cs typeface="Times New Roman" panose="02020603050405020304" pitchFamily="18" charset="0"/>
              </a:rPr>
              <a:t>(partnership) </a:t>
            </a:r>
          </a:p>
          <a:p>
            <a:pPr marL="0" indent="0" algn="ctr" eaLnBrk="1" hangingPunct="1">
              <a:buNone/>
            </a:pPr>
            <a:r>
              <a:rPr lang="en-US" sz="4800" b="1" i="1" dirty="0">
                <a:solidFill>
                  <a:srgbClr val="FFFF00"/>
                </a:solidFill>
                <a:latin typeface="Times New Roman" panose="02020603050405020304" pitchFamily="18" charset="0"/>
                <a:cs typeface="Times New Roman" panose="02020603050405020304" pitchFamily="18" charset="0"/>
              </a:rPr>
              <a:t>with the unfruitful works of darkness,</a:t>
            </a:r>
          </a:p>
          <a:p>
            <a:pPr marL="0" indent="0" algn="ctr" eaLnBrk="1" hangingPunct="1">
              <a:buNone/>
            </a:pPr>
            <a:r>
              <a:rPr lang="en-US" sz="6000" b="1" i="1" dirty="0">
                <a:solidFill>
                  <a:schemeClr val="bg1"/>
                </a:solidFill>
                <a:latin typeface="Times New Roman" panose="02020603050405020304" pitchFamily="18" charset="0"/>
                <a:cs typeface="Times New Roman" panose="02020603050405020304" pitchFamily="18" charset="0"/>
              </a:rPr>
              <a:t>(By your vote, support, or silence!)</a:t>
            </a:r>
          </a:p>
          <a:p>
            <a:pPr marL="0" indent="0" algn="ctr" eaLnBrk="1" hangingPunct="1">
              <a:buNone/>
            </a:pPr>
            <a:r>
              <a:rPr lang="en-US" sz="4400" b="1" i="1" dirty="0">
                <a:solidFill>
                  <a:srgbClr val="FFFF00"/>
                </a:solidFill>
                <a:latin typeface="Times New Roman" panose="02020603050405020304" pitchFamily="18" charset="0"/>
                <a:cs typeface="Times New Roman" panose="02020603050405020304" pitchFamily="18" charset="0"/>
              </a:rPr>
              <a:t> </a:t>
            </a:r>
            <a:r>
              <a:rPr lang="en-US" sz="7200" b="1" i="1" dirty="0">
                <a:solidFill>
                  <a:srgbClr val="FFFF00"/>
                </a:solidFill>
                <a:latin typeface="Times New Roman" panose="02020603050405020304" pitchFamily="18" charset="0"/>
                <a:cs typeface="Times New Roman" panose="02020603050405020304" pitchFamily="18" charset="0"/>
              </a:rPr>
              <a:t>but rather </a:t>
            </a:r>
            <a:r>
              <a:rPr lang="en-US" sz="7200" b="1" i="1" u="sng" dirty="0">
                <a:solidFill>
                  <a:srgbClr val="FFFF00"/>
                </a:solidFill>
                <a:latin typeface="Times New Roman" panose="02020603050405020304" pitchFamily="18" charset="0"/>
                <a:cs typeface="Times New Roman" panose="02020603050405020304" pitchFamily="18" charset="0"/>
              </a:rPr>
              <a:t>reprove them. </a:t>
            </a:r>
          </a:p>
          <a:p>
            <a:pPr marL="0" indent="0" algn="ctr" eaLnBrk="1" hangingPunct="1">
              <a:buNone/>
            </a:pPr>
            <a:r>
              <a:rPr lang="en-US" altLang="en-US" sz="4800" b="1" dirty="0" err="1">
                <a:solidFill>
                  <a:schemeClr val="bg1"/>
                </a:solidFill>
                <a:latin typeface="Times New Roman" panose="02020603050405020304" pitchFamily="18" charset="0"/>
                <a:cs typeface="Times New Roman" panose="02020603050405020304" pitchFamily="18" charset="0"/>
              </a:rPr>
              <a:t>Elen’cho</a:t>
            </a:r>
            <a:r>
              <a:rPr lang="en-US" altLang="en-US" sz="4800" b="1" dirty="0">
                <a:solidFill>
                  <a:schemeClr val="bg1"/>
                </a:solidFill>
                <a:latin typeface="Times New Roman" panose="02020603050405020304" pitchFamily="18" charset="0"/>
                <a:cs typeface="Times New Roman" panose="02020603050405020304" pitchFamily="18" charset="0"/>
              </a:rPr>
              <a:t>: convince, convict, admonish.</a:t>
            </a:r>
          </a:p>
          <a:p>
            <a:pPr marL="0" indent="0" eaLnBrk="1" hangingPunct="1">
              <a:buNone/>
            </a:pPr>
            <a:endParaRPr lang="en-US" altLang="en-US" sz="44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03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p:cTn id="7"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099">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 calcmode="lin" valueType="num">
                                      <p:cBhvr>
                                        <p:cTn id="12"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099">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09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p:cTn id="19" dur="10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4099">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4099">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4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fade">
                                      <p:cBhvr>
                                        <p:cTn id="27" dur="1000"/>
                                        <p:tgtEl>
                                          <p:spTgt spid="4099">
                                            <p:txEl>
                                              <p:pRg st="5" end="5"/>
                                            </p:txEl>
                                          </p:spTgt>
                                        </p:tgtEl>
                                      </p:cBhvr>
                                    </p:animEffect>
                                    <p:anim calcmode="lin" valueType="num">
                                      <p:cBhvr>
                                        <p:cTn id="28"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09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99">
                                            <p:txEl>
                                              <p:pRg st="6" end="6"/>
                                            </p:txEl>
                                          </p:spTgt>
                                        </p:tgtEl>
                                        <p:attrNameLst>
                                          <p:attrName>style.visibility</p:attrName>
                                        </p:attrNameLst>
                                      </p:cBhvr>
                                      <p:to>
                                        <p:strVal val="visible"/>
                                      </p:to>
                                    </p:set>
                                    <p:animEffect transition="in" filter="fade">
                                      <p:cBhvr>
                                        <p:cTn id="32" dur="1000"/>
                                        <p:tgtEl>
                                          <p:spTgt spid="4099">
                                            <p:txEl>
                                              <p:pRg st="6" end="6"/>
                                            </p:txEl>
                                          </p:spTgt>
                                        </p:tgtEl>
                                      </p:cBhvr>
                                    </p:animEffect>
                                    <p:anim calcmode="lin" valueType="num">
                                      <p:cBhvr>
                                        <p:cTn id="33"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92F74-0ED3-420F-A56C-63EC4F990A91}"/>
              </a:ext>
            </a:extLst>
          </p:cNvPr>
          <p:cNvSpPr txBox="1"/>
          <p:nvPr/>
        </p:nvSpPr>
        <p:spPr>
          <a:xfrm>
            <a:off x="177428" y="234077"/>
            <a:ext cx="8064872" cy="2585323"/>
          </a:xfrm>
          <a:prstGeom prst="rect">
            <a:avLst/>
          </a:prstGeom>
          <a:noFill/>
        </p:spPr>
        <p:txBody>
          <a:bodyPr wrap="square">
            <a:spAutoFit/>
          </a:bodyPr>
          <a:lstStyle/>
          <a:p>
            <a:pPr marL="0" indent="0" algn="ctr" eaLnBrk="1" hangingPunct="1">
              <a:buNone/>
            </a:pPr>
            <a:r>
              <a:rPr lang="en-US" sz="3600" b="1" dirty="0">
                <a:solidFill>
                  <a:schemeClr val="bg1"/>
                </a:solidFill>
              </a:rPr>
              <a:t>Eph 5:13 </a:t>
            </a:r>
            <a:r>
              <a:rPr lang="en-US" sz="4000" b="1" dirty="0">
                <a:solidFill>
                  <a:srgbClr val="FFFF00"/>
                </a:solidFill>
              </a:rPr>
              <a:t>“</a:t>
            </a:r>
            <a:r>
              <a:rPr lang="en-US" sz="5400" b="1" i="1" dirty="0">
                <a:solidFill>
                  <a:srgbClr val="FFFF00"/>
                </a:solidFill>
                <a:latin typeface="Times New Roman" panose="02020603050405020304" pitchFamily="18" charset="0"/>
                <a:cs typeface="Times New Roman" panose="02020603050405020304" pitchFamily="18" charset="0"/>
              </a:rPr>
              <a:t>But all things that are reproved are made manifest by the light:”</a:t>
            </a:r>
            <a:endParaRPr lang="en-US" sz="4800" b="1" i="1"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62A0F75-244B-4659-B03B-42C7F7FE548A}"/>
              </a:ext>
            </a:extLst>
          </p:cNvPr>
          <p:cNvSpPr txBox="1"/>
          <p:nvPr/>
        </p:nvSpPr>
        <p:spPr>
          <a:xfrm>
            <a:off x="177428" y="2590800"/>
            <a:ext cx="9423772" cy="3970318"/>
          </a:xfrm>
          <a:prstGeom prst="rect">
            <a:avLst/>
          </a:prstGeom>
          <a:noFill/>
        </p:spPr>
        <p:txBody>
          <a:bodyPr wrap="square">
            <a:spAutoFit/>
          </a:bodyPr>
          <a:lstStyle/>
          <a:p>
            <a:br>
              <a:rPr lang="en-US" dirty="0">
                <a:solidFill>
                  <a:srgbClr val="FFFF00"/>
                </a:solidFill>
              </a:rPr>
            </a:br>
            <a:r>
              <a:rPr lang="en-US" sz="3200" b="1" baseline="30000" dirty="0">
                <a:solidFill>
                  <a:schemeClr val="bg1"/>
                </a:solidFill>
                <a:latin typeface="Times New Roman" panose="02020603050405020304" pitchFamily="18" charset="0"/>
                <a:cs typeface="Times New Roman" panose="02020603050405020304" pitchFamily="18" charset="0"/>
              </a:rPr>
              <a:t>14 </a:t>
            </a:r>
            <a:r>
              <a:rPr lang="en-US" sz="4800" b="1" dirty="0">
                <a:solidFill>
                  <a:schemeClr val="bg1"/>
                </a:solidFill>
                <a:latin typeface="Times New Roman" panose="02020603050405020304" pitchFamily="18" charset="0"/>
                <a:cs typeface="Times New Roman" panose="02020603050405020304" pitchFamily="18" charset="0"/>
              </a:rPr>
              <a:t> </a:t>
            </a:r>
            <a:r>
              <a:rPr lang="en-US" sz="5400" b="1" i="1" dirty="0">
                <a:solidFill>
                  <a:srgbClr val="FFFF00"/>
                </a:solidFill>
                <a:latin typeface="Times New Roman" panose="02020603050405020304" pitchFamily="18" charset="0"/>
                <a:cs typeface="Times New Roman" panose="02020603050405020304" pitchFamily="18" charset="0"/>
              </a:rPr>
              <a:t>Wherefore he saith, </a:t>
            </a:r>
          </a:p>
          <a:p>
            <a:r>
              <a:rPr lang="en-US" sz="5400" b="1" i="1" dirty="0">
                <a:solidFill>
                  <a:srgbClr val="FFFF00"/>
                </a:solidFill>
                <a:latin typeface="Times New Roman" panose="02020603050405020304" pitchFamily="18" charset="0"/>
                <a:cs typeface="Times New Roman" panose="02020603050405020304" pitchFamily="18" charset="0"/>
              </a:rPr>
              <a:t>Awake thou that </a:t>
            </a:r>
            <a:r>
              <a:rPr lang="en-US" sz="5400" b="1" i="1" dirty="0" err="1">
                <a:solidFill>
                  <a:srgbClr val="FFFF00"/>
                </a:solidFill>
                <a:latin typeface="Times New Roman" panose="02020603050405020304" pitchFamily="18" charset="0"/>
                <a:cs typeface="Times New Roman" panose="02020603050405020304" pitchFamily="18" charset="0"/>
              </a:rPr>
              <a:t>sleepest</a:t>
            </a:r>
            <a:r>
              <a:rPr lang="en-US" sz="5400" b="1" i="1" dirty="0">
                <a:solidFill>
                  <a:srgbClr val="FFFF00"/>
                </a:solidFill>
                <a:latin typeface="Times New Roman" panose="02020603050405020304" pitchFamily="18" charset="0"/>
                <a:cs typeface="Times New Roman" panose="02020603050405020304" pitchFamily="18" charset="0"/>
              </a:rPr>
              <a:t>, </a:t>
            </a:r>
          </a:p>
          <a:p>
            <a:r>
              <a:rPr lang="en-US" sz="5400" b="1" i="1" dirty="0">
                <a:solidFill>
                  <a:srgbClr val="FFFF00"/>
                </a:solidFill>
                <a:latin typeface="Times New Roman" panose="02020603050405020304" pitchFamily="18" charset="0"/>
                <a:cs typeface="Times New Roman" panose="02020603050405020304" pitchFamily="18" charset="0"/>
              </a:rPr>
              <a:t>and arise from the dead, </a:t>
            </a:r>
          </a:p>
          <a:p>
            <a:r>
              <a:rPr lang="en-US" sz="5400" b="1" i="1" dirty="0">
                <a:solidFill>
                  <a:srgbClr val="FFFF00"/>
                </a:solidFill>
                <a:latin typeface="Times New Roman" panose="02020603050405020304" pitchFamily="18" charset="0"/>
                <a:cs typeface="Times New Roman" panose="02020603050405020304" pitchFamily="18" charset="0"/>
              </a:rPr>
              <a:t>and Christ shall give thee light.” </a:t>
            </a:r>
            <a:br>
              <a:rPr lang="en-US" sz="5400" b="1" i="1" dirty="0">
                <a:solidFill>
                  <a:srgbClr val="FFFF00"/>
                </a:solidFill>
                <a:latin typeface="Times New Roman" panose="02020603050405020304" pitchFamily="18" charset="0"/>
                <a:cs typeface="Times New Roman" panose="02020603050405020304" pitchFamily="18" charset="0"/>
              </a:rPr>
            </a:br>
            <a:endParaRPr lang="en-US" i="1" dirty="0">
              <a:solidFill>
                <a:srgbClr val="FFFF00"/>
              </a:solidFill>
            </a:endParaRPr>
          </a:p>
        </p:txBody>
      </p:sp>
    </p:spTree>
    <p:extLst>
      <p:ext uri="{BB962C8B-B14F-4D97-AF65-F5344CB8AC3E}">
        <p14:creationId xmlns:p14="http://schemas.microsoft.com/office/powerpoint/2010/main" val="32497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p:cTn id="12"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1000"/>
                                        <p:tgtEl>
                                          <p:spTgt spid="8">
                                            <p:txEl>
                                              <p:pRg st="3" end="3"/>
                                            </p:txEl>
                                          </p:spTgt>
                                        </p:tgtEl>
                                      </p:cBhvr>
                                    </p:animEffect>
                                    <p:anim calcmode="lin" valueType="num">
                                      <p:cBhvr>
                                        <p:cTn id="2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2A0F75-244B-4659-B03B-42C7F7FE548A}"/>
              </a:ext>
            </a:extLst>
          </p:cNvPr>
          <p:cNvSpPr txBox="1"/>
          <p:nvPr/>
        </p:nvSpPr>
        <p:spPr>
          <a:xfrm>
            <a:off x="0" y="-381000"/>
            <a:ext cx="7467600" cy="7140416"/>
          </a:xfrm>
          <a:prstGeom prst="rect">
            <a:avLst/>
          </a:prstGeom>
          <a:noFill/>
        </p:spPr>
        <p:txBody>
          <a:bodyPr wrap="square">
            <a:spAutoFit/>
          </a:bodyPr>
          <a:lstStyle/>
          <a:p>
            <a:pPr algn="ctr"/>
            <a:r>
              <a:rPr lang="en-US" sz="3200" dirty="0">
                <a:solidFill>
                  <a:schemeClr val="bg1"/>
                </a:solidFill>
              </a:rPr>
              <a:t>Eph. 5: 15-16 </a:t>
            </a:r>
            <a:r>
              <a:rPr lang="en-US" sz="7200" b="1" dirty="0">
                <a:solidFill>
                  <a:schemeClr val="bg1"/>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a:t>
            </a:r>
            <a:r>
              <a:rPr lang="en-US" sz="4800" b="1" i="1" dirty="0">
                <a:solidFill>
                  <a:srgbClr val="FFFF00"/>
                </a:solidFill>
                <a:latin typeface="Times New Roman" panose="02020603050405020304" pitchFamily="18" charset="0"/>
                <a:cs typeface="Times New Roman" panose="02020603050405020304" pitchFamily="18" charset="0"/>
              </a:rPr>
              <a:t>See then that </a:t>
            </a:r>
          </a:p>
          <a:p>
            <a:pPr algn="ctr"/>
            <a:r>
              <a:rPr lang="en-US" sz="4800" b="1" i="1" dirty="0">
                <a:solidFill>
                  <a:srgbClr val="FFFF00"/>
                </a:solidFill>
                <a:latin typeface="Times New Roman" panose="02020603050405020304" pitchFamily="18" charset="0"/>
                <a:cs typeface="Times New Roman" panose="02020603050405020304" pitchFamily="18" charset="0"/>
              </a:rPr>
              <a:t>ye walk </a:t>
            </a:r>
            <a:r>
              <a:rPr lang="en-US" sz="4800" b="1" i="1" u="sng" dirty="0">
                <a:solidFill>
                  <a:srgbClr val="FFFF00"/>
                </a:solidFill>
                <a:latin typeface="Times New Roman" panose="02020603050405020304" pitchFamily="18" charset="0"/>
                <a:cs typeface="Times New Roman" panose="02020603050405020304" pitchFamily="18" charset="0"/>
              </a:rPr>
              <a:t>circumspectly, </a:t>
            </a:r>
          </a:p>
          <a:p>
            <a:pPr algn="ctr"/>
            <a:endParaRPr lang="en-US" sz="4800" b="1" i="1" dirty="0">
              <a:solidFill>
                <a:srgbClr val="FFFF00"/>
              </a:solidFill>
              <a:latin typeface="Times New Roman" panose="02020603050405020304" pitchFamily="18" charset="0"/>
              <a:cs typeface="Times New Roman" panose="02020603050405020304" pitchFamily="18" charset="0"/>
            </a:endParaRPr>
          </a:p>
          <a:p>
            <a:pPr algn="ctr"/>
            <a:r>
              <a:rPr lang="en-US" sz="4800" b="1" i="1" dirty="0">
                <a:solidFill>
                  <a:srgbClr val="FFFF00"/>
                </a:solidFill>
                <a:latin typeface="Times New Roman" panose="02020603050405020304" pitchFamily="18" charset="0"/>
                <a:cs typeface="Times New Roman" panose="02020603050405020304" pitchFamily="18" charset="0"/>
              </a:rPr>
              <a:t>not as fools, </a:t>
            </a:r>
            <a:r>
              <a:rPr lang="en-US" sz="4800" b="1" i="1" u="sng" dirty="0">
                <a:solidFill>
                  <a:srgbClr val="FFFF00"/>
                </a:solidFill>
                <a:latin typeface="Times New Roman" panose="02020603050405020304" pitchFamily="18" charset="0"/>
                <a:cs typeface="Times New Roman" panose="02020603050405020304" pitchFamily="18" charset="0"/>
              </a:rPr>
              <a:t>but as wise</a:t>
            </a:r>
            <a:r>
              <a:rPr lang="en-US" sz="4800" b="1" i="1" dirty="0">
                <a:solidFill>
                  <a:srgbClr val="FFFF00"/>
                </a:solidFill>
                <a:latin typeface="Times New Roman" panose="02020603050405020304" pitchFamily="18" charset="0"/>
                <a:cs typeface="Times New Roman" panose="02020603050405020304" pitchFamily="18" charset="0"/>
              </a:rPr>
              <a:t>, </a:t>
            </a:r>
          </a:p>
          <a:p>
            <a:pPr algn="ctr"/>
            <a:r>
              <a:rPr lang="en-US" sz="4800" b="1" dirty="0">
                <a:solidFill>
                  <a:schemeClr val="bg1"/>
                </a:solidFill>
                <a:latin typeface="Times New Roman" panose="02020603050405020304" pitchFamily="18" charset="0"/>
                <a:cs typeface="Times New Roman" panose="02020603050405020304" pitchFamily="18" charset="0"/>
              </a:rPr>
              <a:t>(Sophos: clear)</a:t>
            </a:r>
          </a:p>
          <a:p>
            <a:pPr algn="ctr"/>
            <a:r>
              <a:rPr lang="en-US" sz="4800" b="1" i="1" baseline="30000" dirty="0">
                <a:solidFill>
                  <a:srgbClr val="FFFF00"/>
                </a:solidFill>
                <a:latin typeface="Times New Roman" panose="02020603050405020304" pitchFamily="18" charset="0"/>
                <a:cs typeface="Times New Roman" panose="02020603050405020304" pitchFamily="18" charset="0"/>
              </a:rPr>
              <a:t>16 </a:t>
            </a:r>
            <a:r>
              <a:rPr lang="en-US" sz="4800" b="1" i="1" dirty="0">
                <a:solidFill>
                  <a:srgbClr val="FFFF00"/>
                </a:solidFill>
                <a:latin typeface="Times New Roman" panose="02020603050405020304" pitchFamily="18" charset="0"/>
                <a:cs typeface="Times New Roman" panose="02020603050405020304" pitchFamily="18" charset="0"/>
              </a:rPr>
              <a:t> </a:t>
            </a:r>
            <a:r>
              <a:rPr lang="en-US" sz="4800" b="1" i="1" u="sng" dirty="0">
                <a:solidFill>
                  <a:srgbClr val="FFFF00"/>
                </a:solidFill>
                <a:latin typeface="Times New Roman" panose="02020603050405020304" pitchFamily="18" charset="0"/>
                <a:cs typeface="Times New Roman" panose="02020603050405020304" pitchFamily="18" charset="0"/>
              </a:rPr>
              <a:t>Redeeming </a:t>
            </a:r>
            <a:r>
              <a:rPr lang="en-US" sz="4800" b="1" i="1" dirty="0">
                <a:solidFill>
                  <a:srgbClr val="FFFF00"/>
                </a:solidFill>
                <a:latin typeface="Times New Roman" panose="02020603050405020304" pitchFamily="18" charset="0"/>
                <a:cs typeface="Times New Roman" panose="02020603050405020304" pitchFamily="18" charset="0"/>
              </a:rPr>
              <a:t>the </a:t>
            </a:r>
            <a:r>
              <a:rPr lang="en-US" sz="4800" b="1" i="1" u="sng" dirty="0">
                <a:solidFill>
                  <a:srgbClr val="FFFF00"/>
                </a:solidFill>
                <a:latin typeface="Times New Roman" panose="02020603050405020304" pitchFamily="18" charset="0"/>
                <a:cs typeface="Times New Roman" panose="02020603050405020304" pitchFamily="18" charset="0"/>
              </a:rPr>
              <a:t>time,</a:t>
            </a:r>
            <a:r>
              <a:rPr lang="en-US" sz="4800" b="1" i="1" dirty="0">
                <a:solidFill>
                  <a:srgbClr val="FFFF00"/>
                </a:solidFill>
                <a:latin typeface="Times New Roman" panose="02020603050405020304" pitchFamily="18" charset="0"/>
                <a:cs typeface="Times New Roman" panose="02020603050405020304" pitchFamily="18" charset="0"/>
              </a:rPr>
              <a:t> </a:t>
            </a:r>
          </a:p>
          <a:p>
            <a:pPr algn="ctr"/>
            <a:r>
              <a:rPr lang="en-US" sz="4000" b="1" dirty="0">
                <a:solidFill>
                  <a:schemeClr val="bg1"/>
                </a:solidFill>
                <a:latin typeface="Times New Roman" panose="02020603050405020304" pitchFamily="18" charset="0"/>
                <a:cs typeface="Times New Roman" panose="02020603050405020304" pitchFamily="18" charset="0"/>
              </a:rPr>
              <a:t>(</a:t>
            </a:r>
            <a:r>
              <a:rPr lang="en-US" sz="4000" b="1" dirty="0" err="1">
                <a:solidFill>
                  <a:schemeClr val="bg1"/>
                </a:solidFill>
                <a:latin typeface="Times New Roman" panose="02020603050405020304" pitchFamily="18" charset="0"/>
                <a:cs typeface="Times New Roman" panose="02020603050405020304" pitchFamily="18" charset="0"/>
              </a:rPr>
              <a:t>Exagoraz’ō</a:t>
            </a:r>
            <a:r>
              <a:rPr lang="en-US" sz="4000" b="1" dirty="0">
                <a:solidFill>
                  <a:schemeClr val="bg1"/>
                </a:solidFill>
                <a:latin typeface="Times New Roman" panose="02020603050405020304" pitchFamily="18" charset="0"/>
                <a:cs typeface="Times New Roman" panose="02020603050405020304" pitchFamily="18" charset="0"/>
              </a:rPr>
              <a:t>:  rescue from loss)</a:t>
            </a:r>
          </a:p>
          <a:p>
            <a:pPr algn="ctr"/>
            <a:r>
              <a:rPr lang="en-US" sz="4000" b="1" dirty="0">
                <a:solidFill>
                  <a:schemeClr val="bg1"/>
                </a:solidFill>
                <a:latin typeface="Times New Roman" panose="02020603050405020304" pitchFamily="18" charset="0"/>
                <a:cs typeface="Times New Roman" panose="02020603050405020304" pitchFamily="18" charset="0"/>
              </a:rPr>
              <a:t>(Kairos: opportunity</a:t>
            </a:r>
          </a:p>
          <a:p>
            <a:pPr algn="ctr"/>
            <a:r>
              <a:rPr lang="en-US" sz="4800" b="1" i="1" dirty="0">
                <a:solidFill>
                  <a:srgbClr val="FFFF00"/>
                </a:solidFill>
                <a:latin typeface="Times New Roman" panose="02020603050405020304" pitchFamily="18" charset="0"/>
                <a:cs typeface="Times New Roman" panose="02020603050405020304" pitchFamily="18" charset="0"/>
              </a:rPr>
              <a:t>because the days are </a:t>
            </a:r>
            <a:r>
              <a:rPr lang="en-US" sz="4800" b="1" i="1" u="sng" dirty="0">
                <a:solidFill>
                  <a:srgbClr val="FFFF00"/>
                </a:solidFill>
                <a:latin typeface="Times New Roman" panose="02020603050405020304" pitchFamily="18" charset="0"/>
                <a:cs typeface="Times New Roman" panose="02020603050405020304" pitchFamily="18" charset="0"/>
              </a:rPr>
              <a:t>evil.” </a:t>
            </a:r>
            <a:br>
              <a:rPr lang="en-US" sz="4800" b="1" i="1" u="sng" dirty="0">
                <a:solidFill>
                  <a:srgbClr val="FFFF00"/>
                </a:solidFill>
                <a:latin typeface="Times New Roman" panose="02020603050405020304" pitchFamily="18" charset="0"/>
                <a:cs typeface="Times New Roman" panose="02020603050405020304" pitchFamily="18" charset="0"/>
              </a:rPr>
            </a:br>
            <a:endParaRPr lang="en-US" b="1" i="1" u="sng" dirty="0">
              <a:solidFill>
                <a:srgbClr val="FFFF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F3C2381-751F-4C16-8C97-F53EE3C3CC8E}"/>
              </a:ext>
            </a:extLst>
          </p:cNvPr>
          <p:cNvSpPr txBox="1"/>
          <p:nvPr/>
        </p:nvSpPr>
        <p:spPr>
          <a:xfrm>
            <a:off x="457200" y="1524000"/>
            <a:ext cx="6097554"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a:t>
            </a:r>
            <a:r>
              <a:rPr lang="en-US" sz="4000" b="1" dirty="0" err="1">
                <a:solidFill>
                  <a:schemeClr val="bg1"/>
                </a:solidFill>
                <a:latin typeface="Times New Roman" panose="02020603050405020304" pitchFamily="18" charset="0"/>
                <a:cs typeface="Times New Roman" panose="02020603050405020304" pitchFamily="18" charset="0"/>
              </a:rPr>
              <a:t>akribōs</a:t>
            </a:r>
            <a:r>
              <a:rPr lang="en-US" sz="4000" b="1" dirty="0">
                <a:solidFill>
                  <a:schemeClr val="bg1"/>
                </a:solidFill>
                <a:latin typeface="Times New Roman" panose="02020603050405020304" pitchFamily="18" charset="0"/>
                <a:cs typeface="Times New Roman" panose="02020603050405020304" pitchFamily="18" charset="0"/>
              </a:rPr>
              <a:t>’: straight, exact)</a:t>
            </a:r>
          </a:p>
        </p:txBody>
      </p:sp>
      <p:sp>
        <p:nvSpPr>
          <p:cNvPr id="3" name="TextBox 2">
            <a:extLst>
              <a:ext uri="{FF2B5EF4-FFF2-40B4-BE49-F238E27FC236}">
                <a16:creationId xmlns:a16="http://schemas.microsoft.com/office/drawing/2014/main" id="{86703C33-2958-45A8-8293-D4F327DE0807}"/>
              </a:ext>
            </a:extLst>
          </p:cNvPr>
          <p:cNvSpPr txBox="1"/>
          <p:nvPr/>
        </p:nvSpPr>
        <p:spPr>
          <a:xfrm>
            <a:off x="7243948" y="5791200"/>
            <a:ext cx="4972792" cy="584775"/>
          </a:xfrm>
          <a:prstGeom prst="rect">
            <a:avLst/>
          </a:prstGeom>
          <a:solidFill>
            <a:schemeClr val="tx1"/>
          </a:solid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Poneros</a:t>
            </a:r>
            <a:r>
              <a:rPr lang="en-US" sz="3200" b="1" dirty="0">
                <a:solidFill>
                  <a:schemeClr val="bg1"/>
                </a:solidFill>
                <a:latin typeface="Times New Roman" panose="02020603050405020304" pitchFamily="18" charset="0"/>
                <a:cs typeface="Times New Roman" panose="02020603050405020304" pitchFamily="18" charset="0"/>
              </a:rPr>
              <a:t>’: hurtful, diseased!</a:t>
            </a:r>
          </a:p>
        </p:txBody>
      </p:sp>
    </p:spTree>
    <p:extLst>
      <p:ext uri="{BB962C8B-B14F-4D97-AF65-F5344CB8AC3E}">
        <p14:creationId xmlns:p14="http://schemas.microsoft.com/office/powerpoint/2010/main" val="9101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barn(inVertical)">
                                      <p:cBhvr>
                                        <p:cTn id="14" dur="500"/>
                                        <p:tgtEl>
                                          <p:spTgt spid="8">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p:cTn id="19"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down)">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p:cTn id="31"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8">
                                            <p:txEl>
                                              <p:pRg st="6" end="6"/>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 calcmode="lin" valueType="num">
                                      <p:cBhvr>
                                        <p:cTn id="36"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8">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1000"/>
                                        <p:tgtEl>
                                          <p:spTgt spid="8">
                                            <p:txEl>
                                              <p:pRg st="8" end="8"/>
                                            </p:txEl>
                                          </p:spTgt>
                                        </p:tgtEl>
                                      </p:cBhvr>
                                    </p:animEffect>
                                    <p:anim calcmode="lin" valueType="num">
                                      <p:cBhvr>
                                        <p:cTn id="4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B59EEC22-143B-4484-AA0F-F693D9F34791}"/>
              </a:ext>
            </a:extLst>
          </p:cNvPr>
          <p:cNvSpPr>
            <a:spLocks noGrp="1" noChangeArrowheads="1"/>
          </p:cNvSpPr>
          <p:nvPr>
            <p:ph type="body" idx="1"/>
          </p:nvPr>
        </p:nvSpPr>
        <p:spPr>
          <a:xfrm>
            <a:off x="76200" y="76200"/>
            <a:ext cx="12115800" cy="6629400"/>
          </a:xfrm>
          <a:ln/>
          <a:effectLst>
            <a:softEdge rad="0"/>
          </a:effectLst>
        </p:spPr>
        <p:txBody>
          <a:bodyPr vert="horz" wrap="square" lIns="26788" tIns="26788" rIns="218585" bIns="26788" numCol="1" anchor="t" anchorCtr="0" compatLnSpc="1">
            <a:prstTxWarp prst="textNoShape">
              <a:avLst/>
            </a:prstTxWarp>
          </a:bodyPr>
          <a:lstStyle/>
          <a:p>
            <a:pPr marL="0" indent="0" algn="ctr">
              <a:spcBef>
                <a:spcPts val="0"/>
              </a:spcBef>
              <a:buNone/>
            </a:pPr>
            <a:r>
              <a:rPr lang="en-US" altLang="en-US" sz="4800" b="1" dirty="0">
                <a:latin typeface="Times New Roman" panose="02020603050405020304" pitchFamily="18" charset="0"/>
                <a:cs typeface="Times New Roman" panose="02020603050405020304" pitchFamily="18" charset="0"/>
              </a:rPr>
              <a:t>    </a:t>
            </a:r>
            <a:r>
              <a:rPr lang="en-US" sz="5400" b="1" dirty="0">
                <a:solidFill>
                  <a:srgbClr val="FFFFFF"/>
                </a:solidFill>
                <a:latin typeface="Times New Roman" panose="02020603050405020304" pitchFamily="18" charset="0"/>
                <a:cs typeface="Times New Roman" panose="02020603050405020304" pitchFamily="18" charset="0"/>
              </a:rPr>
              <a:t>There are powerful forces at work </a:t>
            </a:r>
          </a:p>
          <a:p>
            <a:pPr marL="0" indent="0" algn="ctr">
              <a:spcBef>
                <a:spcPts val="0"/>
              </a:spcBef>
              <a:buNone/>
            </a:pPr>
            <a:r>
              <a:rPr lang="en-US" sz="4000" b="1" i="1" dirty="0">
                <a:solidFill>
                  <a:srgbClr val="FFFF00"/>
                </a:solidFill>
                <a:latin typeface="Times New Roman" panose="02020603050405020304" pitchFamily="18" charset="0"/>
                <a:cs typeface="Times New Roman" panose="02020603050405020304" pitchFamily="18" charset="0"/>
              </a:rPr>
              <a:t>(Eph. 6:12; Rev. 12:12; 2 </a:t>
            </a:r>
            <a:r>
              <a:rPr lang="en-US" sz="4000" b="1" i="1" dirty="0" err="1">
                <a:solidFill>
                  <a:srgbClr val="FFFF00"/>
                </a:solidFill>
                <a:latin typeface="Times New Roman" panose="02020603050405020304" pitchFamily="18" charset="0"/>
                <a:cs typeface="Times New Roman" panose="02020603050405020304" pitchFamily="18" charset="0"/>
              </a:rPr>
              <a:t>Thes</a:t>
            </a:r>
            <a:r>
              <a:rPr lang="en-US" sz="4000" b="1" i="1" dirty="0">
                <a:solidFill>
                  <a:srgbClr val="FFFF00"/>
                </a:solidFill>
                <a:latin typeface="Times New Roman" panose="02020603050405020304" pitchFamily="18" charset="0"/>
                <a:cs typeface="Times New Roman" panose="02020603050405020304" pitchFamily="18" charset="0"/>
              </a:rPr>
              <a:t>. 2)</a:t>
            </a:r>
          </a:p>
          <a:p>
            <a:pPr marL="0" indent="0" algn="ctr">
              <a:spcBef>
                <a:spcPts val="0"/>
              </a:spcBef>
              <a:buNone/>
            </a:pPr>
            <a:r>
              <a:rPr lang="en-US" sz="3600" b="1" i="1" dirty="0">
                <a:solidFill>
                  <a:srgbClr val="FFFF00"/>
                </a:solidFill>
                <a:latin typeface="Times New Roman" panose="02020603050405020304" pitchFamily="18" charset="0"/>
                <a:cs typeface="Times New Roman" panose="02020603050405020304" pitchFamily="18" charset="0"/>
              </a:rPr>
              <a:t> </a:t>
            </a:r>
            <a:r>
              <a:rPr lang="en-US" sz="5400" b="1" dirty="0">
                <a:solidFill>
                  <a:srgbClr val="FFFFFF"/>
                </a:solidFill>
                <a:latin typeface="Times New Roman" panose="02020603050405020304" pitchFamily="18" charset="0"/>
                <a:cs typeface="Times New Roman" panose="02020603050405020304" pitchFamily="18" charset="0"/>
              </a:rPr>
              <a:t>to move us toward this end.</a:t>
            </a:r>
          </a:p>
          <a:p>
            <a:pPr marL="0" indent="0" algn="ctr">
              <a:spcBef>
                <a:spcPts val="0"/>
              </a:spcBef>
              <a:buNone/>
            </a:pPr>
            <a:r>
              <a:rPr lang="en-US" sz="4400" b="1" dirty="0">
                <a:solidFill>
                  <a:srgbClr val="FFFFFF"/>
                </a:solidFill>
                <a:latin typeface="Times New Roman" panose="02020603050405020304" pitchFamily="18" charset="0"/>
                <a:cs typeface="Times New Roman" panose="02020603050405020304" pitchFamily="18" charset="0"/>
              </a:rPr>
              <a:t>Satan has been actively using “men, methods, and means” to help set the stage for the last days.  </a:t>
            </a:r>
            <a:r>
              <a:rPr lang="en-US" sz="4400" b="1" dirty="0"/>
              <a:t>2 Tim. 3:12 </a:t>
            </a:r>
          </a:p>
          <a:p>
            <a:pPr marL="0" indent="0" algn="ctr">
              <a:buNone/>
            </a:pPr>
            <a:r>
              <a:rPr lang="en-US" sz="4400" b="1" i="1" dirty="0">
                <a:solidFill>
                  <a:srgbClr val="FFFF00"/>
                </a:solidFill>
                <a:latin typeface="Times New Roman" panose="02020603050405020304" pitchFamily="18" charset="0"/>
                <a:cs typeface="Times New Roman" panose="02020603050405020304" pitchFamily="18" charset="0"/>
              </a:rPr>
              <a:t>“evil men and seducers shall wax worse and worse,</a:t>
            </a:r>
          </a:p>
          <a:p>
            <a:pPr marL="0" indent="0" algn="ctr">
              <a:buNone/>
            </a:pPr>
            <a:r>
              <a:rPr lang="en-US" sz="4800" b="1" i="1" dirty="0">
                <a:solidFill>
                  <a:srgbClr val="FFFF00"/>
                </a:solidFill>
                <a:latin typeface="Times New Roman" panose="02020603050405020304" pitchFamily="18" charset="0"/>
                <a:cs typeface="Times New Roman" panose="02020603050405020304" pitchFamily="18" charset="0"/>
              </a:rPr>
              <a:t> </a:t>
            </a:r>
            <a:r>
              <a:rPr lang="en-US" sz="6600" b="1" i="1" dirty="0">
                <a:solidFill>
                  <a:srgbClr val="FFFF00"/>
                </a:solidFill>
                <a:latin typeface="Times New Roman" panose="02020603050405020304" pitchFamily="18" charset="0"/>
                <a:cs typeface="Times New Roman" panose="02020603050405020304" pitchFamily="18" charset="0"/>
              </a:rPr>
              <a:t>deceiving, and being deceived.”</a:t>
            </a:r>
          </a:p>
          <a:p>
            <a:pPr marL="0" indent="0" algn="ctr">
              <a:buNone/>
            </a:pPr>
            <a:r>
              <a:rPr lang="en-US" sz="4400" b="1" i="1" dirty="0">
                <a:latin typeface="Times New Roman" panose="02020603050405020304" pitchFamily="18" charset="0"/>
                <a:cs typeface="Times New Roman" panose="02020603050405020304" pitchFamily="18" charset="0"/>
              </a:rPr>
              <a:t> </a:t>
            </a:r>
            <a:endParaRPr lang="en-US" sz="4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6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5">
                                            <p:txEl>
                                              <p:pRg st="3" end="3"/>
                                            </p:txEl>
                                          </p:spTgt>
                                        </p:tgtEl>
                                        <p:attrNameLst>
                                          <p:attrName>style.visibility</p:attrName>
                                        </p:attrNameLst>
                                      </p:cBhvr>
                                      <p:to>
                                        <p:strVal val="visible"/>
                                      </p:to>
                                    </p:set>
                                    <p:anim calcmode="lin" valueType="num">
                                      <p:cBhvr>
                                        <p:cTn id="7" dur="500" fill="hold"/>
                                        <p:tgtEl>
                                          <p:spTgt spid="1126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126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126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5">
                                            <p:txEl>
                                              <p:pRg st="4" end="4"/>
                                            </p:txEl>
                                          </p:spTgt>
                                        </p:tgtEl>
                                        <p:attrNameLst>
                                          <p:attrName>style.visibility</p:attrName>
                                        </p:attrNameLst>
                                      </p:cBhvr>
                                      <p:to>
                                        <p:strVal val="visible"/>
                                      </p:to>
                                    </p:set>
                                    <p:animEffect transition="in" filter="fade">
                                      <p:cBhvr>
                                        <p:cTn id="14" dur="1000"/>
                                        <p:tgtEl>
                                          <p:spTgt spid="11265">
                                            <p:txEl>
                                              <p:pRg st="4" end="4"/>
                                            </p:txEl>
                                          </p:spTgt>
                                        </p:tgtEl>
                                      </p:cBhvr>
                                    </p:animEffect>
                                    <p:anim calcmode="lin" valueType="num">
                                      <p:cBhvr>
                                        <p:cTn id="15" dur="1000" fill="hold"/>
                                        <p:tgtEl>
                                          <p:spTgt spid="1126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1265">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265">
                                            <p:txEl>
                                              <p:pRg st="5" end="5"/>
                                            </p:txEl>
                                          </p:spTgt>
                                        </p:tgtEl>
                                        <p:attrNameLst>
                                          <p:attrName>style.visibility</p:attrName>
                                        </p:attrNameLst>
                                      </p:cBhvr>
                                      <p:to>
                                        <p:strVal val="visible"/>
                                      </p:to>
                                    </p:set>
                                    <p:animEffect transition="in" filter="fade">
                                      <p:cBhvr>
                                        <p:cTn id="19" dur="1000"/>
                                        <p:tgtEl>
                                          <p:spTgt spid="11265">
                                            <p:txEl>
                                              <p:pRg st="5" end="5"/>
                                            </p:txEl>
                                          </p:spTgt>
                                        </p:tgtEl>
                                      </p:cBhvr>
                                    </p:animEffect>
                                    <p:anim calcmode="lin" valueType="num">
                                      <p:cBhvr>
                                        <p:cTn id="20" dur="1000" fill="hold"/>
                                        <p:tgtEl>
                                          <p:spTgt spid="1126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126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2A0F75-244B-4659-B03B-42C7F7FE548A}"/>
              </a:ext>
            </a:extLst>
          </p:cNvPr>
          <p:cNvSpPr txBox="1"/>
          <p:nvPr/>
        </p:nvSpPr>
        <p:spPr>
          <a:xfrm>
            <a:off x="152400" y="0"/>
            <a:ext cx="9067800" cy="6894195"/>
          </a:xfrm>
          <a:prstGeom prst="rect">
            <a:avLst/>
          </a:prstGeom>
          <a:noFill/>
        </p:spPr>
        <p:txBody>
          <a:bodyPr wrap="square">
            <a:spAutoFit/>
          </a:bodyPr>
          <a:lstStyle/>
          <a:p>
            <a:pPr algn="ctr"/>
            <a:r>
              <a:rPr lang="en-US" sz="4000" dirty="0">
                <a:solidFill>
                  <a:schemeClr val="bg1"/>
                </a:solidFill>
              </a:rPr>
              <a:t>Eph. 5:17,18</a:t>
            </a:r>
            <a:endParaRPr lang="en-US" sz="8800" b="1" dirty="0">
              <a:solidFill>
                <a:schemeClr val="bg1"/>
              </a:solidFill>
              <a:latin typeface="Times New Roman" panose="02020603050405020304" pitchFamily="18" charset="0"/>
              <a:cs typeface="Times New Roman" panose="02020603050405020304" pitchFamily="18" charset="0"/>
            </a:endParaRPr>
          </a:p>
          <a:p>
            <a:pPr algn="ctr"/>
            <a:r>
              <a:rPr lang="en-US" sz="4800" b="1" i="1" dirty="0">
                <a:solidFill>
                  <a:srgbClr val="FFFF00"/>
                </a:solidFill>
                <a:latin typeface="Times New Roman" panose="02020603050405020304" pitchFamily="18" charset="0"/>
                <a:cs typeface="Times New Roman" panose="02020603050405020304" pitchFamily="18" charset="0"/>
              </a:rPr>
              <a:t>“ Wherefore be ye not unwise, </a:t>
            </a:r>
          </a:p>
          <a:p>
            <a:pPr algn="ctr"/>
            <a:r>
              <a:rPr lang="en-US" sz="4800" b="1" i="1" dirty="0">
                <a:solidFill>
                  <a:srgbClr val="FFFF00"/>
                </a:solidFill>
                <a:latin typeface="Times New Roman" panose="02020603050405020304" pitchFamily="18" charset="0"/>
                <a:cs typeface="Times New Roman" panose="02020603050405020304" pitchFamily="18" charset="0"/>
              </a:rPr>
              <a:t>but understanding what </a:t>
            </a:r>
          </a:p>
          <a:p>
            <a:pPr algn="ctr"/>
            <a:r>
              <a:rPr lang="en-US" sz="4800" b="1" i="1" dirty="0">
                <a:solidFill>
                  <a:srgbClr val="FFFF00"/>
                </a:solidFill>
                <a:latin typeface="Times New Roman" panose="02020603050405020304" pitchFamily="18" charset="0"/>
                <a:cs typeface="Times New Roman" panose="02020603050405020304" pitchFamily="18" charset="0"/>
              </a:rPr>
              <a:t>the will of the Lord is. </a:t>
            </a:r>
            <a:br>
              <a:rPr lang="en-US" sz="4400" b="1" i="1" dirty="0">
                <a:solidFill>
                  <a:srgbClr val="FFFF00"/>
                </a:solidFill>
                <a:latin typeface="Times New Roman" panose="02020603050405020304" pitchFamily="18" charset="0"/>
                <a:cs typeface="Times New Roman" panose="02020603050405020304" pitchFamily="18" charset="0"/>
              </a:rPr>
            </a:br>
            <a:endParaRPr lang="en-US" sz="3600" b="1" i="1" dirty="0">
              <a:solidFill>
                <a:srgbClr val="FFFF00"/>
              </a:solidFill>
              <a:latin typeface="Times New Roman" panose="02020603050405020304" pitchFamily="18" charset="0"/>
              <a:cs typeface="Times New Roman" panose="02020603050405020304" pitchFamily="18" charset="0"/>
            </a:endParaRPr>
          </a:p>
          <a:p>
            <a:pPr algn="ctr"/>
            <a:r>
              <a:rPr lang="en-US" sz="3200" b="1" i="1" dirty="0">
                <a:solidFill>
                  <a:srgbClr val="FFFF00"/>
                </a:solidFill>
                <a:latin typeface="Times New Roman" panose="02020603050405020304" pitchFamily="18" charset="0"/>
                <a:cs typeface="Times New Roman" panose="02020603050405020304" pitchFamily="18" charset="0"/>
              </a:rPr>
              <a:t> </a:t>
            </a:r>
            <a:r>
              <a:rPr lang="en-US" sz="5400" b="1" i="1" dirty="0">
                <a:solidFill>
                  <a:srgbClr val="FFFF00"/>
                </a:solidFill>
                <a:latin typeface="Times New Roman" panose="02020603050405020304" pitchFamily="18" charset="0"/>
                <a:cs typeface="Times New Roman" panose="02020603050405020304" pitchFamily="18" charset="0"/>
              </a:rPr>
              <a:t>And be not drunk with wine,..; </a:t>
            </a:r>
          </a:p>
          <a:p>
            <a:pPr algn="ctr"/>
            <a:r>
              <a:rPr lang="en-US" sz="5400" b="1" i="1" dirty="0">
                <a:solidFill>
                  <a:srgbClr val="FFFF00"/>
                </a:solidFill>
                <a:latin typeface="Times New Roman" panose="02020603050405020304" pitchFamily="18" charset="0"/>
                <a:cs typeface="Times New Roman" panose="02020603050405020304" pitchFamily="18" charset="0"/>
              </a:rPr>
              <a:t>but be </a:t>
            </a:r>
            <a:r>
              <a:rPr lang="en-US" sz="5400" b="1" i="1" u="sng" dirty="0">
                <a:solidFill>
                  <a:srgbClr val="FFFF00"/>
                </a:solidFill>
                <a:latin typeface="Times New Roman" panose="02020603050405020304" pitchFamily="18" charset="0"/>
                <a:cs typeface="Times New Roman" panose="02020603050405020304" pitchFamily="18" charset="0"/>
              </a:rPr>
              <a:t>filled </a:t>
            </a:r>
            <a:r>
              <a:rPr lang="en-US" sz="5400" b="1" i="1" dirty="0">
                <a:solidFill>
                  <a:srgbClr val="FFFF00"/>
                </a:solidFill>
                <a:latin typeface="Times New Roman" panose="02020603050405020304" pitchFamily="18" charset="0"/>
                <a:cs typeface="Times New Roman" panose="02020603050405020304" pitchFamily="18" charset="0"/>
              </a:rPr>
              <a:t>with the Spirit” </a:t>
            </a:r>
          </a:p>
          <a:p>
            <a:pPr algn="ctr"/>
            <a:r>
              <a:rPr lang="en-US" sz="4800" b="1" dirty="0" err="1">
                <a:solidFill>
                  <a:schemeClr val="bg1"/>
                </a:solidFill>
                <a:latin typeface="Times New Roman" panose="02020603050405020304" pitchFamily="18" charset="0"/>
                <a:cs typeface="Times New Roman" panose="02020603050405020304" pitchFamily="18" charset="0"/>
              </a:rPr>
              <a:t>Pleroo</a:t>
            </a:r>
            <a:r>
              <a:rPr lang="en-US" sz="4800" b="1" dirty="0">
                <a:solidFill>
                  <a:schemeClr val="bg1"/>
                </a:solidFill>
                <a:latin typeface="Times New Roman" panose="02020603050405020304" pitchFamily="18" charset="0"/>
                <a:cs typeface="Times New Roman" panose="02020603050405020304" pitchFamily="18" charset="0"/>
              </a:rPr>
              <a:t>:  furnished, equipped, </a:t>
            </a:r>
            <a:r>
              <a:rPr lang="en-US" sz="6600" b="1" dirty="0">
                <a:solidFill>
                  <a:schemeClr val="bg1"/>
                </a:solidFill>
                <a:latin typeface="Times New Roman" panose="02020603050405020304" pitchFamily="18" charset="0"/>
                <a:cs typeface="Times New Roman" panose="02020603050405020304" pitchFamily="18" charset="0"/>
              </a:rPr>
              <a:t>influenced</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78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arn(inVertical)">
                                      <p:cBhvr>
                                        <p:cTn id="7" dur="500"/>
                                        <p:tgtEl>
                                          <p:spTgt spid="8">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barn(inVertical)">
                                      <p:cBhvr>
                                        <p:cTn id="10" dur="500"/>
                                        <p:tgtEl>
                                          <p:spTgt spid="8">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fade">
                                      <p:cBhvr>
                                        <p:cTn id="15" dur="1000"/>
                                        <p:tgtEl>
                                          <p:spTgt spid="8">
                                            <p:txEl>
                                              <p:pRg st="6" end="6"/>
                                            </p:txEl>
                                          </p:spTgt>
                                        </p:tgtEl>
                                      </p:cBhvr>
                                    </p:animEffect>
                                    <p:anim calcmode="lin" valueType="num">
                                      <p:cBhvr>
                                        <p:cTn id="1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0CD05D-19A3-486E-A1C7-DE07501DD35E}"/>
              </a:ext>
            </a:extLst>
          </p:cNvPr>
          <p:cNvSpPr txBox="1"/>
          <p:nvPr/>
        </p:nvSpPr>
        <p:spPr>
          <a:xfrm>
            <a:off x="152400" y="-34636"/>
            <a:ext cx="7696200" cy="6740307"/>
          </a:xfrm>
          <a:prstGeom prst="rect">
            <a:avLst/>
          </a:prstGeom>
          <a:noFill/>
        </p:spPr>
        <p:txBody>
          <a:bodyPr wrap="square">
            <a:spAutoFit/>
          </a:bodyPr>
          <a:lstStyle/>
          <a:p>
            <a:pPr algn="ctr"/>
            <a:r>
              <a:rPr lang="en-US" sz="5400" b="1" i="1" dirty="0">
                <a:solidFill>
                  <a:schemeClr val="bg1"/>
                </a:solidFill>
                <a:latin typeface="Times New Roman" panose="02020603050405020304" pitchFamily="18" charset="0"/>
                <a:cs typeface="Times New Roman" panose="02020603050405020304" pitchFamily="18" charset="0"/>
              </a:rPr>
              <a:t>Will you allow God to furnish, equip and influence you for the challenges ahead, </a:t>
            </a:r>
          </a:p>
          <a:p>
            <a:pPr algn="ctr"/>
            <a:r>
              <a:rPr lang="en-US" sz="5400" b="1" i="1" dirty="0">
                <a:solidFill>
                  <a:schemeClr val="bg1"/>
                </a:solidFill>
                <a:latin typeface="Times New Roman" panose="02020603050405020304" pitchFamily="18" charset="0"/>
                <a:cs typeface="Times New Roman" panose="02020603050405020304" pitchFamily="18" charset="0"/>
              </a:rPr>
              <a:t>so He can use you to help furnish, equip and influence others?</a:t>
            </a:r>
          </a:p>
          <a:p>
            <a:pPr algn="ctr"/>
            <a:r>
              <a:rPr lang="en-US" sz="5400" b="1" i="1">
                <a:solidFill>
                  <a:schemeClr val="bg1"/>
                </a:solidFill>
                <a:latin typeface="Times New Roman" panose="02020603050405020304" pitchFamily="18" charset="0"/>
                <a:cs typeface="Times New Roman" panose="02020603050405020304" pitchFamily="18" charset="0"/>
              </a:rPr>
              <a:t>Mt 5:13-17</a:t>
            </a:r>
            <a:endParaRPr lang="en-US" sz="5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7090AB-1972-4CD8-B18F-4A0A2615D3C9}"/>
              </a:ext>
            </a:extLst>
          </p:cNvPr>
          <p:cNvSpPr txBox="1"/>
          <p:nvPr/>
        </p:nvSpPr>
        <p:spPr>
          <a:xfrm>
            <a:off x="76200" y="152400"/>
            <a:ext cx="12115800" cy="6684587"/>
          </a:xfrm>
          <a:prstGeom prst="rect">
            <a:avLst/>
          </a:prstGeom>
          <a:noFill/>
        </p:spPr>
        <p:txBody>
          <a:bodyPr wrap="square">
            <a:spAutoFit/>
          </a:bodyPr>
          <a:lstStyle/>
          <a:p>
            <a:pPr marL="0" marR="0">
              <a:lnSpc>
                <a:spcPct val="107000"/>
              </a:lnSpc>
              <a:spcBef>
                <a:spcPts val="0"/>
              </a:spcBef>
              <a:spcAft>
                <a:spcPts val="0"/>
              </a:spcAft>
            </a:pP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Marxists base their strategies on Sun Tzu’s    </a:t>
            </a:r>
          </a:p>
          <a:p>
            <a:pPr marL="0" marR="0">
              <a:lnSpc>
                <a:spcPct val="107000"/>
              </a:lnSpc>
              <a:spcBef>
                <a:spcPts val="0"/>
              </a:spcBef>
              <a:spcAft>
                <a:spcPts val="0"/>
              </a:spcAf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"Art of War“:  </a:t>
            </a:r>
          </a:p>
          <a:p>
            <a:pPr marL="0" marR="0" algn="ctr">
              <a:lnSpc>
                <a:spcPct val="107000"/>
              </a:lnSpc>
              <a:spcBef>
                <a:spcPts val="0"/>
              </a:spcBef>
              <a:spcAft>
                <a:spcPts val="0"/>
              </a:spcAft>
            </a:pPr>
            <a:r>
              <a:rPr lang="en-US" sz="4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when we are near, we must make the enemy believe </a:t>
            </a:r>
          </a:p>
          <a:p>
            <a:pPr marL="0" marR="0" algn="ctr">
              <a:lnSpc>
                <a:spcPct val="107000"/>
              </a:lnSpc>
              <a:spcBef>
                <a:spcPts val="0"/>
              </a:spcBef>
              <a:spcAft>
                <a:spcPts val="0"/>
              </a:spcAft>
            </a:pPr>
            <a:r>
              <a:rPr lang="en-US" sz="4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we are far away…”</a:t>
            </a:r>
          </a:p>
          <a:p>
            <a:pPr marL="0" marR="0" algn="ctr">
              <a:lnSpc>
                <a:spcPct val="107000"/>
              </a:lnSpc>
              <a:spcBef>
                <a:spcPts val="0"/>
              </a:spcBef>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The ultimate victory is to win without firing a shot. </a:t>
            </a:r>
          </a:p>
          <a:p>
            <a:pPr marL="0" marR="0" algn="ctr">
              <a:lnSpc>
                <a:spcPct val="107000"/>
              </a:lnSpc>
              <a:spcBef>
                <a:spcPts val="0"/>
              </a:spcBef>
              <a:spcAft>
                <a:spcPts val="0"/>
              </a:spcAft>
            </a:pP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Instead of attacking the U.S. at its strength,</a:t>
            </a:r>
          </a:p>
          <a:p>
            <a:pPr marL="0" marR="0" algn="ctr">
              <a:lnSpc>
                <a:spcPct val="107000"/>
              </a:lnSpc>
              <a:spcBef>
                <a:spcPts val="0"/>
              </a:spcBef>
              <a:spcAft>
                <a:spcPts val="0"/>
              </a:spcAft>
            </a:pPr>
            <a:r>
              <a:rPr lang="en-US" sz="5400" b="1" i="1" dirty="0">
                <a:effectLst/>
                <a:latin typeface="Times New Roman" panose="02020603050405020304" pitchFamily="18" charset="0"/>
                <a:ea typeface="Times New Roman" panose="02020603050405020304" pitchFamily="18" charset="0"/>
                <a:cs typeface="Times New Roman" panose="02020603050405020304" pitchFamily="18" charset="0"/>
              </a:rPr>
              <a:t> (our Military) </a:t>
            </a:r>
          </a:p>
          <a:p>
            <a:pPr marL="0" marR="0" algn="ctr">
              <a:lnSpc>
                <a:spcPct val="107000"/>
              </a:lnSpc>
              <a:spcBef>
                <a:spcPts val="0"/>
              </a:spcBef>
              <a:spcAft>
                <a:spcPts val="0"/>
              </a:spcAf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hey attack us through our vulnerabilities:</a:t>
            </a:r>
          </a:p>
          <a:p>
            <a:pPr marL="0" marR="0" algn="ctr">
              <a:lnSpc>
                <a:spcPct val="107000"/>
              </a:lnSpc>
              <a:spcBef>
                <a:spcPts val="0"/>
              </a:spcBef>
              <a:spcAft>
                <a:spcPts val="0"/>
              </a:spcAft>
            </a:pPr>
            <a:r>
              <a:rPr lang="en-US" sz="5400" b="1" i="1" dirty="0">
                <a:effectLst/>
                <a:latin typeface="Times New Roman" panose="02020603050405020304" pitchFamily="18" charset="0"/>
                <a:ea typeface="Times New Roman" panose="02020603050405020304" pitchFamily="18" charset="0"/>
                <a:cs typeface="Times New Roman" panose="02020603050405020304" pitchFamily="18" charset="0"/>
              </a:rPr>
              <a:t> (our Liberties!) </a:t>
            </a:r>
            <a:endParaRPr lang="en-US" sz="4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126089-0262-4A46-AE18-C9CBDFFA1E61}"/>
              </a:ext>
            </a:extLst>
          </p:cNvPr>
          <p:cNvSpPr txBox="1"/>
          <p:nvPr/>
        </p:nvSpPr>
        <p:spPr>
          <a:xfrm>
            <a:off x="5257800" y="838200"/>
            <a:ext cx="6553200" cy="829394"/>
          </a:xfrm>
          <a:prstGeom prst="rect">
            <a:avLst/>
          </a:prstGeom>
          <a:noFill/>
        </p:spPr>
        <p:txBody>
          <a:bodyPr wrap="square">
            <a:spAutoFit/>
          </a:bodyPr>
          <a:lstStyle/>
          <a:p>
            <a:pPr marL="0" marR="0" algn="ctr">
              <a:lnSpc>
                <a:spcPct val="107000"/>
              </a:lnSpc>
              <a:spcBef>
                <a:spcPts val="0"/>
              </a:spcBef>
              <a:spcAft>
                <a:spcPts val="0"/>
              </a:spcAft>
            </a:pPr>
            <a:r>
              <a:rPr lang="en-US" sz="4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“All war is deception…</a:t>
            </a:r>
          </a:p>
        </p:txBody>
      </p:sp>
    </p:spTree>
    <p:extLst>
      <p:ext uri="{BB962C8B-B14F-4D97-AF65-F5344CB8AC3E}">
        <p14:creationId xmlns:p14="http://schemas.microsoft.com/office/powerpoint/2010/main" val="3277747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inVertical)">
                                      <p:cBhvr>
                                        <p:cTn id="14" dur="500"/>
                                        <p:tgtEl>
                                          <p:spTgt spid="5">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p:cTn id="2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p:cTn id="30"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5">
                                            <p:txEl>
                                              <p:pRg st="5" end="5"/>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p:cTn id="3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p:cTn id="49"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4D08E-E509-4B26-90BE-CD8DB9620C90}"/>
              </a:ext>
            </a:extLst>
          </p:cNvPr>
          <p:cNvSpPr txBox="1"/>
          <p:nvPr/>
        </p:nvSpPr>
        <p:spPr>
          <a:xfrm>
            <a:off x="0" y="12192"/>
            <a:ext cx="11811000" cy="6355586"/>
          </a:xfrm>
          <a:prstGeom prst="rect">
            <a:avLst/>
          </a:prstGeom>
          <a:noFill/>
        </p:spPr>
        <p:txBody>
          <a:bodyPr wrap="square" rtlCol="0">
            <a:spAutoFit/>
          </a:bodyPr>
          <a:lstStyle/>
          <a:p>
            <a:pPr algn="ctr"/>
            <a:r>
              <a:rPr lang="en-US" sz="4400" b="1" dirty="0"/>
              <a:t>Attacks on American/Biblical Values:</a:t>
            </a:r>
          </a:p>
          <a:p>
            <a:r>
              <a:rPr lang="en-US" sz="4000" b="1" dirty="0"/>
              <a:t>1848: Communist Manifesto: </a:t>
            </a:r>
          </a:p>
          <a:p>
            <a:pPr algn="ctr"/>
            <a:r>
              <a:rPr lang="en-US" sz="3600" b="1" i="1" dirty="0">
                <a:solidFill>
                  <a:srgbClr val="FFFF00"/>
                </a:solidFill>
                <a:latin typeface="Times New Roman" panose="02020603050405020304" pitchFamily="18" charset="0"/>
                <a:cs typeface="Times New Roman" panose="02020603050405020304" pitchFamily="18" charset="0"/>
              </a:rPr>
              <a:t>"The first requisite for the happiness of the people is the abolition of religion.“  </a:t>
            </a:r>
            <a:r>
              <a:rPr lang="en-US" sz="2800" b="1" dirty="0"/>
              <a:t>Karl Marx </a:t>
            </a:r>
          </a:p>
          <a:p>
            <a:pPr>
              <a:spcBef>
                <a:spcPts val="600"/>
              </a:spcBef>
            </a:pPr>
            <a:r>
              <a:rPr lang="en-US" sz="4000" b="1" dirty="0"/>
              <a:t>1859: Origin of the Species. </a:t>
            </a:r>
            <a:r>
              <a:rPr lang="en-US" sz="3600" b="1" dirty="0"/>
              <a:t>Charles</a:t>
            </a:r>
            <a:r>
              <a:rPr lang="en-US" sz="4000" b="1" dirty="0"/>
              <a:t> </a:t>
            </a:r>
            <a:r>
              <a:rPr lang="en-US" sz="3200" b="1" dirty="0"/>
              <a:t>Darwin</a:t>
            </a:r>
          </a:p>
          <a:p>
            <a:pPr>
              <a:spcBef>
                <a:spcPts val="600"/>
              </a:spcBef>
            </a:pPr>
            <a:r>
              <a:rPr lang="en-US" sz="4000" b="1" dirty="0"/>
              <a:t>1869: Revolutionary Catechism. </a:t>
            </a:r>
            <a:r>
              <a:rPr lang="en-US" sz="3200" b="1" dirty="0"/>
              <a:t>Sergey </a:t>
            </a:r>
            <a:r>
              <a:rPr lang="en-US" sz="3200" b="1" dirty="0" err="1"/>
              <a:t>Nechayev</a:t>
            </a:r>
            <a:r>
              <a:rPr lang="en-US" sz="3200" b="1" dirty="0"/>
              <a:t> </a:t>
            </a:r>
            <a:endParaRPr lang="en-US" sz="3600" b="1" dirty="0"/>
          </a:p>
          <a:p>
            <a:pPr>
              <a:spcBef>
                <a:spcPts val="600"/>
              </a:spcBef>
            </a:pPr>
            <a:r>
              <a:rPr lang="en-US" sz="4000" b="1" dirty="0"/>
              <a:t>1889: “Gospel of Wealth” Andrew Carnegie: </a:t>
            </a:r>
          </a:p>
          <a:p>
            <a:pPr algn="ctr"/>
            <a:r>
              <a:rPr lang="en-US" sz="3600" b="1" i="1" dirty="0">
                <a:solidFill>
                  <a:srgbClr val="FFFF00"/>
                </a:solidFill>
                <a:latin typeface="Times New Roman" panose="02020603050405020304" pitchFamily="18" charset="0"/>
                <a:cs typeface="Times New Roman" panose="02020603050405020304" pitchFamily="18" charset="0"/>
              </a:rPr>
              <a:t>“a cadre of millionaires should preside over the government, </a:t>
            </a:r>
            <a:r>
              <a:rPr lang="en-US" sz="4000" b="1" i="1" dirty="0">
                <a:solidFill>
                  <a:srgbClr val="FFFF00"/>
                </a:solidFill>
                <a:latin typeface="Times New Roman" panose="02020603050405020304" pitchFamily="18" charset="0"/>
                <a:cs typeface="Times New Roman" panose="02020603050405020304" pitchFamily="18" charset="0"/>
              </a:rPr>
              <a:t>as a ‘beneficent necessity’ of human evolution.”</a:t>
            </a:r>
            <a:endParaRPr lang="en-US" sz="3600" b="1" i="1" dirty="0">
              <a:solidFill>
                <a:srgbClr val="FFFF00"/>
              </a:solidFill>
              <a:latin typeface="Times New Roman" panose="02020603050405020304" pitchFamily="18" charset="0"/>
              <a:cs typeface="Times New Roman" panose="02020603050405020304" pitchFamily="18" charset="0"/>
            </a:endParaRPr>
          </a:p>
          <a:p>
            <a:r>
              <a:rPr lang="en-US" sz="4000" b="1" dirty="0"/>
              <a:t>1903  “Pilgrim Society”  (Here and Everywhere) </a:t>
            </a:r>
          </a:p>
        </p:txBody>
      </p:sp>
    </p:spTree>
    <p:extLst>
      <p:ext uri="{BB962C8B-B14F-4D97-AF65-F5344CB8AC3E}">
        <p14:creationId xmlns:p14="http://schemas.microsoft.com/office/powerpoint/2010/main" val="2908618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p:cTn id="2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4">
                                            <p:txEl>
                                              <p:pRg st="5" end="5"/>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 calcmode="lin" valueType="num">
                                      <p:cBhvr>
                                        <p:cTn id="3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4D08E-E509-4B26-90BE-CD8DB9620C90}"/>
              </a:ext>
            </a:extLst>
          </p:cNvPr>
          <p:cNvSpPr txBox="1"/>
          <p:nvPr/>
        </p:nvSpPr>
        <p:spPr>
          <a:xfrm>
            <a:off x="0" y="12192"/>
            <a:ext cx="11811000" cy="5924699"/>
          </a:xfrm>
          <a:prstGeom prst="rect">
            <a:avLst/>
          </a:prstGeom>
          <a:noFill/>
        </p:spPr>
        <p:txBody>
          <a:bodyPr wrap="square" rtlCol="0">
            <a:spAutoFit/>
          </a:bodyPr>
          <a:lstStyle/>
          <a:p>
            <a:pPr algn="ctr"/>
            <a:r>
              <a:rPr lang="en-US" sz="4000" b="1" dirty="0"/>
              <a:t>Attacks on American/Biblical Values:</a:t>
            </a:r>
          </a:p>
          <a:p>
            <a:pPr>
              <a:spcBef>
                <a:spcPts val="600"/>
              </a:spcBef>
            </a:pPr>
            <a:r>
              <a:rPr lang="en-US" sz="4000" b="1" dirty="0"/>
              <a:t>1920: Formation of the ACLU. Roger Baldwin</a:t>
            </a:r>
          </a:p>
          <a:p>
            <a:pPr>
              <a:spcBef>
                <a:spcPts val="600"/>
              </a:spcBef>
            </a:pPr>
            <a:r>
              <a:rPr lang="en-US" sz="4000" b="1" dirty="0"/>
              <a:t>1925: Scopes “Monkey Trial”</a:t>
            </a:r>
          </a:p>
          <a:p>
            <a:pPr>
              <a:spcBef>
                <a:spcPts val="600"/>
              </a:spcBef>
            </a:pPr>
            <a:r>
              <a:rPr lang="en-US" sz="4400" b="1" dirty="0">
                <a:latin typeface="Times New Roman" panose="02020603050405020304" pitchFamily="18" charset="0"/>
                <a:cs typeface="Times New Roman" panose="02020603050405020304" pitchFamily="18" charset="0"/>
              </a:rPr>
              <a:t>1933: Humanist Manifesto 1</a:t>
            </a:r>
          </a:p>
          <a:p>
            <a:pPr>
              <a:spcBef>
                <a:spcPts val="600"/>
              </a:spcBef>
            </a:pPr>
            <a:r>
              <a:rPr lang="en-US" sz="4400" b="1" dirty="0">
                <a:latin typeface="Times New Roman" panose="02020603050405020304" pitchFamily="18" charset="0"/>
                <a:cs typeface="Times New Roman" panose="02020603050405020304" pitchFamily="18" charset="0"/>
              </a:rPr>
              <a:t>1958: “The Naked Communist” </a:t>
            </a:r>
            <a:r>
              <a:rPr lang="en-US" sz="4000" b="1" dirty="0">
                <a:latin typeface="Times New Roman" panose="02020603050405020304" pitchFamily="18" charset="0"/>
                <a:cs typeface="Times New Roman" panose="02020603050405020304" pitchFamily="18" charset="0"/>
              </a:rPr>
              <a:t>W. Cleon Skousen</a:t>
            </a:r>
          </a:p>
          <a:p>
            <a:pPr>
              <a:spcBef>
                <a:spcPts val="600"/>
              </a:spcBef>
            </a:pPr>
            <a:r>
              <a:rPr lang="en-US" sz="4400" b="1" dirty="0">
                <a:latin typeface="Times New Roman" panose="02020603050405020304" pitchFamily="18" charset="0"/>
                <a:cs typeface="Times New Roman" panose="02020603050405020304" pitchFamily="18" charset="0"/>
              </a:rPr>
              <a:t>1962: Supreme Court removed God from school </a:t>
            </a:r>
          </a:p>
          <a:p>
            <a:pPr>
              <a:spcBef>
                <a:spcPts val="600"/>
              </a:spcBef>
            </a:pPr>
            <a:r>
              <a:rPr lang="en-US" sz="4400" b="1" dirty="0">
                <a:latin typeface="Times New Roman" panose="02020603050405020304" pitchFamily="18" charset="0"/>
                <a:cs typeface="Times New Roman" panose="02020603050405020304" pitchFamily="18" charset="0"/>
              </a:rPr>
              <a:t>1971: Rules for Radicals.  </a:t>
            </a:r>
            <a:r>
              <a:rPr lang="en-US" sz="4000" b="1" dirty="0">
                <a:latin typeface="Times New Roman" panose="02020603050405020304" pitchFamily="18" charset="0"/>
                <a:cs typeface="Times New Roman" panose="02020603050405020304" pitchFamily="18" charset="0"/>
              </a:rPr>
              <a:t>Saul Alinsky</a:t>
            </a:r>
            <a:endParaRPr lang="en-US" sz="4400" b="1" dirty="0">
              <a:latin typeface="Times New Roman" panose="02020603050405020304" pitchFamily="18" charset="0"/>
              <a:cs typeface="Times New Roman" panose="02020603050405020304" pitchFamily="18" charset="0"/>
            </a:endParaRPr>
          </a:p>
          <a:p>
            <a:pPr>
              <a:spcBef>
                <a:spcPts val="600"/>
              </a:spcBef>
            </a:pPr>
            <a:r>
              <a:rPr lang="en-US" sz="4800" b="1" dirty="0">
                <a:latin typeface="Times New Roman" panose="02020603050405020304" pitchFamily="18" charset="0"/>
                <a:cs typeface="Times New Roman" panose="02020603050405020304" pitchFamily="18" charset="0"/>
              </a:rPr>
              <a:t>1973: Abortion legalized.</a:t>
            </a:r>
          </a:p>
        </p:txBody>
      </p:sp>
    </p:spTree>
    <p:extLst>
      <p:ext uri="{BB962C8B-B14F-4D97-AF65-F5344CB8AC3E}">
        <p14:creationId xmlns:p14="http://schemas.microsoft.com/office/powerpoint/2010/main" val="3728635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49543-83EB-49DE-AE50-ECB303F0A1E5}"/>
              </a:ext>
            </a:extLst>
          </p:cNvPr>
          <p:cNvSpPr txBox="1"/>
          <p:nvPr/>
        </p:nvSpPr>
        <p:spPr>
          <a:xfrm>
            <a:off x="4953000" y="416669"/>
            <a:ext cx="6093822" cy="2123658"/>
          </a:xfrm>
          <a:prstGeom prst="rect">
            <a:avLst/>
          </a:prstGeom>
          <a:noFill/>
        </p:spPr>
        <p:txBody>
          <a:bodyPr wrap="square">
            <a:spAutoFit/>
          </a:bodyPr>
          <a:lstStyle/>
          <a:p>
            <a:pPr algn="ctr"/>
            <a:r>
              <a:rPr lang="en-US" sz="6600" b="1" dirty="0">
                <a:latin typeface="Times New Roman" panose="02020603050405020304" pitchFamily="18" charset="0"/>
                <a:cs typeface="Times New Roman" panose="02020603050405020304" pitchFamily="18" charset="0"/>
              </a:rPr>
              <a:t>In his 1971 book dedication </a:t>
            </a:r>
          </a:p>
        </p:txBody>
      </p:sp>
      <p:pic>
        <p:nvPicPr>
          <p:cNvPr id="7" name="Picture 2" descr="Saul Alinsky, Hillary Clinton, and Barack Obama - Oath Keepers">
            <a:extLst>
              <a:ext uri="{FF2B5EF4-FFF2-40B4-BE49-F238E27FC236}">
                <a16:creationId xmlns:a16="http://schemas.microsoft.com/office/drawing/2014/main" id="{FF377976-ECFA-4CCB-8126-0C9368F907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591"/>
          <a:stretch/>
        </p:blipFill>
        <p:spPr bwMode="auto">
          <a:xfrm>
            <a:off x="0" y="0"/>
            <a:ext cx="4579499" cy="27432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04F87D-4EB0-4A49-BBCD-47C266FBF363}"/>
              </a:ext>
            </a:extLst>
          </p:cNvPr>
          <p:cNvSpPr txBox="1"/>
          <p:nvPr/>
        </p:nvSpPr>
        <p:spPr>
          <a:xfrm>
            <a:off x="152400" y="2667000"/>
            <a:ext cx="11734800" cy="3816429"/>
          </a:xfrm>
          <a:prstGeom prst="rect">
            <a:avLst/>
          </a:prstGeom>
          <a:noFill/>
        </p:spPr>
        <p:txBody>
          <a:bodyPr wrap="square" rtlCol="0">
            <a:spAutoFit/>
          </a:bodyPr>
          <a:lstStyle/>
          <a:p>
            <a:pPr algn="ctr"/>
            <a:r>
              <a:rPr lang="en-US" sz="4400" b="1" i="1" dirty="0">
                <a:latin typeface="Times New Roman" panose="02020603050405020304" pitchFamily="18" charset="0"/>
                <a:cs typeface="Times New Roman" panose="02020603050405020304" pitchFamily="18" charset="0"/>
              </a:rPr>
              <a:t>“Lest we forget at least an …acknowledgment to the very first radical…known to man who rebelled against the establishment and did it so effectively that he at least won his own kingdom-      </a:t>
            </a:r>
          </a:p>
          <a:p>
            <a:pPr algn="ctr"/>
            <a:r>
              <a:rPr lang="en-US" sz="6600" b="1" dirty="0">
                <a:latin typeface="Times New Roman" panose="02020603050405020304" pitchFamily="18" charset="0"/>
                <a:cs typeface="Times New Roman" panose="02020603050405020304" pitchFamily="18" charset="0"/>
              </a:rPr>
              <a:t>Lucifer”</a:t>
            </a:r>
            <a:r>
              <a:rPr lang="en-US" sz="4400" b="1" i="1" dirty="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8D3EA16-FC59-4254-A941-459580209111}"/>
              </a:ext>
            </a:extLst>
          </p:cNvPr>
          <p:cNvSpPr txBox="1"/>
          <p:nvPr/>
        </p:nvSpPr>
        <p:spPr>
          <a:xfrm>
            <a:off x="9906000" y="6425436"/>
            <a:ext cx="1530721"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Saul Alinsky</a:t>
            </a:r>
            <a:endParaRPr lang="en-US" dirty="0"/>
          </a:p>
        </p:txBody>
      </p:sp>
    </p:spTree>
    <p:extLst>
      <p:ext uri="{BB962C8B-B14F-4D97-AF65-F5344CB8AC3E}">
        <p14:creationId xmlns:p14="http://schemas.microsoft.com/office/powerpoint/2010/main" val="1044425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739F3C-3DB7-41CA-A914-AD02BF67DE6B}"/>
              </a:ext>
            </a:extLst>
          </p:cNvPr>
          <p:cNvSpPr txBox="1"/>
          <p:nvPr/>
        </p:nvSpPr>
        <p:spPr>
          <a:xfrm>
            <a:off x="190500" y="76200"/>
            <a:ext cx="11734800" cy="5632311"/>
          </a:xfrm>
          <a:prstGeom prst="rect">
            <a:avLst/>
          </a:prstGeom>
          <a:noFill/>
        </p:spPr>
        <p:txBody>
          <a:bodyPr wrap="square">
            <a:spAutoFit/>
          </a:bodyPr>
          <a:lstStyle/>
          <a:p>
            <a:r>
              <a:rPr lang="en-US" sz="4000" b="1" i="0" dirty="0">
                <a:effectLst/>
              </a:rPr>
              <a:t>1. His Radical Philosophy</a:t>
            </a:r>
          </a:p>
          <a:p>
            <a:pPr algn="ctr"/>
            <a:r>
              <a:rPr lang="en-US" sz="4000" b="0" i="0" dirty="0">
                <a:effectLst/>
              </a:rPr>
              <a:t>“</a:t>
            </a:r>
            <a:r>
              <a:rPr lang="en-US" sz="4000" b="1" i="1" dirty="0">
                <a:effectLst/>
                <a:latin typeface="Times New Roman" panose="02020603050405020304" pitchFamily="18" charset="0"/>
                <a:cs typeface="Times New Roman" panose="02020603050405020304" pitchFamily="18" charset="0"/>
              </a:rPr>
              <a:t>The first step in community organization is community disorganization. </a:t>
            </a:r>
          </a:p>
          <a:p>
            <a:pPr algn="ctr"/>
            <a:r>
              <a:rPr lang="en-US" sz="4000" b="1" i="1" dirty="0">
                <a:effectLst/>
                <a:latin typeface="Times New Roman" panose="02020603050405020304" pitchFamily="18" charset="0"/>
                <a:cs typeface="Times New Roman" panose="02020603050405020304" pitchFamily="18" charset="0"/>
              </a:rPr>
              <a:t>The disruption of the present organization is the first step toward community organization. </a:t>
            </a:r>
          </a:p>
          <a:p>
            <a:pPr algn="ctr"/>
            <a:r>
              <a:rPr lang="en-US" sz="4000" b="1" i="1" dirty="0">
                <a:effectLst/>
                <a:latin typeface="Times New Roman" panose="02020603050405020304" pitchFamily="18" charset="0"/>
                <a:cs typeface="Times New Roman" panose="02020603050405020304" pitchFamily="18" charset="0"/>
              </a:rPr>
              <a:t>Present arrangements must be disorganized if they are  to be displace by new patterns…. </a:t>
            </a:r>
          </a:p>
          <a:p>
            <a:pPr algn="ctr"/>
            <a:r>
              <a:rPr lang="en-US" sz="4000" b="1" i="1" u="sng" dirty="0">
                <a:effectLst/>
                <a:latin typeface="Times New Roman" panose="02020603050405020304" pitchFamily="18" charset="0"/>
                <a:cs typeface="Times New Roman" panose="02020603050405020304" pitchFamily="18" charset="0"/>
              </a:rPr>
              <a:t>All change means disorganization of the old </a:t>
            </a:r>
          </a:p>
          <a:p>
            <a:pPr algn="ctr"/>
            <a:r>
              <a:rPr lang="en-US" sz="4000" b="1" i="1" u="sng" dirty="0">
                <a:effectLst/>
                <a:latin typeface="Times New Roman" panose="02020603050405020304" pitchFamily="18" charset="0"/>
                <a:cs typeface="Times New Roman" panose="02020603050405020304" pitchFamily="18" charset="0"/>
              </a:rPr>
              <a:t>and organization of the new</a:t>
            </a:r>
            <a:r>
              <a:rPr lang="en-US" sz="4000" b="1" i="1" dirty="0">
                <a:effectLst/>
                <a:latin typeface="Times New Roman" panose="02020603050405020304" pitchFamily="18" charset="0"/>
                <a:cs typeface="Times New Roman" panose="02020603050405020304" pitchFamily="18" charset="0"/>
              </a:rPr>
              <a:t>.”  S. </a:t>
            </a:r>
            <a:r>
              <a:rPr lang="en-US" sz="4000" b="1" i="1" dirty="0" err="1">
                <a:effectLst/>
                <a:latin typeface="Times New Roman" panose="02020603050405020304" pitchFamily="18" charset="0"/>
                <a:cs typeface="Times New Roman" panose="02020603050405020304" pitchFamily="18" charset="0"/>
              </a:rPr>
              <a:t>Alisky</a:t>
            </a:r>
            <a:endParaRPr lang="en-US" b="1"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166AC0A-8301-4344-9FE3-375D44399C35}"/>
              </a:ext>
            </a:extLst>
          </p:cNvPr>
          <p:cNvSpPr txBox="1"/>
          <p:nvPr/>
        </p:nvSpPr>
        <p:spPr>
          <a:xfrm>
            <a:off x="368300" y="6246167"/>
            <a:ext cx="11607800" cy="461665"/>
          </a:xfrm>
          <a:prstGeom prst="rect">
            <a:avLst/>
          </a:prstGeom>
          <a:noFill/>
        </p:spPr>
        <p:txBody>
          <a:bodyPr wrap="square">
            <a:spAutoFit/>
          </a:bodyPr>
          <a:lstStyle/>
          <a:p>
            <a:r>
              <a:rPr lang="en-US" sz="2400" dirty="0"/>
              <a:t>https://usactionnews.com/2010/03/saul-alinsky-strategy-was-taught-by-obama/</a:t>
            </a:r>
          </a:p>
        </p:txBody>
      </p:sp>
      <p:sp>
        <p:nvSpPr>
          <p:cNvPr id="2" name="TextBox 1">
            <a:extLst>
              <a:ext uri="{FF2B5EF4-FFF2-40B4-BE49-F238E27FC236}">
                <a16:creationId xmlns:a16="http://schemas.microsoft.com/office/drawing/2014/main" id="{715F837E-8208-4E7C-9AE0-DDB3EBC568A9}"/>
              </a:ext>
            </a:extLst>
          </p:cNvPr>
          <p:cNvSpPr txBox="1"/>
          <p:nvPr/>
        </p:nvSpPr>
        <p:spPr>
          <a:xfrm>
            <a:off x="304800" y="5509200"/>
            <a:ext cx="11506200" cy="707886"/>
          </a:xfrm>
          <a:prstGeom prst="rect">
            <a:avLst/>
          </a:prstGeom>
          <a:noFill/>
        </p:spPr>
        <p:txBody>
          <a:bodyPr wrap="square" rtlCol="0">
            <a:spAutoFit/>
          </a:bodyPr>
          <a:lstStyle/>
          <a:p>
            <a:pPr algn="ctr"/>
            <a:r>
              <a:rPr lang="en-US" sz="4000" dirty="0">
                <a:solidFill>
                  <a:srgbClr val="FFFF00"/>
                </a:solidFill>
              </a:rPr>
              <a:t>#23 of the Marxist Revolutionary Catechism</a:t>
            </a:r>
            <a:r>
              <a:rPr lang="en-US" dirty="0"/>
              <a:t>.</a:t>
            </a:r>
          </a:p>
        </p:txBody>
      </p:sp>
    </p:spTree>
    <p:extLst>
      <p:ext uri="{BB962C8B-B14F-4D97-AF65-F5344CB8AC3E}">
        <p14:creationId xmlns:p14="http://schemas.microsoft.com/office/powerpoint/2010/main" val="1471410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4">
                                            <p:txEl>
                                              <p:pRg st="4" end="4"/>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p:cTn id="2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4">
        <a:dk1>
          <a:srgbClr val="2D2015"/>
        </a:dk1>
        <a:lt1>
          <a:srgbClr val="FFFFFF"/>
        </a:lt1>
        <a:dk2>
          <a:srgbClr val="5D3E74"/>
        </a:dk2>
        <a:lt2>
          <a:srgbClr val="E0D460"/>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
      <a:dk1>
        <a:srgbClr val="808080"/>
      </a:dk1>
      <a:lt1>
        <a:srgbClr val="FFFFFF"/>
      </a:lt1>
      <a:dk2>
        <a:srgbClr val="000000"/>
      </a:dk2>
      <a:lt2>
        <a:srgbClr val="000000"/>
      </a:lt2>
      <a:accent1>
        <a:srgbClr val="988C81"/>
      </a:accent1>
      <a:accent2>
        <a:srgbClr val="333399"/>
      </a:accent2>
      <a:accent3>
        <a:srgbClr val="AAAAAA"/>
      </a:accent3>
      <a:accent4>
        <a:srgbClr val="DADADA"/>
      </a:accent4>
      <a:accent5>
        <a:srgbClr val="CAC5C1"/>
      </a:accent5>
      <a:accent6>
        <a:srgbClr val="2D2D8A"/>
      </a:accent6>
      <a:hlink>
        <a:srgbClr val="009999"/>
      </a:hlink>
      <a:folHlink>
        <a:srgbClr val="99CC00"/>
      </a:folHlink>
    </a:clrScheme>
    <a:fontScheme name="Office Theme">
      <a:majorFont>
        <a:latin typeface="Arial"/>
        <a:ea typeface="ヒラギノ角ゴ Pro W6"/>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spDef>
    <a:ln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6404</TotalTime>
  <Words>2490</Words>
  <Application>Microsoft Office PowerPoint</Application>
  <PresentationFormat>Widescreen</PresentationFormat>
  <Paragraphs>251</Paragraphs>
  <Slides>41</Slides>
  <Notes>34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Arial</vt:lpstr>
      <vt:lpstr>Averta</vt:lpstr>
      <vt:lpstr>Calibri</vt:lpstr>
      <vt:lpstr>Georgia</vt:lpstr>
      <vt:lpstr>Lucida Grande</vt:lpstr>
      <vt:lpstr>Times New Roman</vt:lpstr>
      <vt:lpstr>Default Design</vt:lpstr>
      <vt:lpstr>Default Design</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Peters</dc:creator>
  <cp:lastModifiedBy>Keith Peters</cp:lastModifiedBy>
  <cp:revision>181</cp:revision>
  <dcterms:created xsi:type="dcterms:W3CDTF">2018-08-13T15:38:51Z</dcterms:created>
  <dcterms:modified xsi:type="dcterms:W3CDTF">2021-07-08T18:59:49Z</dcterms:modified>
</cp:coreProperties>
</file>