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90" r:id="rId3"/>
    <p:sldId id="259" r:id="rId4"/>
    <p:sldId id="289" r:id="rId5"/>
    <p:sldId id="288" r:id="rId6"/>
    <p:sldId id="287" r:id="rId7"/>
    <p:sldId id="284" r:id="rId8"/>
    <p:sldId id="291" r:id="rId9"/>
    <p:sldId id="283" r:id="rId10"/>
    <p:sldId id="293" r:id="rId11"/>
    <p:sldId id="310" r:id="rId12"/>
    <p:sldId id="311" r:id="rId13"/>
    <p:sldId id="298" r:id="rId14"/>
    <p:sldId id="295" r:id="rId15"/>
    <p:sldId id="299" r:id="rId16"/>
    <p:sldId id="301" r:id="rId17"/>
    <p:sldId id="303" r:id="rId18"/>
    <p:sldId id="302" r:id="rId19"/>
    <p:sldId id="305" r:id="rId20"/>
    <p:sldId id="304" r:id="rId21"/>
    <p:sldId id="313" r:id="rId22"/>
    <p:sldId id="306" r:id="rId23"/>
    <p:sldId id="308" r:id="rId24"/>
    <p:sldId id="307" r:id="rId25"/>
    <p:sldId id="294" r:id="rId26"/>
    <p:sldId id="312" r:id="rId27"/>
    <p:sldId id="268" r:id="rId28"/>
    <p:sldId id="314" r:id="rId29"/>
    <p:sldId id="316" r:id="rId30"/>
    <p:sldId id="315" r:id="rId31"/>
    <p:sldId id="317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252" autoAdjust="0"/>
  </p:normalViewPr>
  <p:slideViewPr>
    <p:cSldViewPr>
      <p:cViewPr varScale="1">
        <p:scale>
          <a:sx n="102" d="100"/>
          <a:sy n="102" d="100"/>
        </p:scale>
        <p:origin x="1548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466E5-A8CA-44F7-B07A-CF97A9738E8D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82EDE-153D-4F5D-8563-B92030752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1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27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41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16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38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78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07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08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03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93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30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9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80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88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93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9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69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82EDE-153D-4F5D-8563-B920307527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7BF-63D1-4CCA-8C60-2B47562C64F9}" type="datetimeFigureOut">
              <a:rPr lang="en-US"/>
              <a:pPr>
                <a:defRPr/>
              </a:pPr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4B0B0-B242-493D-A60D-F435F1F1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9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CB0D5-B1AB-463D-8F79-A09B4411489D}" type="datetimeFigureOut">
              <a:rPr lang="en-US"/>
              <a:pPr>
                <a:defRPr/>
              </a:pPr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4EB7-32D5-4E82-8274-838507350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6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CE5D7-5CBC-4331-BF6B-EEF520849B32}" type="datetimeFigureOut">
              <a:rPr lang="en-US"/>
              <a:pPr>
                <a:defRPr/>
              </a:pPr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1A108-C707-46C3-A593-CC1ECD2CD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5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C739C-1933-42B6-868D-57C969C0A36C}" type="datetimeFigureOut">
              <a:rPr lang="en-US"/>
              <a:pPr>
                <a:defRPr/>
              </a:pPr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8E9FB-D246-460E-93F0-B98C08ABC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25BA-09F7-4F93-9792-05967E8675D8}" type="datetimeFigureOut">
              <a:rPr lang="en-US"/>
              <a:pPr>
                <a:defRPr/>
              </a:pPr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3537-D71D-495E-9A30-305D4DD58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2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324C-475D-4CEA-8558-0BA90F05C424}" type="datetimeFigureOut">
              <a:rPr lang="en-US"/>
              <a:pPr>
                <a:defRPr/>
              </a:pPr>
              <a:t>12/31/2023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59F2A-6AED-4438-B254-64C616D97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4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9799F-C87A-477D-915F-6463D8563778}" type="datetimeFigureOut">
              <a:rPr lang="en-US"/>
              <a:pPr>
                <a:defRPr/>
              </a:pPr>
              <a:t>12/31/2023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3326-9D1A-4DC4-9920-9BC800B22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5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9A25-0A25-4F4E-8B97-3D2968C08EDF}" type="datetimeFigureOut">
              <a:rPr lang="en-US"/>
              <a:pPr>
                <a:defRPr/>
              </a:pPr>
              <a:t>12/31/2023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066E5-6144-41B3-9190-35B2E1E3C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58600-7042-474D-88A8-F47E970E47DC}" type="datetimeFigureOut">
              <a:rPr lang="en-US"/>
              <a:pPr>
                <a:defRPr/>
              </a:pPr>
              <a:t>12/31/2023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8626-B064-403F-8B94-08F85F522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8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B924C-FF00-4A51-9793-070614E8CC06}" type="datetimeFigureOut">
              <a:rPr lang="en-US"/>
              <a:pPr>
                <a:defRPr/>
              </a:pPr>
              <a:t>12/31/2023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0AE5-FD42-42A0-9E02-F26DAEC19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0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71ED8-D95A-4110-8622-F6D14C36C195}" type="datetimeFigureOut">
              <a:rPr lang="en-US"/>
              <a:pPr>
                <a:defRPr/>
              </a:pPr>
              <a:t>12/31/2023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C43AA-0F8F-4039-A665-F90883535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3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9244E5-434B-4E17-A66C-4E37B15ADAF9}" type="datetimeFigureOut">
              <a:rPr lang="en-US"/>
              <a:pPr>
                <a:defRPr/>
              </a:pPr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BFA6BB-CB57-420D-BE94-D6ACF842B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838200" y="24740"/>
            <a:ext cx="10515600" cy="2849562"/>
          </a:xfrm>
          <a:blipFill>
            <a:blip r:embed="rId3"/>
            <a:tile tx="0" ty="0" sx="100000" sy="100000" flip="none" algn="tl"/>
          </a:blipFill>
          <a:effectLst>
            <a:softEdge rad="292100"/>
          </a:effectLst>
        </p:spPr>
        <p:txBody>
          <a:bodyPr/>
          <a:lstStyle/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shalt remember all the way </a:t>
            </a:r>
            <a:b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the LORD thy God led thee”</a:t>
            </a:r>
            <a:b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Deuteronomy 8:2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71" y="152400"/>
            <a:ext cx="12192000" cy="5059363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Why remember God’s Principles?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Dt.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6:2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“keep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shamar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commandments…observe to do them: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Faithful obedience blesses us with: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 A Full life vs 2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thy days may be prolonged”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Ex. 20:12; Eph. 6:2,3; Rev. 4:11)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B. A Fulfilling life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“that it may be well with thee”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A Fruitful life 3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“that ye may increase mightily”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9EB7A0-3593-4A64-24C4-61792FD5ACEC}"/>
              </a:ext>
            </a:extLst>
          </p:cNvPr>
          <p:cNvSpPr txBox="1"/>
          <p:nvPr/>
        </p:nvSpPr>
        <p:spPr>
          <a:xfrm>
            <a:off x="419100" y="5286545"/>
            <a:ext cx="1135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Pr. 22:4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“By humility and the fear of the LORD are riches and honor and life.”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2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12192000" cy="50593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Faithful obedience blesses us!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Dt 10:12-13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“what doth the LORD require of thee?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…To keep the commandments of the LORD,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and his statutes, which I command thee 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for thy good?” </a:t>
            </a:r>
          </a:p>
          <a:p>
            <a:pPr marL="0" indent="0">
              <a:spcBef>
                <a:spcPts val="0"/>
              </a:spcBef>
              <a:buNone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Ro. 12:1,2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“…that ye may prove what is that good, and acceptable, and perfect will of God”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0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12192000" cy="50593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Faithful obedience blesses us!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25:21,23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“Well done, thou good and faithful servant: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hast been faithful over a few things,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make thee ruler over many things: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enter thou into the joy of thy lord.”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WELL DONE THOU GOOD AND FAITHFUL……. – michealspencer">
            <a:extLst>
              <a:ext uri="{FF2B5EF4-FFF2-40B4-BE49-F238E27FC236}">
                <a16:creationId xmlns:a16="http://schemas.microsoft.com/office/drawing/2014/main" id="{14C65C88-5FEF-0597-87A4-56EC7845E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938" y="3579812"/>
            <a:ext cx="4631091" cy="3278188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0BC016-D8B1-A410-8856-9F7E1EDC6322}"/>
              </a:ext>
            </a:extLst>
          </p:cNvPr>
          <p:cNvSpPr txBox="1"/>
          <p:nvPr/>
        </p:nvSpPr>
        <p:spPr>
          <a:xfrm>
            <a:off x="-37755" y="3599689"/>
            <a:ext cx="76200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110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Rev. 22:12  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behold, I come quickly;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reward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with me,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misthos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pay for service)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give every man 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according as his work shall be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E018A6-078A-3829-BE02-5941ADF02178}"/>
              </a:ext>
            </a:extLst>
          </p:cNvPr>
          <p:cNvSpPr txBox="1"/>
          <p:nvPr/>
        </p:nvSpPr>
        <p:spPr>
          <a:xfrm>
            <a:off x="9448800" y="374481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 Tim. 4:7,8</a:t>
            </a:r>
          </a:p>
        </p:txBody>
      </p:sp>
    </p:spTree>
    <p:extLst>
      <p:ext uri="{BB962C8B-B14F-4D97-AF65-F5344CB8AC3E}">
        <p14:creationId xmlns:p14="http://schemas.microsoft.com/office/powerpoint/2010/main" val="401120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7432" y="0"/>
            <a:ext cx="12192000" cy="6096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How should we “keep” God’s Principles.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 6:1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are the commandments which the LORD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your God commanded to teach you,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might do them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With Dread (Fear)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Dt. 6:2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“That thou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mightest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fear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(yare: dread, </a:t>
            </a:r>
            <a:r>
              <a:rPr lang="en-US" sz="4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revere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LORD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God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to keep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(Shamar)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his statutes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ḥuqqâ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ordinance; {from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ḥōq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prescribed})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and His commandments…” </a:t>
            </a:r>
          </a:p>
        </p:txBody>
      </p:sp>
    </p:spTree>
    <p:extLst>
      <p:ext uri="{BB962C8B-B14F-4D97-AF65-F5344CB8AC3E}">
        <p14:creationId xmlns:p14="http://schemas.microsoft.com/office/powerpoint/2010/main" val="157586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29817"/>
            <a:ext cx="12192000" cy="637098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A genuine fear of the Lord Provides: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a)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Instruction: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111:10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fear of the LORD is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   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beginning of wisdom: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good understanding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have all they that do his commandments…”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b) Protection: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34:7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angel of the LORD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encampeth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round about them that fear him,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delivereth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them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14:26-27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“In the fear of the LORD is strong confidence: and his children shall have a place of refuge.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fear of the LORD is a fountain of life,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depart from the snares of death.”  </a:t>
            </a:r>
          </a:p>
          <a:p>
            <a:pPr marL="0" indent="0" algn="ctr">
              <a:spcBef>
                <a:spcPts val="1200"/>
              </a:spcBef>
              <a:buNone/>
            </a:pP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36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-33528"/>
            <a:ext cx="12192000" cy="637098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Correction: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Heb. 10:26.27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we sin willfully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after we’ve received the knowledge of the truth,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remaineth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 more sacrifice for sins, but a certain fearful looking for judgement and fiery indignation…”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30,31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we know Him that said,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‘vengeance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belongeth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unto me, I will recompence’ …and again,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Lord shall judge His people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.’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a fearful thing to fall into the hands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living God.”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also Heb. 12:5-11 and Rev. 3:19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3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4864" y="-39432"/>
            <a:ext cx="12192000" cy="762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(a) Fear motivates honest confession!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48772-CF36-81DB-81EF-B0A4FC7BAE72}"/>
              </a:ext>
            </a:extLst>
          </p:cNvPr>
          <p:cNvSpPr txBox="1"/>
          <p:nvPr/>
        </p:nvSpPr>
        <p:spPr>
          <a:xfrm>
            <a:off x="3352800" y="6150114"/>
            <a:ext cx="464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 also  1 Jn 1:5-10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4AA95-E8B4-B1F7-DE6B-07C88FFF00FD}"/>
              </a:ext>
            </a:extLst>
          </p:cNvPr>
          <p:cNvSpPr txBox="1"/>
          <p:nvPr/>
        </p:nvSpPr>
        <p:spPr>
          <a:xfrm>
            <a:off x="598932" y="5729682"/>
            <a:ext cx="1104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…thine iniquity is taken away, thy sin is purged”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6C3F0D-3099-5295-5329-045D4A08D7DC}"/>
              </a:ext>
            </a:extLst>
          </p:cNvPr>
          <p:cNvSpPr txBox="1"/>
          <p:nvPr/>
        </p:nvSpPr>
        <p:spPr>
          <a:xfrm>
            <a:off x="9717646" y="24894"/>
            <a:ext cx="23172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(Is. 6:1-7)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54BA8-BF6F-A882-F92D-D75CF9891B9A}"/>
              </a:ext>
            </a:extLst>
          </p:cNvPr>
          <p:cNvSpPr txBox="1"/>
          <p:nvPr/>
        </p:nvSpPr>
        <p:spPr>
          <a:xfrm>
            <a:off x="152400" y="596588"/>
            <a:ext cx="118872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“…I saw also the Lord sitting upon a throne, high and lifted up, and his train filled the temple. Above it stood the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seraphims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each had six wings; and they cried unto another, …Holy, holy, holy, is the LORD of hosts: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whole earth is full of his glory.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said I,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Woe is me!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 am undone;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I am a man of unclean lips, …for mine eyes have seen the King, the LORD of hosts….</a:t>
            </a:r>
          </a:p>
        </p:txBody>
      </p:sp>
    </p:spTree>
    <p:extLst>
      <p:ext uri="{BB962C8B-B14F-4D97-AF65-F5344CB8AC3E}">
        <p14:creationId xmlns:p14="http://schemas.microsoft.com/office/powerpoint/2010/main" val="372036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096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How?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Dt 6:1-2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keep…His Commandments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 With Determination (faithfulness)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6:2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the days of thy life.”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This requires consistency/intentionality!  6-9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these words, …,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be in thine heart: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thou shalt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 them diligently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thy children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shalt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talk of them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sittest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thine house… thou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walkest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by the way,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when thou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liest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down, and when thou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risest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up.”</a:t>
            </a:r>
          </a:p>
        </p:txBody>
      </p:sp>
    </p:spTree>
    <p:extLst>
      <p:ext uri="{BB962C8B-B14F-4D97-AF65-F5344CB8AC3E}">
        <p14:creationId xmlns:p14="http://schemas.microsoft.com/office/powerpoint/2010/main" val="154397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12192000" cy="1371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With Determination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Dt. 6:2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the days of thy life.”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1) This requires consistency/intentionality!  7-9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Tefillin - Wikipedia">
            <a:extLst>
              <a:ext uri="{FF2B5EF4-FFF2-40B4-BE49-F238E27FC236}">
                <a16:creationId xmlns:a16="http://schemas.microsoft.com/office/drawing/2014/main" id="{9D506786-F972-02C5-4B7A-ADF0D8745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863" y="1524000"/>
            <a:ext cx="2243137" cy="337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8BB17C-9DCA-8B78-5FA6-E72F0C9C7634}"/>
              </a:ext>
            </a:extLst>
          </p:cNvPr>
          <p:cNvSpPr txBox="1"/>
          <p:nvPr/>
        </p:nvSpPr>
        <p:spPr>
          <a:xfrm>
            <a:off x="-1" y="1524000"/>
            <a:ext cx="994886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thou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shalt bind them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a sign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upon thine hand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and they shall be as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frontlets between thine eyes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900A6-7286-ADDC-B214-89F69535C32A}"/>
              </a:ext>
            </a:extLst>
          </p:cNvPr>
          <p:cNvSpPr txBox="1"/>
          <p:nvPr/>
        </p:nvSpPr>
        <p:spPr>
          <a:xfrm>
            <a:off x="152400" y="3700671"/>
            <a:ext cx="9601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Phylacter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ies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contain 3 scripture passages 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(Ex. 13:1-16; Dt 6:4-9; 11:13-21)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C40716-AB01-FB77-FC10-C546A7C4FB09}"/>
              </a:ext>
            </a:extLst>
          </p:cNvPr>
          <p:cNvCxnSpPr>
            <a:cxnSpLocks/>
          </p:cNvCxnSpPr>
          <p:nvPr/>
        </p:nvCxnSpPr>
        <p:spPr>
          <a:xfrm flipV="1">
            <a:off x="9677400" y="1985308"/>
            <a:ext cx="685800" cy="19971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4F0A7B-B48C-0B7B-5F51-94A29FA4D6E8}"/>
              </a:ext>
            </a:extLst>
          </p:cNvPr>
          <p:cNvCxnSpPr>
            <a:cxnSpLocks/>
          </p:cNvCxnSpPr>
          <p:nvPr/>
        </p:nvCxnSpPr>
        <p:spPr>
          <a:xfrm flipV="1">
            <a:off x="9753600" y="3810000"/>
            <a:ext cx="1752600" cy="2446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B44A912-408F-7CF9-EB21-71A04BBFE274}"/>
              </a:ext>
            </a:extLst>
          </p:cNvPr>
          <p:cNvSpPr txBox="1"/>
          <p:nvPr/>
        </p:nvSpPr>
        <p:spPr>
          <a:xfrm>
            <a:off x="533400" y="4935655"/>
            <a:ext cx="118689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God’s purpose for this?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shalt remember!”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(Dt 8:2)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2C5776-ACBC-C152-12F9-39AAA0C7335D}"/>
              </a:ext>
            </a:extLst>
          </p:cNvPr>
          <p:cNvSpPr txBox="1"/>
          <p:nvPr/>
        </p:nvSpPr>
        <p:spPr>
          <a:xfrm>
            <a:off x="4953000" y="6471910"/>
            <a:ext cx="830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https://www.jewishencyclopedia.com/articles/12125-phylacteries</a:t>
            </a:r>
          </a:p>
        </p:txBody>
      </p:sp>
    </p:spTree>
    <p:extLst>
      <p:ext uri="{BB962C8B-B14F-4D97-AF65-F5344CB8AC3E}">
        <p14:creationId xmlns:p14="http://schemas.microsoft.com/office/powerpoint/2010/main" val="341206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C1C6FB-47D2-04D3-0A9E-471FF071702D}"/>
              </a:ext>
            </a:extLst>
          </p:cNvPr>
          <p:cNvSpPr txBox="1"/>
          <p:nvPr/>
        </p:nvSpPr>
        <p:spPr>
          <a:xfrm>
            <a:off x="1371600" y="2265815"/>
            <a:ext cx="113538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4400" b="1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Mezusahs</a:t>
            </a:r>
            <a:r>
              <a:rPr kumimoji="0" lang="en-US" sz="4400" b="1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are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affixed </a:t>
            </a:r>
            <a:r>
              <a:rPr kumimoji="0" lang="en-US" sz="4400" b="1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every doorway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kumimoji="0" lang="en-US" sz="4800" b="1" i="1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(exterior and interior)</a:t>
            </a:r>
          </a:p>
        </p:txBody>
      </p:sp>
      <p:pic>
        <p:nvPicPr>
          <p:cNvPr id="2054" name="Picture 6" descr="Mezuzah - Wikipedia">
            <a:extLst>
              <a:ext uri="{FF2B5EF4-FFF2-40B4-BE49-F238E27FC236}">
                <a16:creationId xmlns:a16="http://schemas.microsoft.com/office/drawing/2014/main" id="{123CD374-0527-FB9D-02B9-62EA2B883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9" r="15269"/>
          <a:stretch/>
        </p:blipFill>
        <p:spPr bwMode="auto">
          <a:xfrm>
            <a:off x="12478" y="-33528"/>
            <a:ext cx="1862138" cy="375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C9CE35-A61C-5DD1-66E1-B26F5CF17F63}"/>
              </a:ext>
            </a:extLst>
          </p:cNvPr>
          <p:cNvSpPr txBox="1"/>
          <p:nvPr/>
        </p:nvSpPr>
        <p:spPr>
          <a:xfrm>
            <a:off x="2377632" y="10003"/>
            <a:ext cx="97869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“And thou shalt write them upon the posts of thy house,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on thy gates.”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E9ABA-187D-A552-BB25-556CE1C9C5E5}"/>
              </a:ext>
            </a:extLst>
          </p:cNvPr>
          <p:cNvSpPr txBox="1"/>
          <p:nvPr/>
        </p:nvSpPr>
        <p:spPr>
          <a:xfrm>
            <a:off x="21336" y="2953921"/>
            <a:ext cx="19383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   </a:t>
            </a:r>
            <a:r>
              <a:rPr lang="en-US" sz="2400" b="1" dirty="0" err="1">
                <a:solidFill>
                  <a:schemeClr val="bg1"/>
                </a:solidFill>
              </a:rPr>
              <a:t>Mezusah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“Door post”</a:t>
            </a:r>
          </a:p>
        </p:txBody>
      </p:sp>
      <p:pic>
        <p:nvPicPr>
          <p:cNvPr id="4098" name="Picture 2" descr="Found this in my new house, it was sticking out of a broken metal piece in  the door, anyone can translate? : r/hebrew">
            <a:extLst>
              <a:ext uri="{FF2B5EF4-FFF2-40B4-BE49-F238E27FC236}">
                <a16:creationId xmlns:a16="http://schemas.microsoft.com/office/drawing/2014/main" id="{4B92C4A4-43E0-B393-ACF4-82736BE51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664" y="3306706"/>
            <a:ext cx="2667000" cy="356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D8ABF9-F240-B68B-1621-22BEC98D6E63}"/>
              </a:ext>
            </a:extLst>
          </p:cNvPr>
          <p:cNvSpPr txBox="1"/>
          <p:nvPr/>
        </p:nvSpPr>
        <p:spPr>
          <a:xfrm>
            <a:off x="21336" y="4337758"/>
            <a:ext cx="95798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Mezusahs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contain 2 scripture passages.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Dt. 6:4-9 and Dt. 11:13-21)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2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1975560"/>
            <a:ext cx="11925300" cy="762000"/>
          </a:xfrm>
          <a:solidFill>
            <a:schemeClr val="bg1">
              <a:alpha val="44000"/>
            </a:schemeClr>
          </a:solidFill>
          <a:effectLst>
            <a:softEdge rad="152400"/>
          </a:effectLst>
        </p:spPr>
        <p:txBody>
          <a:bodyPr/>
          <a:lstStyle/>
          <a:p>
            <a:pPr marL="0" lvl="0" indent="0" algn="ctr">
              <a:buNone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presents an interesting balance between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186B7-32D5-0EFA-FD85-09019447E504}"/>
              </a:ext>
            </a:extLst>
          </p:cNvPr>
          <p:cNvSpPr txBox="1"/>
          <p:nvPr/>
        </p:nvSpPr>
        <p:spPr>
          <a:xfrm>
            <a:off x="2667000" y="0"/>
            <a:ext cx="9530166" cy="2123658"/>
          </a:xfrm>
          <a:prstGeom prst="rect">
            <a:avLst/>
          </a:prstGeom>
          <a:solidFill>
            <a:schemeClr val="bg1">
              <a:alpha val="71000"/>
            </a:schemeClr>
          </a:solidFill>
          <a:effectLst>
            <a:softEdge rad="1905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Deuteronomy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(Hebrew) means: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“These are the Words.”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Greek: “Second Law” (Remember)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'Let My People Bargain!' Why Moses Was History's First Union ...">
            <a:extLst>
              <a:ext uri="{FF2B5EF4-FFF2-40B4-BE49-F238E27FC236}">
                <a16:creationId xmlns:a16="http://schemas.microsoft.com/office/drawing/2014/main" id="{05D0F138-18BE-76E3-9F60-6CC86EDB7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3" y="2667826"/>
            <a:ext cx="5478117" cy="4072293"/>
          </a:xfrm>
          <a:prstGeom prst="rect">
            <a:avLst/>
          </a:prstGeom>
          <a:noFill/>
          <a:effectLst>
            <a:softEdge rad="431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421D3C-9F30-3731-6AEF-C2D82F4E116A}"/>
              </a:ext>
            </a:extLst>
          </p:cNvPr>
          <p:cNvSpPr txBox="1"/>
          <p:nvPr/>
        </p:nvSpPr>
        <p:spPr>
          <a:xfrm>
            <a:off x="4688732" y="3743709"/>
            <a:ext cx="6853136" cy="1754326"/>
          </a:xfrm>
          <a:prstGeom prst="rect">
            <a:avLst/>
          </a:prstGeom>
          <a:solidFill>
            <a:schemeClr val="bg1">
              <a:alpha val="29000"/>
            </a:schemeClr>
          </a:solidFill>
          <a:effectLst>
            <a:softEdge rad="2286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Direction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(for the future.)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06C0DE-EB2D-1058-C158-0F7755C39A5B}"/>
              </a:ext>
            </a:extLst>
          </p:cNvPr>
          <p:cNvSpPr txBox="1"/>
          <p:nvPr/>
        </p:nvSpPr>
        <p:spPr>
          <a:xfrm>
            <a:off x="4838700" y="2820379"/>
            <a:ext cx="7086600" cy="923330"/>
          </a:xfrm>
          <a:prstGeom prst="rect">
            <a:avLst/>
          </a:prstGeom>
          <a:solidFill>
            <a:schemeClr val="bg1">
              <a:alpha val="36000"/>
            </a:schemeClr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Reflection 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(of the Past)</a:t>
            </a:r>
          </a:p>
        </p:txBody>
      </p:sp>
    </p:spTree>
    <p:extLst>
      <p:ext uri="{BB962C8B-B14F-4D97-AF65-F5344CB8AC3E}">
        <p14:creationId xmlns:p14="http://schemas.microsoft.com/office/powerpoint/2010/main" val="163096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C9CE35-A61C-5DD1-66E1-B26F5CF17F63}"/>
              </a:ext>
            </a:extLst>
          </p:cNvPr>
          <p:cNvSpPr txBox="1"/>
          <p:nvPr/>
        </p:nvSpPr>
        <p:spPr>
          <a:xfrm>
            <a:off x="350518" y="216733"/>
            <a:ext cx="118110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Devout Jews touch the mezuzah before entering the room,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often kissing the finger that did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so!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48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New Jewish mezuzah at OC hospital brings comfort ahead of the high holidays  – Orange County Register">
            <a:extLst>
              <a:ext uri="{FF2B5EF4-FFF2-40B4-BE49-F238E27FC236}">
                <a16:creationId xmlns:a16="http://schemas.microsoft.com/office/drawing/2014/main" id="{15BFAB82-6E14-4FD0-96E4-9FDA681B6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9"/>
          <a:stretch/>
        </p:blipFill>
        <p:spPr bwMode="auto">
          <a:xfrm>
            <a:off x="76200" y="2895601"/>
            <a:ext cx="3124200" cy="395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ronavirus takes toll on religious life as rabbis advise against ritual  kissing | The Times of Israel">
            <a:extLst>
              <a:ext uri="{FF2B5EF4-FFF2-40B4-BE49-F238E27FC236}">
                <a16:creationId xmlns:a16="http://schemas.microsoft.com/office/drawing/2014/main" id="{3B61A651-4E0C-7BB7-6E30-C198956B9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37" y="2963884"/>
            <a:ext cx="2955364" cy="384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EB993F-6902-E350-DC43-F3A631B88219}"/>
              </a:ext>
            </a:extLst>
          </p:cNvPr>
          <p:cNvSpPr txBox="1"/>
          <p:nvPr/>
        </p:nvSpPr>
        <p:spPr>
          <a:xfrm>
            <a:off x="2977566" y="2667000"/>
            <a:ext cx="6213348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What’s the point 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Intention of this?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can it easily become?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 15:6)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2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7432" y="0"/>
            <a:ext cx="12192000" cy="6096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Remember God’s precepts (Principles)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With: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Dread (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Fear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Dt. 6:2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Determination (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Faithfulness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2-9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Devotion (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Fidelity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6:4,5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“Hear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šāmaʿ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listen/obey),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Israel: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LORD our God is one LORD: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And thou shalt love the LORD thy God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all thine heart, and with all thy soul,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with all thy might.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these words, which I command this day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be in thine heart:”</a:t>
            </a:r>
            <a:endParaRPr lang="en-US" sz="6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7432" y="0"/>
            <a:ext cx="12192000" cy="6096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Remember God’s precepts (Principles)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With: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Devotion (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Fidelity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6:4,5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Jesus summed up every Old Testament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Commandment with this in Mt 22:37: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shalt love the Lord thy God with all thy heart, and with all thy soul, and with all thy mind.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the first and great commandment.”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Ro. 13:10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“love is the fulfilling of the law”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13:13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greatest of these is charity”</a:t>
            </a:r>
          </a:p>
          <a:p>
            <a:pPr marL="0" indent="0">
              <a:spcBef>
                <a:spcPts val="0"/>
              </a:spcBef>
              <a:buNone/>
            </a:pP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B44A912-408F-7CF9-EB21-71A04BBFE274}"/>
              </a:ext>
            </a:extLst>
          </p:cNvPr>
          <p:cNvSpPr txBox="1"/>
          <p:nvPr/>
        </p:nvSpPr>
        <p:spPr>
          <a:xfrm>
            <a:off x="0" y="41142"/>
            <a:ext cx="1219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 The pharisees had dread and determination,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but completely missed the Devotion.  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23:5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“all their works they do for to be seen of men: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make broad their phylacteries,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enlarge the borders of their garments, </a:t>
            </a:r>
          </a:p>
        </p:txBody>
      </p:sp>
      <p:pic>
        <p:nvPicPr>
          <p:cNvPr id="5122" name="Picture 2" descr="Living Sacrifice Church. - Numbers 15: 38-39 - In the Old Testament, God  commanded the Israelites to put a tassels on the edge of the garment so  that when they see this">
            <a:extLst>
              <a:ext uri="{FF2B5EF4-FFF2-40B4-BE49-F238E27FC236}">
                <a16:creationId xmlns:a16="http://schemas.microsoft.com/office/drawing/2014/main" id="{AED5821C-33A4-6047-8971-2129F2AD5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" y="3334350"/>
            <a:ext cx="6129150" cy="329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C0E7AF-4FF3-B9C8-C3FD-271A3AB1A7C3}"/>
              </a:ext>
            </a:extLst>
          </p:cNvPr>
          <p:cNvSpPr txBox="1"/>
          <p:nvPr/>
        </p:nvSpPr>
        <p:spPr>
          <a:xfrm>
            <a:off x="5960364" y="3706730"/>
            <a:ext cx="62316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love the uppermost rooms at feasts,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 chief seats in the synagogues…”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8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-76200"/>
            <a:ext cx="12192000" cy="6096000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en-US" sz="3600" b="1" dirty="0">
                <a:solidFill>
                  <a:srgbClr val="01103A"/>
                </a:solidFill>
                <a:latin typeface="arial" panose="020B0604020202020204" pitchFamily="34" charset="0"/>
                <a:cs typeface="Arial" charset="0"/>
              </a:rPr>
              <a:t>Mt 23:23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“Woe unto you, scribes and Pharisees, hypocrites! for ye pay tithe of mint and anise and cummin, and have omitted the weightier matters of the law, judgment, mercy, and faith: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ye ought to have done,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not to leave the other undone.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 blind guides, which strain at a gnat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and swallow a camel.”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70D0E0-E9B1-95FB-F473-BD94AB53CE96}"/>
              </a:ext>
            </a:extLst>
          </p:cNvPr>
          <p:cNvSpPr txBox="1"/>
          <p:nvPr/>
        </p:nvSpPr>
        <p:spPr>
          <a:xfrm>
            <a:off x="63246" y="5257800"/>
            <a:ext cx="120655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Duty without devotion is not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only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drudgery,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It’s dishonoring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8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" y="0"/>
            <a:ext cx="12192000" cy="60198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should we remember (keep)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God’s Commands?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They’re for our own Good!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Dt 10:12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“what doth the LORD thy God require of thee,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to fear the LORD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God, to walk in all his ways,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to love him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serve the LORD thy God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all thy heart and with all thy soul,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To keep the commandments of the LORD…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thy good?”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1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7432" y="0"/>
            <a:ext cx="12192000" cy="6096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commands help us produce a healthy:</a:t>
            </a:r>
          </a:p>
          <a:p>
            <a:pPr marL="742950" indent="-742950">
              <a:spcBef>
                <a:spcPts val="0"/>
              </a:spcBef>
              <a:buAutoNum type="arabicParenR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Dread (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Fear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Dt. 6:2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helps Guard Guide us.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Determination (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Faithfulness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2-9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helps Guide us (and our kids).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Devotion (</a:t>
            </a:r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Fidelity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6:4,5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That helps Grow us.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7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8473"/>
            <a:ext cx="11963400" cy="302952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i="1" dirty="0">
                <a:solidFill>
                  <a:srgbClr val="FF0000"/>
                </a:solidFill>
              </a:rPr>
              <a:t>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Everyone is guided by some “moral (?!?) compass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What “calibrates” your compass?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(What’s your “Magnetic North Pole?”)</a:t>
            </a:r>
            <a:endParaRPr lang="en-US" sz="3600" b="1" i="1" dirty="0">
              <a:solidFill>
                <a:srgbClr val="0000FF"/>
              </a:solidFill>
            </a:endParaRPr>
          </a:p>
        </p:txBody>
      </p:sp>
      <p:pic>
        <p:nvPicPr>
          <p:cNvPr id="7170" name="Picture 2" descr="The magnetic North Pole is solely moving towards Russia : r/MapPorn">
            <a:extLst>
              <a:ext uri="{FF2B5EF4-FFF2-40B4-BE49-F238E27FC236}">
                <a16:creationId xmlns:a16="http://schemas.microsoft.com/office/drawing/2014/main" id="{40428647-8B82-CA7E-B3FB-878E0ACDA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363609"/>
            <a:ext cx="2514599" cy="249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4FA85E-A82B-2E79-8990-BE8930981241}"/>
              </a:ext>
            </a:extLst>
          </p:cNvPr>
          <p:cNvSpPr txBox="1"/>
          <p:nvPr/>
        </p:nvSpPr>
        <p:spPr>
          <a:xfrm>
            <a:off x="152401" y="5103401"/>
            <a:ext cx="9829800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oward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Personality or Performance.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(What’s expedient or Convenient!)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3BD00-C548-557A-B498-E5FF1809E9BD}"/>
              </a:ext>
            </a:extLst>
          </p:cNvPr>
          <p:cNvSpPr txBox="1"/>
          <p:nvPr/>
        </p:nvSpPr>
        <p:spPr>
          <a:xfrm>
            <a:off x="155447" y="2241079"/>
            <a:ext cx="11893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as the “magnetic north” has shifted (600 miles)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1EEA5-987F-15D0-F72F-6BAECBB33D3B}"/>
              </a:ext>
            </a:extLst>
          </p:cNvPr>
          <p:cNvSpPr txBox="1"/>
          <p:nvPr/>
        </p:nvSpPr>
        <p:spPr>
          <a:xfrm>
            <a:off x="-27086" y="2948965"/>
            <a:ext cx="122190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most have shifted their “moral north pole”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(convictions)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away from God’s Principles,</a:t>
            </a:r>
          </a:p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(What’s right!) </a:t>
            </a:r>
          </a:p>
        </p:txBody>
      </p:sp>
    </p:spTree>
    <p:extLst>
      <p:ext uri="{BB962C8B-B14F-4D97-AF65-F5344CB8AC3E}">
        <p14:creationId xmlns:p14="http://schemas.microsoft.com/office/powerpoint/2010/main" val="60851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90500" y="-152399"/>
            <a:ext cx="11811000" cy="2743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world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actually Satan’s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 4:4; 1 Jn 5:19})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has shifted from a Principle centered compass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hold these truths to be self evident…”</a:t>
            </a:r>
            <a:endParaRPr lang="en-US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“Performance” or even “Personality” centered one.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3600" b="1" i="1" dirty="0">
              <a:solidFill>
                <a:srgbClr val="0000FF"/>
              </a:solidFill>
            </a:endParaRPr>
          </a:p>
        </p:txBody>
      </p:sp>
      <p:pic>
        <p:nvPicPr>
          <p:cNvPr id="8198" name="Picture 6" descr="The Front Runner: The Real History of the Gary Hart Scandal | TIME">
            <a:extLst>
              <a:ext uri="{FF2B5EF4-FFF2-40B4-BE49-F238E27FC236}">
                <a16:creationId xmlns:a16="http://schemas.microsoft.com/office/drawing/2014/main" id="{BB0588A9-F8CD-09A5-AC2E-7B8B2BF6A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1"/>
            <a:ext cx="3580543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C3FADE-41D6-BBE9-BB87-69785FB6A52B}"/>
              </a:ext>
            </a:extLst>
          </p:cNvPr>
          <p:cNvSpPr txBox="1"/>
          <p:nvPr/>
        </p:nvSpPr>
        <p:spPr>
          <a:xfrm>
            <a:off x="3873803" y="2819400"/>
            <a:ext cx="799393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1988 Democratic presidential frontrunner Gary Hart was caught in an affair;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was immediately dropped from the race.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2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-17374" y="-3142"/>
            <a:ext cx="12018875" cy="259394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1992 Democratic Presidential frontrunner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(Bill Clinton) had multiple affairs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yet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went on to with both the Democratic nomination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well as the presidency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000" b="1" i="1" dirty="0">
              <a:solidFill>
                <a:srgbClr val="0000FF"/>
              </a:solidFill>
            </a:endParaRPr>
          </a:p>
        </p:txBody>
      </p:sp>
      <p:pic>
        <p:nvPicPr>
          <p:cNvPr id="8200" name="Picture 8" descr="Sodomy is not Adultery”: The Clinton Sex Scandal as Queer History – NOTCHES">
            <a:extLst>
              <a:ext uri="{FF2B5EF4-FFF2-40B4-BE49-F238E27FC236}">
                <a16:creationId xmlns:a16="http://schemas.microsoft.com/office/drawing/2014/main" id="{BAA25320-84AA-EEAE-92B6-396F79FCC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287" y="2438400"/>
            <a:ext cx="3048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ow Hillary Clinton Grappled With Bill Clinton's Infidelity, and His  Accusers - The New York Times">
            <a:extLst>
              <a:ext uri="{FF2B5EF4-FFF2-40B4-BE49-F238E27FC236}">
                <a16:creationId xmlns:a16="http://schemas.microsoft.com/office/drawing/2014/main" id="{3989658D-E81C-D0D7-615C-CD6BB6FBC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4" y="2590800"/>
            <a:ext cx="3344488" cy="429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B76C05-D432-16B5-EC71-0D05C732764A}"/>
              </a:ext>
            </a:extLst>
          </p:cNvPr>
          <p:cNvSpPr txBox="1"/>
          <p:nvPr/>
        </p:nvSpPr>
        <p:spPr>
          <a:xfrm>
            <a:off x="-59011" y="2590800"/>
            <a:ext cx="61038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(Gennifer Flowers)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A3229B-D213-EF60-77C2-BFCBEDA928DC}"/>
              </a:ext>
            </a:extLst>
          </p:cNvPr>
          <p:cNvSpPr txBox="1"/>
          <p:nvPr/>
        </p:nvSpPr>
        <p:spPr>
          <a:xfrm>
            <a:off x="3535836" y="2710145"/>
            <a:ext cx="56843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behavior continued</a:t>
            </a:r>
          </a:p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yet was ignored due to his performance </a:t>
            </a:r>
          </a:p>
          <a:p>
            <a:pPr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“it’s about the economy”</a:t>
            </a:r>
          </a:p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personality.</a:t>
            </a:r>
          </a:p>
        </p:txBody>
      </p:sp>
    </p:spTree>
    <p:extLst>
      <p:ext uri="{BB962C8B-B14F-4D97-AF65-F5344CB8AC3E}">
        <p14:creationId xmlns:p14="http://schemas.microsoft.com/office/powerpoint/2010/main" val="112894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313" y="1828800"/>
            <a:ext cx="12195875" cy="4876800"/>
          </a:xfrm>
          <a:solidFill>
            <a:schemeClr val="bg1">
              <a:alpha val="39000"/>
            </a:schemeClr>
          </a:solidFill>
          <a:effectLst>
            <a:softEdge rad="152400"/>
          </a:effec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19:4-6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have seen what I did …and how I bare you on eagles' wings, and brought you unto myself.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Now therefore,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ye will obey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voice indeed, and keep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covenant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berît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compact)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ye shall be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peculiar treasure unto me …: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ye shall be unto me a kingdom of priests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an holy nation…”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Dt 30:15-20)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186B7-32D5-0EFA-FD85-09019447E504}"/>
              </a:ext>
            </a:extLst>
          </p:cNvPr>
          <p:cNvSpPr txBox="1"/>
          <p:nvPr/>
        </p:nvSpPr>
        <p:spPr>
          <a:xfrm>
            <a:off x="2895600" y="152400"/>
            <a:ext cx="9093631" cy="1446550"/>
          </a:xfrm>
          <a:prstGeom prst="rect">
            <a:avLst/>
          </a:prstGeom>
          <a:solidFill>
            <a:schemeClr val="bg1">
              <a:alpha val="68000"/>
            </a:schemeClr>
          </a:solidFill>
          <a:effectLst>
            <a:softEdge rad="1397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delivering them from slavery, God led Israel to Mt. Sinai: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18473"/>
            <a:ext cx="11811000" cy="3029527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Who/ What do you use/trust to “calibrate”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moral compass?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3600" b="1" i="1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38D69D-8045-3A56-76E3-749CB7D91646}"/>
              </a:ext>
            </a:extLst>
          </p:cNvPr>
          <p:cNvSpPr txBox="1"/>
          <p:nvPr/>
        </p:nvSpPr>
        <p:spPr>
          <a:xfrm>
            <a:off x="0" y="1752600"/>
            <a:ext cx="120396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“Wherewithal shall a young man cleanse his way?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taking heed thereto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thy word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120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my whole heart have I sought thee: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let me not wander from thy commandments.</a:t>
            </a:r>
          </a:p>
          <a:p>
            <a:pPr algn="ctr">
              <a:spcBef>
                <a:spcPts val="120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word have I hid in mine heart, 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 might not sin against thee.” 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119:9-11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38D69D-8045-3A56-76E3-749CB7D91646}"/>
              </a:ext>
            </a:extLst>
          </p:cNvPr>
          <p:cNvSpPr txBox="1"/>
          <p:nvPr/>
        </p:nvSpPr>
        <p:spPr>
          <a:xfrm>
            <a:off x="76200" y="228600"/>
            <a:ext cx="120396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“Another year is dawning; dear Father, let it be,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working or in waiting, another year with thee.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Another year of progress, another year of praise,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Another year of proving thy presence all the days.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Another year of service, of witness for thy love;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Another year of training for holier work above.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Another year is dawning; dear Father, let it be,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 earth, or else in heaven, another year for thee.”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Frances Ridley Havergal (1836-1879)</a:t>
            </a:r>
          </a:p>
        </p:txBody>
      </p:sp>
    </p:spTree>
    <p:extLst>
      <p:ext uri="{BB962C8B-B14F-4D97-AF65-F5344CB8AC3E}">
        <p14:creationId xmlns:p14="http://schemas.microsoft.com/office/powerpoint/2010/main" val="382438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9878" y="2362200"/>
            <a:ext cx="12195875" cy="4327902"/>
          </a:xfrm>
          <a:solidFill>
            <a:schemeClr val="bg1">
              <a:alpha val="39000"/>
            </a:schemeClr>
          </a:solidFill>
          <a:effectLst>
            <a:softEdge rad="177800"/>
          </a:effec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led them to the brink of the promised land,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they  lacked the faith to enter. (Nu. 13,14)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failed to learn &amp; apply the many lessons of faith during that first year,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rebelled against God’s direction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tragic results!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186B7-32D5-0EFA-FD85-09019447E504}"/>
              </a:ext>
            </a:extLst>
          </p:cNvPr>
          <p:cNvSpPr txBox="1"/>
          <p:nvPr/>
        </p:nvSpPr>
        <p:spPr>
          <a:xfrm>
            <a:off x="1905000" y="167898"/>
            <a:ext cx="10084231" cy="2308324"/>
          </a:xfrm>
          <a:prstGeom prst="rect">
            <a:avLst/>
          </a:prstGeom>
          <a:solidFill>
            <a:schemeClr val="bg1">
              <a:alpha val="36000"/>
            </a:schemeClr>
          </a:solidFill>
          <a:effectLst>
            <a:softEdge rad="3556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a year of Demonstration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(of God’s Power and Provision)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Instruction </a:t>
            </a: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(in God’s Principles) </a:t>
            </a:r>
            <a:endParaRPr kumimoji="0" lang="en-US" sz="6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11963400" cy="5181600"/>
          </a:xfrm>
          <a:solidFill>
            <a:schemeClr val="bg1">
              <a:alpha val="39000"/>
            </a:schemeClr>
          </a:solidFill>
          <a:effectLst>
            <a:softEdge rad="165100"/>
          </a:effec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Ps. 95:5-8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come, let us worship and bow down: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us kneel before the LORD our maker. For he is our God; and we’re the people of his pasture…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day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ye will hear His voice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Harden not your heart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as in the provocation,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as in the day of temptation in the wilderness:”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also Hebrews 3,4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186B7-32D5-0EFA-FD85-09019447E504}"/>
              </a:ext>
            </a:extLst>
          </p:cNvPr>
          <p:cNvSpPr txBox="1"/>
          <p:nvPr/>
        </p:nvSpPr>
        <p:spPr>
          <a:xfrm>
            <a:off x="2971800" y="0"/>
            <a:ext cx="9225366" cy="1446550"/>
          </a:xfrm>
          <a:prstGeom prst="rect">
            <a:avLst/>
          </a:prstGeom>
          <a:solidFill>
            <a:schemeClr val="bg1">
              <a:alpha val="36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Psalmist reflected on this choice and applied it to all faith failures.   </a:t>
            </a:r>
          </a:p>
        </p:txBody>
      </p:sp>
    </p:spTree>
    <p:extLst>
      <p:ext uri="{BB962C8B-B14F-4D97-AF65-F5344CB8AC3E}">
        <p14:creationId xmlns:p14="http://schemas.microsoft.com/office/powerpoint/2010/main" val="426725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1544953"/>
            <a:ext cx="12192000" cy="5617847"/>
          </a:xfrm>
          <a:solidFill>
            <a:schemeClr val="bg1">
              <a:alpha val="39000"/>
            </a:schemeClr>
          </a:solidFill>
          <a:effectLst>
            <a:softEdge rad="215900"/>
          </a:effec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Forty years long was I grieved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qût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cut off)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this generation, and said, It is a people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err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Tāʿâ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vacillate, drift)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their heart,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have not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my ways: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yādaʿ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perceive, observe, consider)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Unto whom I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sware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my wrath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they should not enter into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rest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Menûḥâ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consolation, peace,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matrimony)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186B7-32D5-0EFA-FD85-09019447E504}"/>
              </a:ext>
            </a:extLst>
          </p:cNvPr>
          <p:cNvSpPr txBox="1"/>
          <p:nvPr/>
        </p:nvSpPr>
        <p:spPr>
          <a:xfrm>
            <a:off x="2667000" y="-18081"/>
            <a:ext cx="9296400" cy="1569660"/>
          </a:xfrm>
          <a:prstGeom prst="rect">
            <a:avLst/>
          </a:prstGeom>
          <a:solidFill>
            <a:schemeClr val="bg1">
              <a:alpha val="36000"/>
            </a:schemeClr>
          </a:solidFill>
          <a:effectLst>
            <a:softEdge rad="2667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When your fathers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tempted me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proved me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saw my work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4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12192000" cy="3581400"/>
          </a:xfrm>
          <a:solidFill>
            <a:schemeClr val="bg1">
              <a:alpha val="39000"/>
            </a:schemeClr>
          </a:solidFill>
          <a:effectLst>
            <a:softEdge rad="203200"/>
          </a:effec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10:11,12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these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things happened unto them for ensamples: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they are written for our admonition…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Wherefore let him that thinketh he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standeth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take heed lest he fall.” 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186B7-32D5-0EFA-FD85-09019447E504}"/>
              </a:ext>
            </a:extLst>
          </p:cNvPr>
          <p:cNvSpPr txBox="1"/>
          <p:nvPr/>
        </p:nvSpPr>
        <p:spPr>
          <a:xfrm>
            <a:off x="2667000" y="0"/>
            <a:ext cx="9530166" cy="2123658"/>
          </a:xfrm>
          <a:prstGeom prst="rect">
            <a:avLst/>
          </a:prstGeom>
          <a:solidFill>
            <a:schemeClr val="bg1">
              <a:alpha val="36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Direction without honest reflection,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usually results it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repetition!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the same mistakes of ancient Israel)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E74F8C-43D3-DAD2-88CA-8F37813F691D}"/>
              </a:ext>
            </a:extLst>
          </p:cNvPr>
          <p:cNvSpPr txBox="1"/>
          <p:nvPr/>
        </p:nvSpPr>
        <p:spPr>
          <a:xfrm>
            <a:off x="266700" y="5257800"/>
            <a:ext cx="11658600" cy="1569660"/>
          </a:xfrm>
          <a:prstGeom prst="rect">
            <a:avLst/>
          </a:prstGeom>
          <a:solidFill>
            <a:schemeClr val="bg1">
              <a:alpha val="48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can easily end up in our own version of “wilderness wanderings”. </a:t>
            </a:r>
          </a:p>
        </p:txBody>
      </p:sp>
    </p:spTree>
    <p:extLst>
      <p:ext uri="{BB962C8B-B14F-4D97-AF65-F5344CB8AC3E}">
        <p14:creationId xmlns:p14="http://schemas.microsoft.com/office/powerpoint/2010/main" val="21741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8186B7-32D5-0EFA-FD85-09019447E504}"/>
              </a:ext>
            </a:extLst>
          </p:cNvPr>
          <p:cNvSpPr txBox="1"/>
          <p:nvPr/>
        </p:nvSpPr>
        <p:spPr>
          <a:xfrm>
            <a:off x="3276600" y="0"/>
            <a:ext cx="8920566" cy="1754326"/>
          </a:xfrm>
          <a:prstGeom prst="rect">
            <a:avLst/>
          </a:prstGeom>
          <a:solidFill>
            <a:schemeClr val="bg1">
              <a:alpha val="36000"/>
            </a:schemeClr>
          </a:solidFill>
          <a:effectLst>
            <a:softEdge rad="1016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Direction without reflection,</a:t>
            </a:r>
            <a:endParaRPr lang="en-US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Produces repetition!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Those who cannot remember the past are condemned to repeat it ...">
            <a:extLst>
              <a:ext uri="{FF2B5EF4-FFF2-40B4-BE49-F238E27FC236}">
                <a16:creationId xmlns:a16="http://schemas.microsoft.com/office/drawing/2014/main" id="{DA6D2558-3360-5545-C677-8210BCEC1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4326"/>
            <a:ext cx="9296400" cy="49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3039D1-603C-869F-FB63-5C2EB8A8776F}"/>
              </a:ext>
            </a:extLst>
          </p:cNvPr>
          <p:cNvSpPr txBox="1"/>
          <p:nvPr/>
        </p:nvSpPr>
        <p:spPr>
          <a:xfrm>
            <a:off x="3429000" y="57150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The Life of Reason, 1905</a:t>
            </a:r>
          </a:p>
        </p:txBody>
      </p:sp>
    </p:spTree>
    <p:extLst>
      <p:ext uri="{BB962C8B-B14F-4D97-AF65-F5344CB8AC3E}">
        <p14:creationId xmlns:p14="http://schemas.microsoft.com/office/powerpoint/2010/main" val="3454704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25831"/>
            <a:ext cx="11658600" cy="868362"/>
          </a:xfrm>
        </p:spPr>
        <p:txBody>
          <a:bodyPr/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We, like them, need to remember 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6096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God’s Precepts (Principles)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Deut. 8:1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“All the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commandments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miṣwâ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precepts {from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ṣāwâ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appoint, order, charge})</a:t>
            </a:r>
            <a:b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 command thee…shall ye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observe to do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shamar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Observe, to hedge about, guard.)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may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live 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multiply…”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Ḥāyâ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be saved, quickened, preserved)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(John 10:10)</a:t>
            </a:r>
          </a:p>
          <a:p>
            <a:pPr marL="0" indent="0">
              <a:spcBef>
                <a:spcPts val="0"/>
              </a:spcBef>
              <a:buNone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5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2392</Words>
  <Application>Microsoft Office PowerPoint</Application>
  <PresentationFormat>Widescreen</PresentationFormat>
  <Paragraphs>248</Paragraphs>
  <Slides>31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Arial</vt:lpstr>
      <vt:lpstr>Calibri</vt:lpstr>
      <vt:lpstr>Times New Roman</vt:lpstr>
      <vt:lpstr>Office Theme</vt:lpstr>
      <vt:lpstr>“Thou shalt remember all the way  which the LORD thy God led thee” Deuteronomy 8:2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We, like them, need to remember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24</cp:revision>
  <cp:lastPrinted>2012-12-27T03:45:36Z</cp:lastPrinted>
  <dcterms:created xsi:type="dcterms:W3CDTF">2011-06-07T04:33:49Z</dcterms:created>
  <dcterms:modified xsi:type="dcterms:W3CDTF">2023-12-31T15:02:04Z</dcterms:modified>
</cp:coreProperties>
</file>