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733" r:id="rId3"/>
    <p:sldMasterId id="2147483741" r:id="rId4"/>
  </p:sldMasterIdLst>
  <p:notesMasterIdLst>
    <p:notesMasterId r:id="rId34"/>
  </p:notesMasterIdLst>
  <p:sldIdLst>
    <p:sldId id="491" r:id="rId5"/>
    <p:sldId id="2392" r:id="rId6"/>
    <p:sldId id="2430" r:id="rId7"/>
    <p:sldId id="2415" r:id="rId8"/>
    <p:sldId id="2425" r:id="rId9"/>
    <p:sldId id="2434" r:id="rId10"/>
    <p:sldId id="2461" r:id="rId11"/>
    <p:sldId id="2436" r:id="rId12"/>
    <p:sldId id="2437" r:id="rId13"/>
    <p:sldId id="2416" r:id="rId14"/>
    <p:sldId id="2433" r:id="rId15"/>
    <p:sldId id="2427" r:id="rId16"/>
    <p:sldId id="2443" r:id="rId17"/>
    <p:sldId id="2440" r:id="rId18"/>
    <p:sldId id="2445" r:id="rId19"/>
    <p:sldId id="2441" r:id="rId20"/>
    <p:sldId id="2460" r:id="rId21"/>
    <p:sldId id="2444" r:id="rId22"/>
    <p:sldId id="2447" r:id="rId23"/>
    <p:sldId id="2448" r:id="rId24"/>
    <p:sldId id="2449" r:id="rId25"/>
    <p:sldId id="2451" r:id="rId26"/>
    <p:sldId id="2452" r:id="rId27"/>
    <p:sldId id="2453" r:id="rId28"/>
    <p:sldId id="2455" r:id="rId29"/>
    <p:sldId id="2456" r:id="rId30"/>
    <p:sldId id="2459" r:id="rId31"/>
    <p:sldId id="2458" r:id="rId32"/>
    <p:sldId id="2457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06"/>
    <a:srgbClr val="CCECFF"/>
    <a:srgbClr val="E6E6E6"/>
    <a:srgbClr val="660033"/>
    <a:srgbClr val="0000FF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60"/>
  </p:normalViewPr>
  <p:slideViewPr>
    <p:cSldViewPr>
      <p:cViewPr varScale="1">
        <p:scale>
          <a:sx n="114" d="100"/>
          <a:sy n="114" d="100"/>
        </p:scale>
        <p:origin x="44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C65F-4714-4653-A94C-2C43872834F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8FE7-9712-4AC8-8FC6-24617B46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C8FE7-9712-4AC8-8FC6-24617B461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F7DA-88B9-4FE4-B526-33C59912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8B1C1-8C45-4B82-91DD-82861AD6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97F4-7C9A-4069-A279-AE3961CE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99643-5AA8-4FF4-8C1B-B0772AB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16E8-4B49-4D9B-B95E-80D6A239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E75F-DD9E-4AF2-B8F4-F4A335205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8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0DC6-0902-4C72-BC43-B5DE88E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345D2-D081-45AD-914E-357EB5A6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7490-2028-422F-906A-7C328002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95EF-8499-4B30-9B49-3E67F018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FFEC-6CAD-4A97-8FBE-4739CED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7EC3-84C1-4088-A3C8-46A2A8574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DEA2-486B-4D1E-9789-28C41ADA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B58B5-06E4-4882-8D46-5660CB38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26400" cy="4800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DB31-65C4-4C98-B269-397BD44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0FEA-0330-4F72-A4C5-4DF0630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C39B-F3EA-43BC-B85E-5D81640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3F9-F3A9-4E96-9CE9-F46BE9EA3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431D-6B8C-45FB-AE3E-18DF7767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9BD76-26B3-44F0-AB4C-7ECEC280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23DD-3C38-40C2-85CB-311A5673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8331-860A-4C5A-934C-345FC76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99F80-A40C-40BC-8A72-A7AB27F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E0D0-B7DC-4A04-A5D7-3D096357A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1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77EC-895F-44EE-8EB5-63E079D3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90B6-BCEF-4627-BD38-F1D6ACD8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A61E-35E9-4718-B2AA-B0BB5BC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4C03-5B0C-4460-9228-1C9D0BC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3188-3CB1-46F1-8BAE-B3B0280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92CD-247C-42A0-8C57-BF82B3EFE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7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4B99-9ABE-438A-A3EE-D35E4E2D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375D-7B30-44D2-87BF-6FC58A16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C989-86B2-4F84-8FD4-DBAB9A7E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3A0D-D58F-466E-ADBB-506B3A5F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3E5E-19BB-4F56-9E98-F24B8CF0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BDDD-8587-47BE-BFB6-D7761FB9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9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FE2-F86F-4F96-BF45-18D626A8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AC7F-4202-45D1-B681-DEBC063D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567A-A85E-4656-95CB-9EA6A71E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4870-9DA6-48E5-A4D6-854B22F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CD16-0066-48A8-A2FB-6D8B6C7A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BB01-B833-4EEF-AA7B-2AB7FCC3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3B295-F017-4576-9FA4-3A52AF697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11B1-55A1-42F8-92C1-1165C707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C8C3A-2B7D-4B44-98C4-8C8F6C71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111C6-B04B-4146-AE38-3BBEFB59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F7F15-2740-446F-929F-A5D00049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D802B-DC80-4FE1-A0C8-60CB0D33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912E-0050-4FB9-B600-0D028146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98839-3B88-4323-8B49-BABF891C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8945-BC60-4382-BFBA-A3882E0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CF4B-061B-4CAD-A9DF-37A29F336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9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A7D-996D-43B2-BBB9-4D658CE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D218A-772B-4C31-A4C2-B93A87E4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5F99-1D84-45A5-B7F5-CDADE454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2796-6C6A-41E9-996F-AE30EB08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9CC8-45ED-42E7-9D01-D69647C8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4661B-F769-4760-8EAD-F70E9AB0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F2F0A-3E4D-4EE1-A2AB-0EAC81ED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6E8F-1480-4413-999B-F3AACDF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1E32-4874-4112-91A1-A1A550EC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FCAB-E5BD-45F2-B086-2D0B334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A4EE-69BC-42B9-AC46-F70C3425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AC36-C24F-4704-AFC9-6B1AED0A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DF6B-835F-42FF-A840-F9B01BE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28F8-DB13-4DFA-A536-85393335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D8D1A-F781-417F-9175-D269AA97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FEC86-BE44-4D2D-B0E6-19FD6BAC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B7D4-B406-4A4F-A547-BE2CA28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BE0-8C80-4ADE-9ACF-C5F89AC2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154E-5C7D-4910-AD68-934A2336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2682-E451-4D05-8728-B93178A3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4964-075F-4549-BBF6-187CAED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6544-3598-4632-A397-84B407EF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54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8479-FA32-462A-AC88-178319E1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EC7E5-CD65-4DEA-BFB0-91E90700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4D0A-6A5D-4B6E-87AF-E9372913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8F958-9818-4695-B6F5-1999E82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398C-E8EA-4150-A1AA-676CAFE0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CD31-CE48-4027-9B05-42D487E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84B6-A8E7-4FD7-A687-4B10D175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0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E1C1-4B68-4864-952D-FEE43F6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562FB-873B-417A-9035-1F786343F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5B43-FCF8-4E05-8E5F-AEB8E419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9187-1C92-488C-91FF-0C5D4C58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733A-8FFE-4956-A3E1-E4489C8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985EE-2FB4-4B57-A601-7D871EB89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3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45B2-07FD-45ED-AAC0-59CCB65BE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F6CC4-F452-4E03-A69B-955C7A20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83AB-7B61-4223-99A3-5FCF0845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D058-6A33-45CC-9FFA-8F6125F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25A-9998-4A43-A170-3E7A8964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8D0-E9AE-470D-8F2F-FDBE79E30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7011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A16-ED10-4886-A6C6-4D3B06DA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294E-F7E3-4617-9C4D-870E2487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2AC4-C16A-472F-BE44-91AC2BA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B76F-73D2-40F6-8D3B-8F5DEEB0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5CE8-2E83-4355-A8CD-7FF69E6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BDFA-5472-4245-83B9-CB9DC1FC0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15CF-55A3-4ED0-BCC6-6DBA030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C95-1F6F-4CC1-BA67-71145DD3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27A8-A2CB-4828-96C5-8E30AF35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5C928-EB02-4129-BB41-9A6D8170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3C3A-73F5-4DFF-A5BF-91F81A2A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9747-64C3-4028-8E7D-4E498344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77C2-E8D0-486C-83A1-7C51E403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1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2843-C2B3-4E48-8053-4FAB1CF6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35714-CC10-4803-ACAA-35D91857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0990-EF9B-4A46-B810-1555251A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ACC82-2D0D-4508-9AAE-0C90C0598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7D39F-F0BB-429E-92A9-605D48C76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2DF9E-2273-465A-8859-F151D394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4E757-6EF8-42DF-9969-87879AF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A5D27-0A26-4EDB-B338-83926B3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FF31-E7BC-464C-8334-0060281B8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2BA6-E933-49A9-8D83-732BF7F2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F99F-24E8-4039-8CFA-B6428A4F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21064-98A4-4D75-B633-5971F9E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45D-9167-48E0-B426-A775906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6CA3-5F20-4FD6-A8BC-0C5411CA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E3058-4904-455D-ACAA-92D19B2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A8F7-A016-4DA0-B067-3267DB1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225-C481-4B88-BE67-897F782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B60-D7C8-42A6-8AC5-1A8C7622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C4D9-9BA1-4D26-83B8-DE195CB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C3C2-6EA0-440E-89F6-E9C4EC0A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ED63-13ED-4FC5-AABC-7B52E3C8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909F-8D68-4FAE-B00A-15ECF979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B94A-0CA8-440C-BB14-82C04E7B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E270-4367-429D-944C-C35BC759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16AD-4502-4B0E-820B-13DE4CB17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FB64-F129-4B0E-95E8-5260115D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75DB5-0516-40F0-991A-0ACB21354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F670-D0DE-49CF-9DA8-A29AAB34D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DCA6-C8EB-44A7-AC28-1BDAB42E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3AC95-55BE-49B6-8243-5D8F33D1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9D6C-2AFB-441D-8D22-ADD8080F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DBFE-345C-4E70-920B-EAAB64EA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2FFB6-5EBA-4881-B039-E27E3932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4E533-ED4A-4DD3-8FE3-6F3BFB7B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5D113B6-FBF3-49D4-860A-B8F768ED9F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EF2F06-D26F-4526-8A84-1A2BF0B0A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CC0235A-77DE-4DCC-A4A6-5EF667FA6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3BD96-00DC-43B6-BEBD-DC88BB9BF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0FD223-92D6-42F7-90BA-7A486E83E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BD805E-6E31-4559-86E7-1B306DC5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4D9D45-B520-4431-AA80-C4221DF7F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B9C714-9A31-46A7-BE7A-BC5BEA389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ECF84E3-119F-44CF-8970-96BEB10F30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29521B-9E42-4F4C-9768-7347B59549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80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788A9F-DE28-4F22-BF49-7707F132E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365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6096000" cy="5638800"/>
          </a:xfrm>
        </p:spPr>
        <p:txBody>
          <a:bodyPr vert="horz" lIns="26788" tIns="26788" rIns="218585" bIns="26788" numCol="1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348" indent="0" algn="ctr">
              <a:buNone/>
            </a:pPr>
            <a:r>
              <a:rPr lang="en-US" sz="3200" b="1" dirty="0"/>
              <a:t>Revelation 1:1-2</a:t>
            </a:r>
            <a:br>
              <a:rPr lang="en-US" sz="1800" dirty="0"/>
            </a:br>
            <a:r>
              <a:rPr lang="en-US" sz="4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”The Revelation of Jesus Christ, which God gave …</a:t>
            </a:r>
          </a:p>
          <a:p>
            <a:pPr marL="3348" indent="0" algn="ctr">
              <a:buNone/>
            </a:pPr>
            <a:r>
              <a:rPr lang="en-US" sz="4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shew unto his servants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which must</a:t>
            </a:r>
          </a:p>
          <a:p>
            <a:pPr marL="3348" indent="0" algn="ctr">
              <a:buNone/>
            </a:pPr>
            <a:r>
              <a:rPr lang="en-US" sz="5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shortly</a:t>
            </a:r>
            <a:r>
              <a:rPr lang="en-US" sz="5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to pass;</a:t>
            </a:r>
          </a:p>
          <a:p>
            <a:pPr marL="3348" indent="0" algn="ctr">
              <a:buNone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8" indent="0" algn="ctr">
              <a:buNone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8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4F36C3-A841-4886-93E7-CCD844E27581}"/>
              </a:ext>
            </a:extLst>
          </p:cNvPr>
          <p:cNvSpPr/>
          <p:nvPr/>
        </p:nvSpPr>
        <p:spPr>
          <a:xfrm>
            <a:off x="304800" y="3886200"/>
            <a:ext cx="6096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48" lvl="0" algn="ctr">
              <a:spcBef>
                <a:spcPts val="773"/>
              </a:spcBef>
              <a:buSzPct val="100000"/>
            </a:pP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ἐν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τάχος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(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en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tachos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3348" lvl="0" algn="ctr">
              <a:spcBef>
                <a:spcPts val="773"/>
              </a:spcBef>
              <a:buSzPct val="100000"/>
            </a:pP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Specific point (in time)</a:t>
            </a:r>
          </a:p>
          <a:p>
            <a:pPr marL="3348" lvl="0" algn="ctr">
              <a:spcBef>
                <a:spcPts val="773"/>
              </a:spcBef>
              <a:buSzPct val="100000"/>
            </a:pP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Tachos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quickly</a:t>
            </a:r>
            <a:endParaRPr lang="en-US" sz="47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rist on his throne">
            <a:extLst>
              <a:ext uri="{FF2B5EF4-FFF2-40B4-BE49-F238E27FC236}">
                <a16:creationId xmlns:a16="http://schemas.microsoft.com/office/drawing/2014/main" id="{679CD39B-6CCC-4609-9E81-F0FEB2783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-18176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E3DC05-25FB-4252-9648-07F4E31B54B1}"/>
              </a:ext>
            </a:extLst>
          </p:cNvPr>
          <p:cNvSpPr/>
          <p:nvPr/>
        </p:nvSpPr>
        <p:spPr>
          <a:xfrm>
            <a:off x="-152400" y="4916698"/>
            <a:ext cx="12192000" cy="1938992"/>
          </a:xfrm>
          <a:prstGeom prst="rect">
            <a:avLst/>
          </a:prstGeom>
          <a:solidFill>
            <a:schemeClr val="tx1"/>
          </a:solidFill>
          <a:effectLst>
            <a:glow>
              <a:schemeClr val="accent1">
                <a:alpha val="40000"/>
              </a:schemeClr>
            </a:glow>
            <a:softEdge rad="698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“He that sat upon the throne said,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Behold, I make all things new.” </a:t>
            </a:r>
            <a:r>
              <a:rPr lang="en-US" sz="44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</a:t>
            </a:r>
            <a:r>
              <a:rPr lang="en-US" sz="48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71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pPr marL="742950" indent="-742950" algn="ctr"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revealed some of the details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Cor 2:9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“Eye hath not seen, nor ear heard,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have entered into the heart of man,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things which God hath prepared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them that love him.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God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revealed them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us by his Spirit”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46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2327" y="-48875"/>
            <a:ext cx="1211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New Heavens (universe)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New Earth.                                                 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saw a new heaven and a new earth” </a:t>
            </a: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E65818C4-057A-4E11-AEDE-8A808269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9400"/>
            <a:ext cx="12148126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224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New Home.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21:2-3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37083-58CC-41AE-BE7D-F736C71DCE6F}"/>
              </a:ext>
            </a:extLst>
          </p:cNvPr>
          <p:cNvSpPr/>
          <p:nvPr/>
        </p:nvSpPr>
        <p:spPr>
          <a:xfrm>
            <a:off x="-18474" y="2209800"/>
            <a:ext cx="118294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… saw the holy city, new Jerusalem, coming down from God out of heaven,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as a bride adorned for her husband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heard a great voice from heaven saying: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the tabernacle of God is with men,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will dwell with them”</a:t>
            </a:r>
            <a:endParaRPr lang="en-US" sz="4400" dirty="0"/>
          </a:p>
        </p:txBody>
      </p:sp>
      <p:pic>
        <p:nvPicPr>
          <p:cNvPr id="24578" name="Picture 2" descr="Image result for heaven">
            <a:extLst>
              <a:ext uri="{FF2B5EF4-FFF2-40B4-BE49-F238E27FC236}">
                <a16:creationId xmlns:a16="http://schemas.microsoft.com/office/drawing/2014/main" id="{549CE52F-5DA2-4011-AC21-FE8E28E6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" y="1105298"/>
            <a:ext cx="12143014" cy="56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20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2327" y="76200"/>
            <a:ext cx="1211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New Home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21:2,3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(Jn 14:2)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place for you!”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tar filled sky&#10;&#10;Description generated with high confidence">
            <a:extLst>
              <a:ext uri="{FF2B5EF4-FFF2-40B4-BE49-F238E27FC236}">
                <a16:creationId xmlns:a16="http://schemas.microsoft.com/office/drawing/2014/main" id="{A60A838F-F07D-4D0C-812E-F0BBB038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193636"/>
            <a:ext cx="4572000" cy="4572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EF988A-6A0F-476F-B6D9-ADBFCB5CE52E}"/>
              </a:ext>
            </a:extLst>
          </p:cNvPr>
          <p:cNvSpPr/>
          <p:nvPr/>
        </p:nvSpPr>
        <p:spPr>
          <a:xfrm>
            <a:off x="48490" y="1101090"/>
            <a:ext cx="117625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21:9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“Come hither, I will shew thee the bride,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Lamb's wife.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8B9AA-BC54-4F20-A027-A7C0C6208C28}"/>
              </a:ext>
            </a:extLst>
          </p:cNvPr>
          <p:cNvSpPr/>
          <p:nvPr/>
        </p:nvSpPr>
        <p:spPr>
          <a:xfrm>
            <a:off x="48490" y="2473696"/>
            <a:ext cx="8028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…shewed me that great city, the holy Jerusalem, descending out of heaven from God, </a:t>
            </a:r>
          </a:p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Having the glory of God: and her light was like unto a stone most precious, even like a jasper stone, clear as crystal;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0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AD9148-5575-4F2D-9203-C26EA8358C5F}"/>
              </a:ext>
            </a:extLst>
          </p:cNvPr>
          <p:cNvSpPr txBox="1"/>
          <p:nvPr/>
        </p:nvSpPr>
        <p:spPr>
          <a:xfrm>
            <a:off x="255155" y="2286000"/>
            <a:ext cx="11479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“12 Gates were 12 Pearls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38CBB-0FA0-41FD-8E7C-A56997E1CFC9}"/>
              </a:ext>
            </a:extLst>
          </p:cNvPr>
          <p:cNvSpPr/>
          <p:nvPr/>
        </p:nvSpPr>
        <p:spPr>
          <a:xfrm>
            <a:off x="76200" y="13855"/>
            <a:ext cx="1203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“Come, I will shew thee the bride, the Lamb's wife.”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21:9-27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Image result for gates of pearl">
            <a:extLst>
              <a:ext uri="{FF2B5EF4-FFF2-40B4-BE49-F238E27FC236}">
                <a16:creationId xmlns:a16="http://schemas.microsoft.com/office/drawing/2014/main" id="{40C737BF-7277-48A2-8FFD-65B0CBE41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556" r="5000" b="11111"/>
          <a:stretch/>
        </p:blipFill>
        <p:spPr bwMode="auto">
          <a:xfrm>
            <a:off x="6961909" y="3435927"/>
            <a:ext cx="5181600" cy="310896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A6AB3-F7D3-4463-A2EE-8E52414D3A45}"/>
              </a:ext>
            </a:extLst>
          </p:cNvPr>
          <p:cNvSpPr txBox="1"/>
          <p:nvPr/>
        </p:nvSpPr>
        <p:spPr>
          <a:xfrm>
            <a:off x="345209" y="3519698"/>
            <a:ext cx="652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the 12 gates, 12 angels.”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21:12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AD9148-5575-4F2D-9203-C26EA8358C5F}"/>
              </a:ext>
            </a:extLst>
          </p:cNvPr>
          <p:cNvSpPr txBox="1"/>
          <p:nvPr/>
        </p:nvSpPr>
        <p:spPr>
          <a:xfrm>
            <a:off x="66965" y="1752600"/>
            <a:ext cx="994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Symmetrical and huge. 21:16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38CBB-0FA0-41FD-8E7C-A56997E1CFC9}"/>
              </a:ext>
            </a:extLst>
          </p:cNvPr>
          <p:cNvSpPr/>
          <p:nvPr/>
        </p:nvSpPr>
        <p:spPr>
          <a:xfrm>
            <a:off x="304800" y="0"/>
            <a:ext cx="1203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“Come, I will shew thee the bride, the Lamb's wife.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16C01-C72E-4DF4-9B81-4C5424D5875B}"/>
              </a:ext>
            </a:extLst>
          </p:cNvPr>
          <p:cNvSpPr/>
          <p:nvPr/>
        </p:nvSpPr>
        <p:spPr>
          <a:xfrm>
            <a:off x="115728" y="2414319"/>
            <a:ext cx="68946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“twelve thousand furlongs.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length, breadth and height of it are equal.”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furlong = 660 feet.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12,000 = 1500 miles!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*Room for all! </a:t>
            </a:r>
          </a:p>
        </p:txBody>
      </p:sp>
      <p:pic>
        <p:nvPicPr>
          <p:cNvPr id="8196" name="Picture 4" descr="Image result for New Jerusalem">
            <a:extLst>
              <a:ext uri="{FF2B5EF4-FFF2-40B4-BE49-F238E27FC236}">
                <a16:creationId xmlns:a16="http://schemas.microsoft.com/office/drawing/2014/main" id="{ABE1AA80-18D4-40A2-A349-3AA2B28CF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r="3055"/>
          <a:stretch/>
        </p:blipFill>
        <p:spPr bwMode="auto">
          <a:xfrm>
            <a:off x="6629400" y="2743200"/>
            <a:ext cx="5562600" cy="4051437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5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AD9148-5575-4F2D-9203-C26EA8358C5F}"/>
              </a:ext>
            </a:extLst>
          </p:cNvPr>
          <p:cNvSpPr txBox="1"/>
          <p:nvPr/>
        </p:nvSpPr>
        <p:spPr>
          <a:xfrm>
            <a:off x="228600" y="751344"/>
            <a:ext cx="1211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Made of purest Gold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21:18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38CBB-0FA0-41FD-8E7C-A56997E1CFC9}"/>
              </a:ext>
            </a:extLst>
          </p:cNvPr>
          <p:cNvSpPr/>
          <p:nvPr/>
        </p:nvSpPr>
        <p:spPr>
          <a:xfrm>
            <a:off x="76200" y="762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shew thee the bride, the Lamb's wife.”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heaven as a city of gold">
            <a:extLst>
              <a:ext uri="{FF2B5EF4-FFF2-40B4-BE49-F238E27FC236}">
                <a16:creationId xmlns:a16="http://schemas.microsoft.com/office/drawing/2014/main" id="{31E593A9-DB3B-466B-8F69-7C9D482D9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/>
          <a:stretch/>
        </p:blipFill>
        <p:spPr bwMode="auto">
          <a:xfrm>
            <a:off x="5410199" y="1614668"/>
            <a:ext cx="6705601" cy="507980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73323-EF04-476B-A99D-F9E2AA8FD026}"/>
              </a:ext>
            </a:extLst>
          </p:cNvPr>
          <p:cNvSpPr/>
          <p:nvPr/>
        </p:nvSpPr>
        <p:spPr>
          <a:xfrm>
            <a:off x="304800" y="2072819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city was pure gold.”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3311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00E06B1D-6D70-4AB9-89CA-B535037F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7"/>
          <a:stretch/>
        </p:blipFill>
        <p:spPr bwMode="auto">
          <a:xfrm>
            <a:off x="6400800" y="1371600"/>
            <a:ext cx="6324600" cy="5625484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D9148-5575-4F2D-9203-C26EA8358C5F}"/>
              </a:ext>
            </a:extLst>
          </p:cNvPr>
          <p:cNvSpPr txBox="1"/>
          <p:nvPr/>
        </p:nvSpPr>
        <p:spPr>
          <a:xfrm>
            <a:off x="228600" y="751344"/>
            <a:ext cx="1211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 startAt="4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Foundations garnished with gems.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38CBB-0FA0-41FD-8E7C-A56997E1CFC9}"/>
              </a:ext>
            </a:extLst>
          </p:cNvPr>
          <p:cNvSpPr/>
          <p:nvPr/>
        </p:nvSpPr>
        <p:spPr>
          <a:xfrm>
            <a:off x="76200" y="762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shew thee the bride, the Lamb's wife.”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175EE-AAE5-486E-9C38-3C5E6FE65BF0}"/>
              </a:ext>
            </a:extLst>
          </p:cNvPr>
          <p:cNvSpPr/>
          <p:nvPr/>
        </p:nvSpPr>
        <p:spPr>
          <a:xfrm>
            <a:off x="76200" y="1808283"/>
            <a:ext cx="662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19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foundations of the wall of the city were garnished with all manner of precious stones.”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37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Heaven, earth, home </a:t>
            </a:r>
          </a:p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People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21:3,24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be His People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C40723E6-49B7-4808-BEE5-9EBAC31F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16306"/>
            <a:ext cx="4762500" cy="357187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F83EA9-E103-427F-A0E2-455A82C1085D}"/>
              </a:ext>
            </a:extLst>
          </p:cNvPr>
          <p:cNvSpPr/>
          <p:nvPr/>
        </p:nvSpPr>
        <p:spPr>
          <a:xfrm>
            <a:off x="152400" y="3410527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the nations of them which are saved shall walk in the light of it.”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764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D3DCB22-29E2-4C4F-A43F-586CE1C97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6" b="17778"/>
          <a:stretch/>
        </p:blipFill>
        <p:spPr bwMode="auto">
          <a:xfrm>
            <a:off x="0" y="-152400"/>
            <a:ext cx="12192000" cy="61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6FE89-3CEF-4210-A820-D3F1E5BF1CEF}"/>
              </a:ext>
            </a:extLst>
          </p:cNvPr>
          <p:cNvSpPr txBox="1"/>
          <p:nvPr/>
        </p:nvSpPr>
        <p:spPr>
          <a:xfrm>
            <a:off x="455517" y="61992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92E01-630A-43B9-B265-069BA228A170}"/>
              </a:ext>
            </a:extLst>
          </p:cNvPr>
          <p:cNvSpPr txBox="1"/>
          <p:nvPr/>
        </p:nvSpPr>
        <p:spPr>
          <a:xfrm>
            <a:off x="2770430" y="6083227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      Government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E1308B-1A51-47E1-8900-CE8B6A6CAE25}"/>
              </a:ext>
            </a:extLst>
          </p:cNvPr>
          <p:cNvCxnSpPr>
            <a:cxnSpLocks/>
          </p:cNvCxnSpPr>
          <p:nvPr/>
        </p:nvCxnSpPr>
        <p:spPr bwMode="auto">
          <a:xfrm flipV="1">
            <a:off x="8763000" y="6083227"/>
            <a:ext cx="3347115" cy="437055"/>
          </a:xfrm>
          <a:prstGeom prst="straightConnector1">
            <a:avLst/>
          </a:prstGeom>
          <a:solidFill>
            <a:srgbClr val="988C8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8A6ECD-0ACA-4ED1-BA75-71D9EB9B58E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37334" y="6069710"/>
            <a:ext cx="2620466" cy="450571"/>
          </a:xfrm>
          <a:prstGeom prst="straightConnector1">
            <a:avLst/>
          </a:prstGeom>
          <a:solidFill>
            <a:srgbClr val="988C8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05DBC5-8357-4536-8A7A-732D22D70C2B}"/>
              </a:ext>
            </a:extLst>
          </p:cNvPr>
          <p:cNvSpPr txBox="1"/>
          <p:nvPr/>
        </p:nvSpPr>
        <p:spPr>
          <a:xfrm>
            <a:off x="0" y="-186674"/>
            <a:ext cx="12192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Revelation of God’s Purposes and Processes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569C1-5AEC-40D9-9653-FFEC17340B8A}"/>
              </a:ext>
            </a:extLst>
          </p:cNvPr>
          <p:cNvSpPr txBox="1"/>
          <p:nvPr/>
        </p:nvSpPr>
        <p:spPr>
          <a:xfrm>
            <a:off x="10345361" y="2022315"/>
            <a:ext cx="1764754" cy="30162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0806"/>
                </a:solidFill>
              </a:rPr>
              <a:t>1. Marriage</a:t>
            </a:r>
          </a:p>
          <a:p>
            <a:r>
              <a:rPr lang="en-US" sz="1200" b="1" dirty="0">
                <a:solidFill>
                  <a:srgbClr val="0E0806"/>
                </a:solidFill>
              </a:rPr>
              <a:t>2. </a:t>
            </a:r>
            <a:r>
              <a:rPr lang="en-US" b="1" dirty="0">
                <a:solidFill>
                  <a:srgbClr val="0E0806"/>
                </a:solidFill>
              </a:rPr>
              <a:t>Armageddon</a:t>
            </a:r>
            <a:endParaRPr lang="en-US" sz="2400" b="1" dirty="0">
              <a:solidFill>
                <a:srgbClr val="0E0806"/>
              </a:solidFill>
            </a:endParaRPr>
          </a:p>
          <a:p>
            <a:r>
              <a:rPr lang="en-US" b="1" dirty="0">
                <a:solidFill>
                  <a:srgbClr val="0E0806"/>
                </a:solidFill>
              </a:rPr>
              <a:t>3. Beasts        </a:t>
            </a:r>
          </a:p>
          <a:p>
            <a:r>
              <a:rPr lang="en-US" b="1" dirty="0">
                <a:solidFill>
                  <a:srgbClr val="0E0806"/>
                </a:solidFill>
              </a:rPr>
              <a:t>     judged</a:t>
            </a:r>
          </a:p>
          <a:p>
            <a:r>
              <a:rPr lang="en-US" b="1" dirty="0">
                <a:solidFill>
                  <a:srgbClr val="0E0806"/>
                </a:solidFill>
              </a:rPr>
              <a:t>4.Satan </a:t>
            </a:r>
          </a:p>
          <a:p>
            <a:r>
              <a:rPr lang="en-US" b="1" dirty="0">
                <a:solidFill>
                  <a:srgbClr val="0E0806"/>
                </a:solidFill>
              </a:rPr>
              <a:t>     bound</a:t>
            </a:r>
          </a:p>
          <a:p>
            <a:r>
              <a:rPr lang="en-US" b="1" dirty="0">
                <a:solidFill>
                  <a:srgbClr val="0E0806"/>
                </a:solidFill>
              </a:rPr>
              <a:t>5. Kingdom</a:t>
            </a:r>
          </a:p>
          <a:p>
            <a:r>
              <a:rPr lang="en-US" b="1" dirty="0">
                <a:solidFill>
                  <a:srgbClr val="0E0806"/>
                </a:solidFill>
              </a:rPr>
              <a:t>6. Rebellion</a:t>
            </a:r>
          </a:p>
          <a:p>
            <a:r>
              <a:rPr lang="en-US" b="1" dirty="0">
                <a:solidFill>
                  <a:srgbClr val="0E0806"/>
                </a:solidFill>
              </a:rPr>
              <a:t>7. </a:t>
            </a:r>
            <a:r>
              <a:rPr lang="en-US" sz="20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</a:p>
          <a:p>
            <a:r>
              <a:rPr lang="en-US" sz="20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Judgment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C1B158-F57A-4A96-895B-BFF44EC96279}"/>
              </a:ext>
            </a:extLst>
          </p:cNvPr>
          <p:cNvSpPr txBox="1"/>
          <p:nvPr/>
        </p:nvSpPr>
        <p:spPr>
          <a:xfrm>
            <a:off x="8401627" y="2034569"/>
            <a:ext cx="1805709" cy="22775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0806"/>
                </a:solidFill>
              </a:rPr>
              <a:t>1. Sores  </a:t>
            </a:r>
          </a:p>
          <a:p>
            <a:r>
              <a:rPr lang="en-US" b="1" dirty="0">
                <a:solidFill>
                  <a:srgbClr val="0E0806"/>
                </a:solidFill>
              </a:rPr>
              <a:t>2. Sea Life</a:t>
            </a:r>
          </a:p>
          <a:p>
            <a:r>
              <a:rPr lang="en-US" b="1" dirty="0">
                <a:solidFill>
                  <a:srgbClr val="0E0806"/>
                </a:solidFill>
              </a:rPr>
              <a:t>3. Waters</a:t>
            </a:r>
          </a:p>
          <a:p>
            <a:r>
              <a:rPr lang="en-US" b="1" dirty="0">
                <a:solidFill>
                  <a:srgbClr val="0E0806"/>
                </a:solidFill>
              </a:rPr>
              <a:t>4. Scorch</a:t>
            </a:r>
          </a:p>
          <a:p>
            <a:r>
              <a:rPr lang="en-US" b="1" dirty="0">
                <a:solidFill>
                  <a:srgbClr val="0E0806"/>
                </a:solidFill>
              </a:rPr>
              <a:t>5. Darkness</a:t>
            </a:r>
          </a:p>
          <a:p>
            <a:r>
              <a:rPr lang="en-US" sz="1600" b="1" dirty="0">
                <a:solidFill>
                  <a:srgbClr val="0E0806"/>
                </a:solidFill>
              </a:rPr>
              <a:t>6. Euphrates</a:t>
            </a:r>
          </a:p>
          <a:p>
            <a:r>
              <a:rPr lang="en-US" b="1" dirty="0">
                <a:solidFill>
                  <a:srgbClr val="0E0806"/>
                </a:solidFill>
              </a:rPr>
              <a:t>7. Great      </a:t>
            </a:r>
          </a:p>
          <a:p>
            <a:r>
              <a:rPr lang="en-US" b="1" dirty="0">
                <a:solidFill>
                  <a:srgbClr val="0E0806"/>
                </a:solidFill>
              </a:rPr>
              <a:t> Earthquake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0BB04-8931-47E3-9FFD-25CB461447E5}"/>
              </a:ext>
            </a:extLst>
          </p:cNvPr>
          <p:cNvSpPr txBox="1"/>
          <p:nvPr/>
        </p:nvSpPr>
        <p:spPr>
          <a:xfrm>
            <a:off x="8425391" y="4250146"/>
            <a:ext cx="1800416" cy="830997"/>
          </a:xfrm>
          <a:prstGeom prst="rect">
            <a:avLst/>
          </a:prstGeom>
          <a:solidFill>
            <a:srgbClr val="CCECFF">
              <a:alpha val="9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E0806"/>
                </a:solidFill>
              </a:rPr>
              <a:t>Babylon</a:t>
            </a:r>
          </a:p>
          <a:p>
            <a:pPr algn="ctr"/>
            <a:r>
              <a:rPr lang="en-US" sz="2400" b="1" i="1" dirty="0">
                <a:solidFill>
                  <a:srgbClr val="0E0806"/>
                </a:solidFill>
              </a:rPr>
              <a:t>Judged</a:t>
            </a:r>
            <a:r>
              <a:rPr lang="en-US" sz="2000" i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98E68F-3124-4F70-8069-9FD8112C2ABC}"/>
              </a:ext>
            </a:extLst>
          </p:cNvPr>
          <p:cNvSpPr txBox="1"/>
          <p:nvPr/>
        </p:nvSpPr>
        <p:spPr>
          <a:xfrm>
            <a:off x="6466130" y="2113926"/>
            <a:ext cx="1868366" cy="295465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1. Woman 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2. Dragon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3. Beast</a:t>
            </a:r>
          </a:p>
          <a:p>
            <a:r>
              <a:rPr lang="en-US" b="1" dirty="0">
                <a:solidFill>
                  <a:srgbClr val="0E0806"/>
                </a:solidFill>
              </a:rPr>
              <a:t>4</a:t>
            </a:r>
            <a:r>
              <a:rPr lang="en-US" sz="2000" b="1" dirty="0">
                <a:solidFill>
                  <a:srgbClr val="0E0806"/>
                </a:solidFill>
              </a:rPr>
              <a:t>. </a:t>
            </a:r>
            <a:r>
              <a:rPr lang="en-US" sz="20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</a:p>
          <a:p>
            <a:r>
              <a:rPr lang="en-US" sz="20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Prophet</a:t>
            </a:r>
            <a:endParaRPr lang="en-US" sz="1600" b="1" dirty="0">
              <a:solidFill>
                <a:srgbClr val="0E08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5. Angels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6. Harvest</a:t>
            </a:r>
          </a:p>
          <a:p>
            <a:r>
              <a:rPr lang="en-US" b="1" dirty="0">
                <a:solidFill>
                  <a:srgbClr val="0E0806"/>
                </a:solidFill>
              </a:rPr>
              <a:t>7. Over-    </a:t>
            </a:r>
          </a:p>
          <a:p>
            <a:r>
              <a:rPr lang="en-US" b="1" dirty="0">
                <a:solidFill>
                  <a:srgbClr val="0E0806"/>
                </a:solidFill>
              </a:rPr>
              <a:t>      comers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EAF41-C7C6-4782-8C31-1E294E43C237}"/>
              </a:ext>
            </a:extLst>
          </p:cNvPr>
          <p:cNvSpPr txBox="1"/>
          <p:nvPr/>
        </p:nvSpPr>
        <p:spPr>
          <a:xfrm>
            <a:off x="4568532" y="2140996"/>
            <a:ext cx="1804555" cy="21390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1. Plants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2. Ocean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3. Rivers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4. Heavens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5. Locusts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E0806"/>
                </a:solidFill>
              </a:rPr>
              <a:t>6. Army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35727-3C4D-43BE-96B3-EA85B3A9D6BD}"/>
              </a:ext>
            </a:extLst>
          </p:cNvPr>
          <p:cNvSpPr txBox="1"/>
          <p:nvPr/>
        </p:nvSpPr>
        <p:spPr>
          <a:xfrm>
            <a:off x="4561608" y="4258619"/>
            <a:ext cx="1749221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E0806"/>
                </a:solidFill>
              </a:rPr>
              <a:t>7 Thunders, </a:t>
            </a:r>
          </a:p>
          <a:p>
            <a:r>
              <a:rPr lang="en-US" b="1" i="1" dirty="0">
                <a:solidFill>
                  <a:srgbClr val="0E0806"/>
                </a:solidFill>
              </a:rPr>
              <a:t>2 Witnesses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B7416-72E9-437D-B985-83D4CA713858}"/>
              </a:ext>
            </a:extLst>
          </p:cNvPr>
          <p:cNvSpPr txBox="1"/>
          <p:nvPr/>
        </p:nvSpPr>
        <p:spPr>
          <a:xfrm>
            <a:off x="2609271" y="2812608"/>
            <a:ext cx="1804554" cy="17235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E0806"/>
                </a:solidFill>
              </a:rPr>
              <a:t>1. Antichrist</a:t>
            </a:r>
          </a:p>
          <a:p>
            <a:r>
              <a:rPr lang="en-US" b="1" dirty="0">
                <a:solidFill>
                  <a:srgbClr val="0E0806"/>
                </a:solidFill>
              </a:rPr>
              <a:t>2. War</a:t>
            </a:r>
          </a:p>
          <a:p>
            <a:r>
              <a:rPr lang="en-US" b="1" dirty="0">
                <a:solidFill>
                  <a:srgbClr val="0E0806"/>
                </a:solidFill>
              </a:rPr>
              <a:t>3. Famine</a:t>
            </a:r>
          </a:p>
          <a:p>
            <a:r>
              <a:rPr lang="en-US" b="1" dirty="0">
                <a:solidFill>
                  <a:srgbClr val="0E0806"/>
                </a:solidFill>
              </a:rPr>
              <a:t>4. Death</a:t>
            </a:r>
          </a:p>
          <a:p>
            <a:r>
              <a:rPr lang="en-US" b="1" dirty="0">
                <a:solidFill>
                  <a:srgbClr val="0E0806"/>
                </a:solidFill>
              </a:rPr>
              <a:t>5. Martyrs</a:t>
            </a:r>
          </a:p>
          <a:p>
            <a:r>
              <a:rPr lang="en-US" sz="1600" b="1" dirty="0">
                <a:solidFill>
                  <a:srgbClr val="0E0806"/>
                </a:solidFill>
              </a:rPr>
              <a:t>6.Earthquake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B307F-30C7-4CFA-ADC6-25982C03A19F}"/>
              </a:ext>
            </a:extLst>
          </p:cNvPr>
          <p:cNvSpPr txBox="1"/>
          <p:nvPr/>
        </p:nvSpPr>
        <p:spPr>
          <a:xfrm>
            <a:off x="702528" y="3173342"/>
            <a:ext cx="1816580" cy="270843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1.</a:t>
            </a:r>
            <a:r>
              <a:rPr lang="en-US" sz="2000" dirty="0">
                <a:solidFill>
                  <a:srgbClr val="0E0806"/>
                </a:solidFill>
              </a:rPr>
              <a:t> </a:t>
            </a:r>
            <a:r>
              <a:rPr lang="en-US" sz="2000" b="1" dirty="0">
                <a:solidFill>
                  <a:srgbClr val="0E0806"/>
                </a:solidFill>
              </a:rPr>
              <a:t>Ephesus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2. Smyrna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3. Pergamos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4. Thyatira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5. Sardis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E0806"/>
                </a:solidFill>
              </a:rPr>
              <a:t>6</a:t>
            </a:r>
            <a:r>
              <a:rPr lang="en-US" sz="2000" b="1" dirty="0">
                <a:solidFill>
                  <a:srgbClr val="0E0806"/>
                </a:solidFill>
              </a:rPr>
              <a:t>.</a:t>
            </a:r>
            <a:r>
              <a:rPr lang="en-US" b="1" dirty="0">
                <a:solidFill>
                  <a:srgbClr val="0E0806"/>
                </a:solidFill>
              </a:rPr>
              <a:t>Philadelphia</a:t>
            </a:r>
            <a:endParaRPr lang="en-US" sz="2000" b="1" dirty="0">
              <a:solidFill>
                <a:srgbClr val="0E0806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E0806"/>
                </a:solidFill>
              </a:rPr>
              <a:t>7. Laodicea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7FEEEE-8B73-4306-8CDF-7E05B3EA80F3}"/>
              </a:ext>
            </a:extLst>
          </p:cNvPr>
          <p:cNvSpPr txBox="1"/>
          <p:nvPr/>
        </p:nvSpPr>
        <p:spPr>
          <a:xfrm>
            <a:off x="2637334" y="4745415"/>
            <a:ext cx="1677200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E0806"/>
                </a:solidFill>
              </a:rPr>
              <a:t>144,000 Evangelists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16833E-7A75-4A43-A838-F8559CBCBAF0}"/>
              </a:ext>
            </a:extLst>
          </p:cNvPr>
          <p:cNvCxnSpPr/>
          <p:nvPr/>
        </p:nvCxnSpPr>
        <p:spPr bwMode="auto">
          <a:xfrm>
            <a:off x="6442364" y="961990"/>
            <a:ext cx="0" cy="4099918"/>
          </a:xfrm>
          <a:prstGeom prst="line">
            <a:avLst/>
          </a:prstGeom>
          <a:solidFill>
            <a:srgbClr val="988C8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856C15-80ED-4C43-B5D9-250ADA14B03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4214" y="898984"/>
            <a:ext cx="28864" cy="4840132"/>
          </a:xfrm>
          <a:prstGeom prst="line">
            <a:avLst/>
          </a:prstGeom>
          <a:solidFill>
            <a:srgbClr val="988C8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F5F4E02-14E8-463F-96F9-072485ABCC59}"/>
              </a:ext>
            </a:extLst>
          </p:cNvPr>
          <p:cNvSpPr txBox="1"/>
          <p:nvPr/>
        </p:nvSpPr>
        <p:spPr>
          <a:xfrm>
            <a:off x="4561608" y="5031129"/>
            <a:ext cx="76234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Trumpet: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Kingdoms of the world become Christ’s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C00631-F0A2-47FA-85DB-D93E29853386}"/>
              </a:ext>
            </a:extLst>
          </p:cNvPr>
          <p:cNvSpPr txBox="1"/>
          <p:nvPr/>
        </p:nvSpPr>
        <p:spPr>
          <a:xfrm>
            <a:off x="2551196" y="5481866"/>
            <a:ext cx="9633877" cy="523220"/>
          </a:xfrm>
          <a:prstGeom prst="rect">
            <a:avLst/>
          </a:prstGeom>
          <a:solidFill>
            <a:schemeClr val="tx1"/>
          </a:solidFill>
          <a:ln w="19050">
            <a:solidFill>
              <a:srgbClr val="0E080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Seal Scroll, now opened, reveals God’s Purposes.</a:t>
            </a:r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4FA6AD78-5F4E-4148-A4D3-E252A0B1DC91}"/>
              </a:ext>
            </a:extLst>
          </p:cNvPr>
          <p:cNvCxnSpPr/>
          <p:nvPr/>
        </p:nvCxnSpPr>
        <p:spPr bwMode="auto">
          <a:xfrm>
            <a:off x="12185073" y="685800"/>
            <a:ext cx="0" cy="5290071"/>
          </a:xfrm>
          <a:prstGeom prst="line">
            <a:avLst/>
          </a:prstGeom>
          <a:solidFill>
            <a:srgbClr val="988C8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96719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Temple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21:22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 saw no temple: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 descr="Image result for Christ in heaven">
            <a:extLst>
              <a:ext uri="{FF2B5EF4-FFF2-40B4-BE49-F238E27FC236}">
                <a16:creationId xmlns:a16="http://schemas.microsoft.com/office/drawing/2014/main" id="{14DBD590-A4A3-483F-A828-5547ACE93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8064" r="6586" b="6452"/>
          <a:stretch/>
        </p:blipFill>
        <p:spPr bwMode="auto">
          <a:xfrm>
            <a:off x="6591300" y="2362200"/>
            <a:ext cx="5562600" cy="449580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92F9D0-2970-4182-A964-AA891BD9EF14}"/>
              </a:ext>
            </a:extLst>
          </p:cNvPr>
          <p:cNvSpPr/>
          <p:nvPr/>
        </p:nvSpPr>
        <p:spPr>
          <a:xfrm>
            <a:off x="381000" y="2177534"/>
            <a:ext cx="621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Lord God Almighty and the Lamb are the temple of it.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260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Light. 21:23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92F9D0-2970-4182-A964-AA891BD9EF14}"/>
              </a:ext>
            </a:extLst>
          </p:cNvPr>
          <p:cNvSpPr/>
          <p:nvPr/>
        </p:nvSpPr>
        <p:spPr>
          <a:xfrm>
            <a:off x="228600" y="1752600"/>
            <a:ext cx="6362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city had no need of the sun, or moon, to shine in it: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glory of God did lighten it, and the Lamb is the light thereof.” </a:t>
            </a:r>
          </a:p>
        </p:txBody>
      </p:sp>
      <p:pic>
        <p:nvPicPr>
          <p:cNvPr id="14338" name="Picture 2" descr="Image result for christ the light of heaven">
            <a:extLst>
              <a:ext uri="{FF2B5EF4-FFF2-40B4-BE49-F238E27FC236}">
                <a16:creationId xmlns:a16="http://schemas.microsoft.com/office/drawing/2014/main" id="{9163162D-62E9-401F-BB4D-C47A134AD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r="17953"/>
          <a:stretch/>
        </p:blipFill>
        <p:spPr bwMode="auto">
          <a:xfrm>
            <a:off x="6934200" y="1447800"/>
            <a:ext cx="487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8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38100" y="-152400"/>
            <a:ext cx="12115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make all things New”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Paradise.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22:1-2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he shewed me a pure river of water of life, clear as crystal, proceeding out of the throne of God and of the Lamb.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the street of it, on either side of the river,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there the tree of life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bare twelve manner of fruits, and yielded her fruit every month: and the leaves of the tree were for the healing of the nations.”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 result for River of life">
            <a:extLst>
              <a:ext uri="{FF2B5EF4-FFF2-40B4-BE49-F238E27FC236}">
                <a16:creationId xmlns:a16="http://schemas.microsoft.com/office/drawing/2014/main" id="{A5F47BED-5BDF-4CA7-BCA5-62F0F618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6027"/>
            <a:ext cx="12001500" cy="56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7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B1189-3C4D-426A-BD7D-8BDD51EF661A}"/>
              </a:ext>
            </a:extLst>
          </p:cNvPr>
          <p:cNvSpPr/>
          <p:nvPr/>
        </p:nvSpPr>
        <p:spPr>
          <a:xfrm>
            <a:off x="0" y="0"/>
            <a:ext cx="1196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22:3-5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“And there shall be no more curse: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throne of God and the Lamb shall be in it;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servants shall serve him: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Image result for throne of god and of the lamb">
            <a:extLst>
              <a:ext uri="{FF2B5EF4-FFF2-40B4-BE49-F238E27FC236}">
                <a16:creationId xmlns:a16="http://schemas.microsoft.com/office/drawing/2014/main" id="{ADF0542C-449C-4733-A0C4-AB461128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2" y="2590800"/>
            <a:ext cx="5839328" cy="4292601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7BEDDD-7978-48A9-A063-2F9C49C9B7EB}"/>
              </a:ext>
            </a:extLst>
          </p:cNvPr>
          <p:cNvSpPr/>
          <p:nvPr/>
        </p:nvSpPr>
        <p:spPr>
          <a:xfrm>
            <a:off x="128336" y="224366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see his face; and his name shall be in their foreheads… 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1B728-DD09-411F-BEE0-961017C89911}"/>
              </a:ext>
            </a:extLst>
          </p:cNvPr>
          <p:cNvSpPr/>
          <p:nvPr/>
        </p:nvSpPr>
        <p:spPr>
          <a:xfrm>
            <a:off x="228600" y="5181600"/>
            <a:ext cx="6247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reign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 and ever.”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382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B1189-3C4D-426A-BD7D-8BDD51EF661A}"/>
              </a:ext>
            </a:extLst>
          </p:cNvPr>
          <p:cNvSpPr/>
          <p:nvPr/>
        </p:nvSpPr>
        <p:spPr>
          <a:xfrm>
            <a:off x="0" y="28069"/>
            <a:ext cx="119634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22:6-7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sayings are faithful and true: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God of the holy prophets sent his angel to shew unto his servants the things which must shortly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tachos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done. </a:t>
            </a:r>
          </a:p>
          <a:p>
            <a:pPr algn="ctr"/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come quickly: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suddenly)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 is he that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sayings of the prophecy of this book.” </a:t>
            </a:r>
          </a:p>
        </p:txBody>
      </p:sp>
    </p:spTree>
    <p:extLst>
      <p:ext uri="{BB962C8B-B14F-4D97-AF65-F5344CB8AC3E}">
        <p14:creationId xmlns:p14="http://schemas.microsoft.com/office/powerpoint/2010/main" val="90590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B1189-3C4D-426A-BD7D-8BDD51EF661A}"/>
              </a:ext>
            </a:extLst>
          </p:cNvPr>
          <p:cNvSpPr/>
          <p:nvPr/>
        </p:nvSpPr>
        <p:spPr>
          <a:xfrm>
            <a:off x="0" y="228600"/>
            <a:ext cx="11963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22:12-14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come quickly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my reward is with me,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every man …as his work shall be… </a:t>
            </a:r>
          </a:p>
        </p:txBody>
      </p:sp>
      <p:pic>
        <p:nvPicPr>
          <p:cNvPr id="20482" name="Picture 2" descr="Image result for Return of Jesus">
            <a:extLst>
              <a:ext uri="{FF2B5EF4-FFF2-40B4-BE49-F238E27FC236}">
                <a16:creationId xmlns:a16="http://schemas.microsoft.com/office/drawing/2014/main" id="{F14AF27B-969F-4977-B79E-CB6B179D7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7854" r="8969" b="22339"/>
          <a:stretch/>
        </p:blipFill>
        <p:spPr bwMode="auto">
          <a:xfrm>
            <a:off x="8763001" y="2562515"/>
            <a:ext cx="3429000" cy="428624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9B184-34B8-4DFB-B2D6-0D212D874ED9}"/>
              </a:ext>
            </a:extLst>
          </p:cNvPr>
          <p:cNvSpPr/>
          <p:nvPr/>
        </p:nvSpPr>
        <p:spPr>
          <a:xfrm>
            <a:off x="533400" y="2766805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 are they that do his commandments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have right to the tree of life,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may enter in through the gates into the city.”</a:t>
            </a:r>
          </a:p>
        </p:txBody>
      </p:sp>
    </p:spTree>
    <p:extLst>
      <p:ext uri="{BB962C8B-B14F-4D97-AF65-F5344CB8AC3E}">
        <p14:creationId xmlns:p14="http://schemas.microsoft.com/office/powerpoint/2010/main" val="722394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B1189-3C4D-426A-BD7D-8BDD51EF661A}"/>
              </a:ext>
            </a:extLst>
          </p:cNvPr>
          <p:cNvSpPr/>
          <p:nvPr/>
        </p:nvSpPr>
        <p:spPr>
          <a:xfrm>
            <a:off x="0" y="228600"/>
            <a:ext cx="1196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22:16-17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Jesus have sent mine angel to testify unto you these things in the churches.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Image result for the spirit and the bride say come">
            <a:extLst>
              <a:ext uri="{FF2B5EF4-FFF2-40B4-BE49-F238E27FC236}">
                <a16:creationId xmlns:a16="http://schemas.microsoft.com/office/drawing/2014/main" id="{277BFE8C-8A80-4C4A-A0AE-CFE24926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45" y="1676400"/>
            <a:ext cx="3574473" cy="5034469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C40AFE-3204-442A-A2C9-A0C59EBF50EB}"/>
              </a:ext>
            </a:extLst>
          </p:cNvPr>
          <p:cNvSpPr/>
          <p:nvPr/>
        </p:nvSpPr>
        <p:spPr>
          <a:xfrm>
            <a:off x="76200" y="1915993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Spirit and the bride say, Come.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let him that heareth say, Come.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let him that is athirst come.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whosoever will, let him take the water of life freely.”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797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C40AFE-3204-442A-A2C9-A0C59EBF50EB}"/>
              </a:ext>
            </a:extLst>
          </p:cNvPr>
          <p:cNvSpPr/>
          <p:nvPr/>
        </p:nvSpPr>
        <p:spPr>
          <a:xfrm>
            <a:off x="30018" y="152400"/>
            <a:ext cx="1200958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22:20-21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which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testifieth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things saith,</a:t>
            </a:r>
          </a:p>
          <a:p>
            <a:pPr algn="ctr"/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Surely I come quickly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Amen.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times in Rev. Jesus warns of His Coming!</a:t>
            </a:r>
          </a:p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times in the last Chapter!  </a:t>
            </a:r>
            <a:endParaRPr lang="en-US" sz="6600" dirty="0"/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so, come, Lord Jesus.”</a:t>
            </a:r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that our attitude?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6305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heaven">
            <a:extLst>
              <a:ext uri="{FF2B5EF4-FFF2-40B4-BE49-F238E27FC236}">
                <a16:creationId xmlns:a16="http://schemas.microsoft.com/office/drawing/2014/main" id="{7F52D74E-1FDB-40A2-A5A1-E6C1E4DB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BEA69-DDA5-4A86-A77E-95EAE130A40D}"/>
              </a:ext>
            </a:extLst>
          </p:cNvPr>
          <p:cNvSpPr/>
          <p:nvPr/>
        </p:nvSpPr>
        <p:spPr>
          <a:xfrm>
            <a:off x="1295400" y="3276600"/>
            <a:ext cx="93190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miss it for the world! </a:t>
            </a:r>
            <a:endParaRPr lang="en-US" sz="6000" dirty="0">
              <a:solidFill>
                <a:srgbClr val="0E080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2280B-345A-47DA-B2F5-A8F967367A1D}"/>
              </a:ext>
            </a:extLst>
          </p:cNvPr>
          <p:cNvSpPr/>
          <p:nvPr/>
        </p:nvSpPr>
        <p:spPr>
          <a:xfrm>
            <a:off x="0" y="-152400"/>
            <a:ext cx="12009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0E0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Heaven:</a:t>
            </a:r>
          </a:p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9719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C40AFE-3204-442A-A2C9-A0C59EBF50EB}"/>
              </a:ext>
            </a:extLst>
          </p:cNvPr>
          <p:cNvSpPr/>
          <p:nvPr/>
        </p:nvSpPr>
        <p:spPr>
          <a:xfrm>
            <a:off x="30018" y="152400"/>
            <a:ext cx="12009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our Lord Jesus Christ be with you all. Amen.”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22:21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8A9616-E9F6-4BD4-96C5-E4AAEC27FF75}"/>
              </a:ext>
            </a:extLst>
          </p:cNvPr>
          <p:cNvSpPr/>
          <p:nvPr/>
        </p:nvSpPr>
        <p:spPr>
          <a:xfrm>
            <a:off x="182418" y="2091392"/>
            <a:ext cx="1181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l-GR" sz="4000" b="1" dirty="0">
                <a:latin typeface="Galatia SIL" panose="02000600020000020004" pitchFamily="2" charset="0"/>
              </a:rPr>
              <a:t>Χ</a:t>
            </a:r>
            <a:r>
              <a:rPr lang="en-US" sz="4000" b="1" dirty="0" err="1">
                <a:latin typeface="Galatia SIL" panose="02000600020000020004" pitchFamily="2" charset="0"/>
              </a:rPr>
              <a:t>άρις</a:t>
            </a:r>
            <a:r>
              <a:rPr lang="en-US" sz="4000" b="1" dirty="0">
                <a:latin typeface="Galatia SIL" panose="02000600020000020004" pitchFamily="2" charset="0"/>
              </a:rPr>
              <a:t>  (</a:t>
            </a:r>
            <a:r>
              <a:rPr lang="en-US" sz="4000" b="1" dirty="0" err="1">
                <a:latin typeface="Galatia SIL" panose="02000600020000020004" pitchFamily="2" charset="0"/>
              </a:rPr>
              <a:t>char’is</a:t>
            </a:r>
            <a:r>
              <a:rPr lang="en-US" sz="4000" b="1" dirty="0">
                <a:latin typeface="Galatia SIL" panose="02000600020000020004" pitchFamily="2" charset="0"/>
              </a:rPr>
              <a:t>) the divine influence upon the heart, and its reflection in the life.</a:t>
            </a:r>
          </a:p>
          <a:p>
            <a:pPr marL="742950" marR="0" indent="-742950" algn="ctr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5400" b="1" dirty="0">
                <a:latin typeface="Galatia SIL" panose="02000600020000020004" pitchFamily="2" charset="0"/>
              </a:rPr>
              <a:t>Have you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tia SIL" panose="02000600020000020004" pitchFamily="2" charset="0"/>
              </a:rPr>
              <a:t>Personally Responded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Galatia SIL" panose="02000600020000020004" pitchFamily="2" charset="0"/>
              </a:rPr>
              <a:t>to God’s Grace?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Galatia SIL" panose="02000600020000020004" pitchFamily="2" charset="0"/>
              </a:rPr>
              <a:t>2) Are you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tia SIL" panose="02000600020000020004" pitchFamily="2" charset="0"/>
              </a:rPr>
              <a:t>Practically Reflecting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Galatia SIL" panose="02000600020000020004" pitchFamily="2" charset="0"/>
              </a:rPr>
              <a:t>His Grace to others?</a:t>
            </a:r>
          </a:p>
        </p:txBody>
      </p:sp>
    </p:spTree>
    <p:extLst>
      <p:ext uri="{BB962C8B-B14F-4D97-AF65-F5344CB8AC3E}">
        <p14:creationId xmlns:p14="http://schemas.microsoft.com/office/powerpoint/2010/main" val="786992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EF456D-CDDA-404B-8690-B299F7185329}"/>
              </a:ext>
            </a:extLst>
          </p:cNvPr>
          <p:cNvSpPr txBox="1"/>
          <p:nvPr/>
        </p:nvSpPr>
        <p:spPr>
          <a:xfrm>
            <a:off x="152399" y="0"/>
            <a:ext cx="1203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Act 6 closes with Judgment Day!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830997"/>
            <a:ext cx="1203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9:27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appointed unto men once to die,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the judgment”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ADEDCD-03F4-4BA0-B911-5B160AAC2060}"/>
              </a:ext>
            </a:extLst>
          </p:cNvPr>
          <p:cNvSpPr/>
          <p:nvPr/>
        </p:nvSpPr>
        <p:spPr>
          <a:xfrm>
            <a:off x="242132" y="2201275"/>
            <a:ext cx="11790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ρίσις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judgment, decision, damnation</a:t>
            </a:r>
          </a:p>
        </p:txBody>
      </p:sp>
      <p:pic>
        <p:nvPicPr>
          <p:cNvPr id="10" name="Picture 2" descr="Image result for 1000 year reign of christ">
            <a:extLst>
              <a:ext uri="{FF2B5EF4-FFF2-40B4-BE49-F238E27FC236}">
                <a16:creationId xmlns:a16="http://schemas.microsoft.com/office/drawing/2014/main" id="{A3F4A101-AA90-45C1-9A29-6F93A1124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/>
          <a:stretch/>
        </p:blipFill>
        <p:spPr bwMode="auto">
          <a:xfrm>
            <a:off x="-1" y="838200"/>
            <a:ext cx="12191999" cy="59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0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EF456D-CDDA-404B-8690-B299F7185329}"/>
              </a:ext>
            </a:extLst>
          </p:cNvPr>
          <p:cNvSpPr txBox="1"/>
          <p:nvPr/>
        </p:nvSpPr>
        <p:spPr>
          <a:xfrm>
            <a:off x="152399" y="0"/>
            <a:ext cx="1203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10:6,7 reveals that: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4191000" y="830997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days of the voice of the seventh angel, when he shall begin to sound,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mystery of God should be finished,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hath declared to his servants the prophets.”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ADB07-4677-4073-916F-B2289FF7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/>
        </p:blipFill>
        <p:spPr>
          <a:xfrm>
            <a:off x="0" y="1013794"/>
            <a:ext cx="4038600" cy="58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5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685800"/>
            <a:ext cx="122213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21:1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 saw a New Heaven and Earth, for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heaven and earth were passed away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25007-A0FA-4F9C-82F2-82A16F9593FA}"/>
              </a:ext>
            </a:extLst>
          </p:cNvPr>
          <p:cNvSpPr txBox="1"/>
          <p:nvPr/>
        </p:nvSpPr>
        <p:spPr>
          <a:xfrm>
            <a:off x="128631" y="-228600"/>
            <a:ext cx="1203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Act 7   Final Scenes.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21,22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521EA-F9B4-4914-BA2F-1DF1EF6E919C}"/>
              </a:ext>
            </a:extLst>
          </p:cNvPr>
          <p:cNvSpPr/>
          <p:nvPr/>
        </p:nvSpPr>
        <p:spPr>
          <a:xfrm>
            <a:off x="69209" y="2438400"/>
            <a:ext cx="591423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told of this!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“Heaven and earth shall pass away,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my words shall not pass away.”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24:35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age result for Jesus Mount Olivet discourse">
            <a:extLst>
              <a:ext uri="{FF2B5EF4-FFF2-40B4-BE49-F238E27FC236}">
                <a16:creationId xmlns:a16="http://schemas.microsoft.com/office/drawing/2014/main" id="{6FDA4EE2-B18B-4443-9B9C-BD49B6EC2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/>
          <a:stretch/>
        </p:blipFill>
        <p:spPr bwMode="auto">
          <a:xfrm>
            <a:off x="6019800" y="2641461"/>
            <a:ext cx="6102991" cy="421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6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-152400"/>
            <a:ext cx="12115800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Paul spoke about this.  Ro. 8:18-22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8:18-22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reckon that the sufferings of this present time are not worthy to be compared with the glory which shall be revealed in us.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earnest expectation of the creature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(creation) </a:t>
            </a:r>
            <a:r>
              <a:rPr 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waiteth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manifestation of the sons of God…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 creature itself also shall be delivered from the bondage of corruption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the glorious liberty of the children of God.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we know that the whole creation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groaneth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travaileth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pain together until now. “</a:t>
            </a:r>
          </a:p>
          <a:p>
            <a:pPr algn="ctr"/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5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0"/>
            <a:ext cx="1211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“The Former Things are passed away”.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Notice what “things” will be gone.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Separation: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was no more sea”.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it that makes hell so unbearable?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Utter isolation: </a:t>
            </a:r>
          </a:p>
          <a:p>
            <a:pPr>
              <a:spcBef>
                <a:spcPts val="24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heaven so incredibly sweet?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Intimate connection!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ECF8F-BC6D-48D8-8971-828ACECF5C44}"/>
              </a:ext>
            </a:extLst>
          </p:cNvPr>
          <p:cNvSpPr/>
          <p:nvPr/>
        </p:nvSpPr>
        <p:spPr>
          <a:xfrm>
            <a:off x="4071457" y="33528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“outer darkness, there shall be wailing and gnashing of teeth.”  Mt 22:13</a:t>
            </a:r>
          </a:p>
          <a:p>
            <a:pPr algn="ctr">
              <a:spcBef>
                <a:spcPts val="1200"/>
              </a:spcBef>
            </a:pP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3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0"/>
            <a:ext cx="121158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“The Former Things are passed away”.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Notice what “things” will be gone.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Tears: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“God shall wipe away all tears… </a:t>
            </a:r>
          </a:p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there shall be no more…crying.”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Death: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there shall be No More Death”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4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Sorrow: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shall be no more sorrow”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Pain:   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More Pain”				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4</a:t>
            </a:r>
          </a:p>
          <a:p>
            <a:pPr>
              <a:spcBef>
                <a:spcPts val="1200"/>
              </a:spcBef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4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F0838-E793-4449-8AFB-167D0D6F3841}"/>
              </a:ext>
            </a:extLst>
          </p:cNvPr>
          <p:cNvSpPr/>
          <p:nvPr/>
        </p:nvSpPr>
        <p:spPr>
          <a:xfrm>
            <a:off x="0" y="0"/>
            <a:ext cx="121158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Former Things are passed away”.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Evil: vs 8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fearful, unbelieving, abominable,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murderers, whoremongers, sorcerers, Idolaters, liars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shall have there part in the lake which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burneth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</a:p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fire and brimstone, which is the second death”			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Curse  22:3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shall be no more curse: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but the throne of God and of the Lamb shall be in it;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servants shall serve him:”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1550</Words>
  <Application>Microsoft Office PowerPoint</Application>
  <PresentationFormat>Widescreen</PresentationFormat>
  <Paragraphs>207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Galatia SIL</vt:lpstr>
      <vt:lpstr>Georgia</vt:lpstr>
      <vt:lpstr>Lucida Grande</vt:lpstr>
      <vt:lpstr>Times New Roman</vt:lpstr>
      <vt:lpstr>ヒラギノ角ゴ Pro W3</vt:lpstr>
      <vt:lpstr>ヒラギノ角ゴ Pro W6</vt:lpstr>
      <vt:lpstr>Default Design</vt:lpstr>
      <vt:lpstr>Default Design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68</cp:revision>
  <dcterms:created xsi:type="dcterms:W3CDTF">2018-08-29T14:15:51Z</dcterms:created>
  <dcterms:modified xsi:type="dcterms:W3CDTF">2018-09-09T14:19:27Z</dcterms:modified>
</cp:coreProperties>
</file>