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1" r:id="rId5"/>
    <p:sldMasterId id="2147483679" r:id="rId6"/>
  </p:sldMasterIdLst>
  <p:notesMasterIdLst>
    <p:notesMasterId r:id="rId34"/>
  </p:notesMasterIdLst>
  <p:sldIdLst>
    <p:sldId id="259" r:id="rId7"/>
    <p:sldId id="316" r:id="rId8"/>
    <p:sldId id="354" r:id="rId9"/>
    <p:sldId id="362" r:id="rId10"/>
    <p:sldId id="363" r:id="rId11"/>
    <p:sldId id="364" r:id="rId12"/>
    <p:sldId id="367" r:id="rId13"/>
    <p:sldId id="391" r:id="rId14"/>
    <p:sldId id="392" r:id="rId15"/>
    <p:sldId id="393" r:id="rId16"/>
    <p:sldId id="394" r:id="rId17"/>
    <p:sldId id="405" r:id="rId18"/>
    <p:sldId id="395" r:id="rId19"/>
    <p:sldId id="397" r:id="rId20"/>
    <p:sldId id="396" r:id="rId21"/>
    <p:sldId id="411" r:id="rId22"/>
    <p:sldId id="398" r:id="rId23"/>
    <p:sldId id="399" r:id="rId24"/>
    <p:sldId id="400" r:id="rId25"/>
    <p:sldId id="401" r:id="rId26"/>
    <p:sldId id="402" r:id="rId27"/>
    <p:sldId id="403" r:id="rId28"/>
    <p:sldId id="406" r:id="rId29"/>
    <p:sldId id="407" r:id="rId30"/>
    <p:sldId id="409" r:id="rId31"/>
    <p:sldId id="410" r:id="rId32"/>
    <p:sldId id="408" r:id="rId33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0099"/>
    <a:srgbClr val="6600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5" autoAdjust="0"/>
    <p:restoredTop sz="91069" autoAdjust="0"/>
  </p:normalViewPr>
  <p:slideViewPr>
    <p:cSldViewPr>
      <p:cViewPr varScale="1">
        <p:scale>
          <a:sx n="137" d="100"/>
          <a:sy n="137" d="100"/>
        </p:scale>
        <p:origin x="702" y="-10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1BD35-7665-4DD3-82AF-9CB52F4071F4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4B693-4840-465E-8AC9-C87FBC1F8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0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24B693-4840-465E-8AC9-C87FBC1F84D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00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0CA77-ED0D-4A8F-B3A8-8C0FC3059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1C3E0-D2D8-4B8D-94E4-F057316DF655}" type="datetimeFigureOut">
              <a:rPr lang="en-US"/>
              <a:pPr>
                <a:defRPr/>
              </a:pPr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4AB41-785F-48BD-BBEA-F889FB5C2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7AE77-6087-4C49-B401-0D250048B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C20CB-6B3B-410D-AA05-6E31BC1A37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026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7E50B-230D-470E-BC11-2D050BB5B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A1551-1837-419A-BEEB-753D5E63C570}" type="datetimeFigureOut">
              <a:rPr lang="en-US"/>
              <a:pPr>
                <a:defRPr/>
              </a:pPr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A829C-E262-410A-B643-79BFE302F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579E-C5D6-42B5-B223-62950538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470E8-212D-4FC9-A01D-AFF86A4626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47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EC6E1-FBE2-4F62-A049-56F9F494E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1F961-9477-453A-854A-25CA2E845763}" type="datetimeFigureOut">
              <a:rPr lang="en-US"/>
              <a:pPr>
                <a:defRPr/>
              </a:pPr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4AC73-94DB-4CB8-B488-5BF207AE8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9C01B-7094-4E8B-97D7-0ADFED63D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79A7A-46CA-40BA-8926-26B3E16B06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335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686CA-32F4-4E3F-9ACA-B0DA979D2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2DD57-148F-4DCA-B83C-D3070EC79F64}" type="datetimeFigureOut">
              <a:rPr lang="en-US"/>
              <a:pPr>
                <a:defRPr/>
              </a:pPr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440F2-AA46-422B-855A-D2F4B86D4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86432-DA57-4869-B100-8A6ABBBD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E0FBB-70D2-41A1-8ABC-43E66546A9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972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6677A-41B0-4E43-A5C1-593C7FCBD8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9417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5B548-DFB1-4048-8889-625267545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5706A-F08F-425D-8082-716E952CFFF2}" type="datetimeFigureOut">
              <a:rPr lang="en-US"/>
              <a:pPr>
                <a:defRPr/>
              </a:pPr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37663-3D46-4D72-AAE7-52C68059D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44A07-594A-4306-AA80-7DF2D4FEF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3CCA9-FA7D-4E3A-8146-CF5447BAC3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354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ED70B-D631-4C57-9355-F3390C2D4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35EE8-3901-4AD6-A0B9-10FB5C5743D4}" type="datetimeFigureOut">
              <a:rPr lang="en-US"/>
              <a:pPr>
                <a:defRPr/>
              </a:pPr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A26CE-5C79-4967-B00E-0298EA4C6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CE336-2475-4A94-9595-D0687BC27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9402D-1778-4E89-8556-5022E02644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1859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3A27DA-3A8B-469A-BB48-51BD71EE4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8D180-00DA-4318-81E8-B5780115378B}" type="datetimeFigureOut">
              <a:rPr lang="en-US"/>
              <a:pPr>
                <a:defRPr/>
              </a:pPr>
              <a:t>12/3/2020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C75BF08-F0A1-491C-B026-F85EDE589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195D58F-9F38-4193-9FCF-7DEA81A18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F1B89-90F8-4C55-858E-C48976BACA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1958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4004955-70EE-47A5-AA3F-05B8CBE51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278A0-BB1D-4F87-9DEB-8316D09E9AB1}" type="datetimeFigureOut">
              <a:rPr lang="en-US"/>
              <a:pPr>
                <a:defRPr/>
              </a:pPr>
              <a:t>12/3/2020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2E12D04-15B7-487D-896D-16D13B6A5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188B095-15FF-4D78-9A1C-5DF624E98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74BB3-9069-46B8-A3E4-3E4B44CC45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00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E052D5C-21BA-4A00-9CA1-A55967836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C84F1-589D-406E-8736-9984B70B26CD}" type="datetimeFigureOut">
              <a:rPr lang="en-US"/>
              <a:pPr>
                <a:defRPr/>
              </a:pPr>
              <a:t>12/3/2020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EF8BBED-82D9-4546-9537-D69EDBE45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FDE49D8-E035-419E-8895-106D3A875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38D38-A11F-49C2-BA85-FBF24747C2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960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DAE5FED-0763-4E21-B9AB-A5D67BD89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C669F-2834-4BE6-923E-751D21FDD446}" type="datetimeFigureOut">
              <a:rPr lang="en-US"/>
              <a:pPr>
                <a:defRPr/>
              </a:pPr>
              <a:t>12/3/2020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9373C6F-49A7-49D5-95E9-52AA93D75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C13202C-4882-4804-A95C-E2388B1A9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C8DB9-0C0A-4561-8BC4-5440516333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633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7DC3906-3DAD-49C8-B1A9-857AF8FAF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0E086-F9F1-4E81-8C9B-4958B752A200}" type="datetimeFigureOut">
              <a:rPr lang="en-US"/>
              <a:pPr>
                <a:defRPr/>
              </a:pPr>
              <a:t>12/3/2020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D66491A-A89A-4C2B-B0C8-BAC9437C0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836747-8D91-4BDE-8460-A3AD23B4C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C776B-DD6A-427F-96DD-3B349489C8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277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FCDB9F-83D8-46A3-8246-AE055A4BC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EE2CA-85D2-4B0E-8494-9F82D07D5C4C}" type="datetimeFigureOut">
              <a:rPr lang="en-US"/>
              <a:pPr>
                <a:defRPr/>
              </a:pPr>
              <a:t>12/3/2020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90982E5-D04B-47C6-97DF-69AFC1D89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139D28F-16B1-4454-9DB9-FB2B41462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A5DCA-92BF-4013-B1A9-31939EBBC5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68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96AAD96-8433-4112-AEB7-D5A07A1AB0F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2A5FDC0-B46B-4A45-9209-9CC622487A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21B53-5A9F-4685-A07F-FDC1CA9B6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FDC437-1C56-4BCB-A04D-02E015F639E7}" type="datetimeFigureOut">
              <a:rPr lang="en-US"/>
              <a:pPr>
                <a:defRPr/>
              </a:pPr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351A7-7D6C-498C-BD62-7DCB799E7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715B6-0F40-4DD9-BC38-9F4E33772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48472ED-A956-446B-8D6B-89583ED113B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77" r:id="rId7"/>
    <p:sldLayoutId id="2147483652" r:id="rId8"/>
    <p:sldLayoutId id="2147483651" r:id="rId9"/>
    <p:sldLayoutId id="2147483663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8EB0A0A-CD2F-4B87-B80D-5540BA0E1F6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F3CA115-4D9A-42D3-8E71-E2D03E6720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D04BF-6AC5-48FC-B880-0F4239AA8D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2705A-EAA8-4BDD-B9A2-E04FF10BFB0D}" type="datetimeFigureOut">
              <a:rPr lang="en-US"/>
              <a:pPr>
                <a:defRPr/>
              </a:pPr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45F78-24C8-48D7-B0A0-E3CCD2CAA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C6F79-20ED-49E3-A00E-4AFEA5F3B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17DF57A-562A-486E-9D5A-BA8898AE1E5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D045DF44-9355-42DA-AA6F-8446ACE8858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ill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889C4CC2-8019-405C-8F15-E7457773B9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4" b="11378"/>
          <a:stretch/>
        </p:blipFill>
        <p:spPr bwMode="auto">
          <a:xfrm>
            <a:off x="20" y="10"/>
            <a:ext cx="9143980" cy="4019540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FF6426E2-7ACA-4740-92D4-1D82CA89F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" y="3486150"/>
            <a:ext cx="9144000" cy="1839515"/>
          </a:xfrm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Priorities of God’s People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C104FA-CCF5-4444-8A72-DADB4ECA5E8D}"/>
              </a:ext>
            </a:extLst>
          </p:cNvPr>
          <p:cNvSpPr txBox="1"/>
          <p:nvPr/>
        </p:nvSpPr>
        <p:spPr>
          <a:xfrm>
            <a:off x="12797" y="0"/>
            <a:ext cx="9220200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>
              <a:buAutoNum type="arabicPeriod" startAt="3"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Ministry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Jn 13:13-17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A. God Decrees we should all be ministers.</a:t>
            </a: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God </a:t>
            </a:r>
            <a:r>
              <a:rPr lang="en-US" sz="40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Designs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of us for ministry.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Pt 4:10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“As every man hath received the gift,</a:t>
            </a:r>
          </a:p>
          <a:p>
            <a:pPr algn="ctr">
              <a:spcBef>
                <a:spcPts val="1200"/>
              </a:spcBef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even so minister the same one to another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good stewards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the manifold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grace of God."</a:t>
            </a: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92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C104FA-CCF5-4444-8A72-DADB4ECA5E8D}"/>
              </a:ext>
            </a:extLst>
          </p:cNvPr>
          <p:cNvSpPr txBox="1"/>
          <p:nvPr/>
        </p:nvSpPr>
        <p:spPr>
          <a:xfrm>
            <a:off x="12797" y="0"/>
            <a:ext cx="922020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God </a:t>
            </a:r>
            <a:r>
              <a:rPr lang="en-US" sz="40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Designs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of us for ministry.</a:t>
            </a:r>
          </a:p>
          <a:p>
            <a:pPr marL="742950" indent="-742950">
              <a:buAutoNum type="arabicParenR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what the term “Active  Member”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is supposed to mean.  </a:t>
            </a: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person, person, holding, standing&#10;&#10;Description automatically generated">
            <a:extLst>
              <a:ext uri="{FF2B5EF4-FFF2-40B4-BE49-F238E27FC236}">
                <a16:creationId xmlns:a16="http://schemas.microsoft.com/office/drawing/2014/main" id="{8AF115C8-1B8E-4F7E-A240-47A660E7D1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199" y="1657350"/>
            <a:ext cx="3656577" cy="2724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DDEE94-8B35-453E-9DA5-313D027177B2}"/>
              </a:ext>
            </a:extLst>
          </p:cNvPr>
          <p:cNvSpPr txBox="1"/>
          <p:nvPr/>
        </p:nvSpPr>
        <p:spPr>
          <a:xfrm>
            <a:off x="26175" y="1925419"/>
            <a:ext cx="543507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Gallop revealed that 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10 % of evangelical Christians are involved in any ministry. </a:t>
            </a:r>
          </a:p>
        </p:txBody>
      </p:sp>
    </p:spTree>
    <p:extLst>
      <p:ext uri="{BB962C8B-B14F-4D97-AF65-F5344CB8AC3E}">
        <p14:creationId xmlns:p14="http://schemas.microsoft.com/office/powerpoint/2010/main" val="415636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C104FA-CCF5-4444-8A72-DADB4ECA5E8D}"/>
              </a:ext>
            </a:extLst>
          </p:cNvPr>
          <p:cNvSpPr txBox="1"/>
          <p:nvPr/>
        </p:nvSpPr>
        <p:spPr>
          <a:xfrm>
            <a:off x="12797" y="0"/>
            <a:ext cx="922020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We don’t have the same gifts/opportunities.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Ro. 12:6 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"Having then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gifts differing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grace that is given to us…” 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Cor 12:1-3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“There are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diversities of gifts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 the same Spirit. 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there are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differences of administrations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the same Lord. 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there are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diversities of operations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it is the same God which worketh all in all” </a:t>
            </a: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04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C104FA-CCF5-4444-8A72-DADB4ECA5E8D}"/>
              </a:ext>
            </a:extLst>
          </p:cNvPr>
          <p:cNvSpPr txBox="1"/>
          <p:nvPr/>
        </p:nvSpPr>
        <p:spPr>
          <a:xfrm>
            <a:off x="12797" y="0"/>
            <a:ext cx="92202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 The How of Ministry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lphaUcPeriod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Ministry Is Mandatory!          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(We’re Saved to </a:t>
            </a:r>
            <a:r>
              <a:rPr 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!)</a:t>
            </a:r>
          </a:p>
          <a:p>
            <a:pPr marL="742950" indent="-742950">
              <a:buAutoNum type="arabicParenR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We’ll be evaluated in heaven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based on our service on earth.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(Mt. 25:13-30)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“Well done, thou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 and faithful servant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thou hast been faithful over a few things, 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will make thee ruler over many things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21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09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C104FA-CCF5-4444-8A72-DADB4ECA5E8D}"/>
              </a:ext>
            </a:extLst>
          </p:cNvPr>
          <p:cNvSpPr txBox="1"/>
          <p:nvPr/>
        </p:nvSpPr>
        <p:spPr>
          <a:xfrm>
            <a:off x="12797" y="0"/>
            <a:ext cx="922020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Tim 4:7,8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I’ve fought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good fight, 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I’ve finished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course, 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I’ve kept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faith, </a:t>
            </a:r>
          </a:p>
          <a:p>
            <a:pPr algn="ctr"/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henceforth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there’s laid up for me a crown of righteousness which the Lord,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righteous judge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give me in that day;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not to me only, but unto all them also that love his appearing.” </a:t>
            </a:r>
          </a:p>
          <a:p>
            <a:pPr algn="ctr"/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13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C104FA-CCF5-4444-8A72-DADB4ECA5E8D}"/>
              </a:ext>
            </a:extLst>
          </p:cNvPr>
          <p:cNvSpPr txBox="1"/>
          <p:nvPr/>
        </p:nvSpPr>
        <p:spPr>
          <a:xfrm>
            <a:off x="12797" y="0"/>
            <a:ext cx="9220200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Understand how God has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“SHAPED” you for His Service.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1) </a:t>
            </a:r>
            <a:r>
              <a:rPr 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piritual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Gifts.  1 Pt 4:10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"As every man hath received the 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gift,</a:t>
            </a:r>
          </a:p>
          <a:p>
            <a:pPr algn="ctr"/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char’isma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gratuity, endowment, qualification.</a:t>
            </a:r>
          </a:p>
          <a:p>
            <a:pPr algn="ctr"/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char’is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Grace! </a:t>
            </a:r>
          </a:p>
          <a:p>
            <a:pPr algn="ctr"/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God’s influence in and through us!  (Phil. 2:13) </a:t>
            </a:r>
            <a:endParaRPr lang="en-US" sz="40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so minister the same as good stewards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33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C104FA-CCF5-4444-8A72-DADB4ECA5E8D}"/>
              </a:ext>
            </a:extLst>
          </p:cNvPr>
          <p:cNvSpPr txBox="1"/>
          <p:nvPr/>
        </p:nvSpPr>
        <p:spPr>
          <a:xfrm>
            <a:off x="12797" y="0"/>
            <a:ext cx="92202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piritual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Gifts.  1 Pt 4:10 </a:t>
            </a:r>
          </a:p>
          <a:p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Our Gifts come from God’s Grace!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“by the grace of God I am what I am: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his grace which was bestowed upon me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was not in vain;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(kenos’: empty)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I labored more abundantly…: yet not I,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the grace of God which was with me.”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 15:10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70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C104FA-CCF5-4444-8A72-DADB4ECA5E8D}"/>
              </a:ext>
            </a:extLst>
          </p:cNvPr>
          <p:cNvSpPr txBox="1"/>
          <p:nvPr/>
        </p:nvSpPr>
        <p:spPr>
          <a:xfrm>
            <a:off x="12797" y="0"/>
            <a:ext cx="92202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God has “SHAPED” us for Service.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2) </a:t>
            </a:r>
            <a:r>
              <a:rPr 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(Passion) Col 1:28-29  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preach, warning …and teaching every man in all wisdom; that we may present every man perfect in Christ Jesus: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Whereunto I also labor,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striving according to his working,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worketh in me mightily.” </a:t>
            </a:r>
          </a:p>
        </p:txBody>
      </p:sp>
    </p:spTree>
    <p:extLst>
      <p:ext uri="{BB962C8B-B14F-4D97-AF65-F5344CB8AC3E}">
        <p14:creationId xmlns:p14="http://schemas.microsoft.com/office/powerpoint/2010/main" val="345765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C104FA-CCF5-4444-8A72-DADB4ECA5E8D}"/>
              </a:ext>
            </a:extLst>
          </p:cNvPr>
          <p:cNvSpPr txBox="1"/>
          <p:nvPr/>
        </p:nvSpPr>
        <p:spPr>
          <a:xfrm>
            <a:off x="12797" y="0"/>
            <a:ext cx="9220200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God has “SHAPED” us for Service.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bilities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Ex. 31:3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"I have filled him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Bezaleel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spirit of God, in wisdom,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in understanding, and in knowledge, and in all manner of workmanship…"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3DE5B0-BC9A-4A3F-B6B9-668202224682}"/>
              </a:ext>
            </a:extLst>
          </p:cNvPr>
          <p:cNvSpPr txBox="1"/>
          <p:nvPr/>
        </p:nvSpPr>
        <p:spPr>
          <a:xfrm>
            <a:off x="0" y="3714750"/>
            <a:ext cx="8915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before the moment of need, 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had been preparing the man!</a:t>
            </a:r>
          </a:p>
        </p:txBody>
      </p:sp>
    </p:spTree>
    <p:extLst>
      <p:ext uri="{BB962C8B-B14F-4D97-AF65-F5344CB8AC3E}">
        <p14:creationId xmlns:p14="http://schemas.microsoft.com/office/powerpoint/2010/main" val="386656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C104FA-CCF5-4444-8A72-DADB4ECA5E8D}"/>
              </a:ext>
            </a:extLst>
          </p:cNvPr>
          <p:cNvSpPr txBox="1"/>
          <p:nvPr/>
        </p:nvSpPr>
        <p:spPr>
          <a:xfrm>
            <a:off x="12797" y="0"/>
            <a:ext cx="9220200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God has “SHAPED” us for Service. </a:t>
            </a:r>
          </a:p>
          <a:p>
            <a:pPr marL="742950" indent="-742950">
              <a:buAutoNum type="arabicParenR" startAt="4"/>
            </a:pPr>
            <a:r>
              <a:rPr 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ersonality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(Temperament)</a:t>
            </a:r>
          </a:p>
          <a:p>
            <a:pPr algn="ctr"/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Cor 4:1-2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“Let a man account of us 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of the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ministers of Christ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Hypēret’ēs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under oarsman {1 Cor 3:9}</a:t>
            </a:r>
          </a:p>
          <a:p>
            <a:pPr algn="ctr"/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stewards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the mysteries of God.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Moreover it is required in stewards, </a:t>
            </a:r>
          </a:p>
          <a:p>
            <a:pPr algn="ctr"/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a man be found faithful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ctr"/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55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6D145D-75F9-4FE1-92DE-013659D355CF}"/>
              </a:ext>
            </a:extLst>
          </p:cNvPr>
          <p:cNvSpPr txBox="1"/>
          <p:nvPr/>
        </p:nvSpPr>
        <p:spPr>
          <a:xfrm>
            <a:off x="-76200" y="0"/>
            <a:ext cx="92964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Passion of God is reflected in the Priorities He’s given His people. </a:t>
            </a:r>
          </a:p>
          <a:p>
            <a:pPr algn="ctr"/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These can be summed up in the: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D8068D-ED94-4786-A7EC-DCBB45BA0653}"/>
              </a:ext>
            </a:extLst>
          </p:cNvPr>
          <p:cNvSpPr txBox="1"/>
          <p:nvPr/>
        </p:nvSpPr>
        <p:spPr>
          <a:xfrm>
            <a:off x="82924" y="2038350"/>
            <a:ext cx="9061076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Great Commission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(Mt. 28:18-20)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Sharing the gospel (Salvation) </a:t>
            </a:r>
          </a:p>
          <a:p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Baptism (Identification/Association) </a:t>
            </a:r>
          </a:p>
          <a:p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Discipleship (Transformation)</a:t>
            </a:r>
          </a:p>
        </p:txBody>
      </p:sp>
    </p:spTree>
    <p:extLst>
      <p:ext uri="{BB962C8B-B14F-4D97-AF65-F5344CB8AC3E}">
        <p14:creationId xmlns:p14="http://schemas.microsoft.com/office/powerpoint/2010/main" val="175500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C104FA-CCF5-4444-8A72-DADB4ECA5E8D}"/>
              </a:ext>
            </a:extLst>
          </p:cNvPr>
          <p:cNvSpPr txBox="1"/>
          <p:nvPr/>
        </p:nvSpPr>
        <p:spPr>
          <a:xfrm>
            <a:off x="12797" y="0"/>
            <a:ext cx="92202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God has “SHAPED” us for Service. </a:t>
            </a:r>
          </a:p>
          <a:p>
            <a:pPr marL="742950" indent="-742950">
              <a:buAutoNum type="arabicParenR" startAt="4"/>
            </a:pPr>
            <a:r>
              <a:rPr lang="en-US" sz="4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ersonality: (Temperament)</a:t>
            </a:r>
          </a:p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 4:7,8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"For who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maketh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thee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differ from another?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what hast thou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didst not receive?”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49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C104FA-CCF5-4444-8A72-DADB4ECA5E8D}"/>
              </a:ext>
            </a:extLst>
          </p:cNvPr>
          <p:cNvSpPr txBox="1"/>
          <p:nvPr/>
        </p:nvSpPr>
        <p:spPr>
          <a:xfrm>
            <a:off x="12797" y="0"/>
            <a:ext cx="9220200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God has “SHAPED” us for Service. </a:t>
            </a:r>
          </a:p>
          <a:p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en-US" sz="48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xperiences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Acts 18:3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"because he was of the same craft, he abode with them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,(Aquila/Priscila)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wrought: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by their occupation they were tentmakers.“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Paul’s education/experiences </a:t>
            </a:r>
          </a:p>
          <a:p>
            <a:pPr algn="ctr"/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enabled him to minister cross culturally!</a:t>
            </a:r>
          </a:p>
          <a:p>
            <a:pPr algn="ctr"/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85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C104FA-CCF5-4444-8A72-DADB4ECA5E8D}"/>
              </a:ext>
            </a:extLst>
          </p:cNvPr>
          <p:cNvSpPr txBox="1"/>
          <p:nvPr/>
        </p:nvSpPr>
        <p:spPr>
          <a:xfrm>
            <a:off x="12797" y="0"/>
            <a:ext cx="9220200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God has “SHAPED” us for Service. </a:t>
            </a:r>
          </a:p>
          <a:p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en-US" sz="4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xperiences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Phil 1:12,13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“But I would ye should understand,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the things which happened unto me</a:t>
            </a:r>
          </a:p>
          <a:p>
            <a:pPr algn="ctr"/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have fallen out rather unto the furtherance of the gospel;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that my bonds in Christ are manifest in all the palace, and in all other places…”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09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C104FA-CCF5-4444-8A72-DADB4ECA5E8D}"/>
              </a:ext>
            </a:extLst>
          </p:cNvPr>
          <p:cNvSpPr txBox="1"/>
          <p:nvPr/>
        </p:nvSpPr>
        <p:spPr>
          <a:xfrm>
            <a:off x="12797" y="0"/>
            <a:ext cx="9220200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resist or resent your path / past;</a:t>
            </a:r>
          </a:p>
          <a:p>
            <a:pPr algn="ctr"/>
            <a:r>
              <a:rPr lang="en-US" sz="5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part of God’s Process</a:t>
            </a:r>
          </a:p>
          <a:p>
            <a:pPr algn="ctr"/>
            <a:r>
              <a:rPr lang="en-US" sz="5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writing your Story!</a:t>
            </a:r>
          </a:p>
          <a:p>
            <a:pPr algn="ctr"/>
            <a:r>
              <a:rPr lang="en-US" sz="6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if For God’s Glory!!!!!</a:t>
            </a:r>
          </a:p>
          <a:p>
            <a:pPr algn="ctr"/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Moses, Joseph, Paul, </a:t>
            </a:r>
          </a:p>
          <a:p>
            <a:pPr algn="ctr"/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and Me!</a:t>
            </a:r>
          </a:p>
          <a:p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1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C104FA-CCF5-4444-8A72-DADB4ECA5E8D}"/>
              </a:ext>
            </a:extLst>
          </p:cNvPr>
          <p:cNvSpPr txBox="1"/>
          <p:nvPr/>
        </p:nvSpPr>
        <p:spPr>
          <a:xfrm>
            <a:off x="12797" y="0"/>
            <a:ext cx="922020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Conclusion:  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may be “Mandatory”, 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that doesn’t mean it’s necessarily Natural or Comfortable!</a:t>
            </a:r>
          </a:p>
          <a:p>
            <a:pPr algn="ctr"/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God who calls us will equip us;</a:t>
            </a:r>
          </a:p>
          <a:p>
            <a:pPr algn="ctr"/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we must cooperate with His process!  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(Mt 11:28,29; 1 Cor 3:9)</a:t>
            </a:r>
          </a:p>
          <a:p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85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C104FA-CCF5-4444-8A72-DADB4ECA5E8D}"/>
              </a:ext>
            </a:extLst>
          </p:cNvPr>
          <p:cNvSpPr txBox="1"/>
          <p:nvPr/>
        </p:nvSpPr>
        <p:spPr>
          <a:xfrm>
            <a:off x="12797" y="0"/>
            <a:ext cx="9220200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Application: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Take time to </a:t>
            </a:r>
            <a:r>
              <a:rPr lang="en-US" sz="40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God has   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uniquely “Shaped” you.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Spiritual Gifts, Heart, Abilities, Personality, Experiences</a:t>
            </a:r>
          </a:p>
          <a:p>
            <a:pPr>
              <a:spcBef>
                <a:spcPts val="120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40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Consecrate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(dedicate) your “Shape” </a:t>
            </a:r>
          </a:p>
          <a:p>
            <a:pPr>
              <a:spcBef>
                <a:spcPts val="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to His service!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 12:1-6…</a:t>
            </a:r>
          </a:p>
        </p:txBody>
      </p:sp>
    </p:spTree>
    <p:extLst>
      <p:ext uri="{BB962C8B-B14F-4D97-AF65-F5344CB8AC3E}">
        <p14:creationId xmlns:p14="http://schemas.microsoft.com/office/powerpoint/2010/main" val="267088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D50F262-343C-4101-AB3C-9DA1072F7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standing in a room&#10;&#10;Description automatically generated">
            <a:extLst>
              <a:ext uri="{FF2B5EF4-FFF2-40B4-BE49-F238E27FC236}">
                <a16:creationId xmlns:a16="http://schemas.microsoft.com/office/drawing/2014/main" id="{44460680-5D07-4866-9F39-985C896903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1" r="19329"/>
          <a:stretch/>
        </p:blipFill>
        <p:spPr>
          <a:xfrm>
            <a:off x="5862097" y="-1"/>
            <a:ext cx="3281903" cy="5143499"/>
          </a:xfrm>
          <a:custGeom>
            <a:avLst/>
            <a:gdLst/>
            <a:ahLst/>
            <a:cxnLst/>
            <a:rect l="l" t="t" r="r" b="b"/>
            <a:pathLst>
              <a:path w="4375870" h="6858000">
                <a:moveTo>
                  <a:pt x="4441" y="0"/>
                </a:moveTo>
                <a:lnTo>
                  <a:pt x="4375870" y="0"/>
                </a:lnTo>
                <a:lnTo>
                  <a:pt x="4375870" y="23"/>
                </a:lnTo>
                <a:lnTo>
                  <a:pt x="4375870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6" name="Picture 5" descr="A picture containing text, photo, holding, person&#10;&#10;Description automatically generated">
            <a:extLst>
              <a:ext uri="{FF2B5EF4-FFF2-40B4-BE49-F238E27FC236}">
                <a16:creationId xmlns:a16="http://schemas.microsoft.com/office/drawing/2014/main" id="{D4ECC15C-B864-4930-9C32-3A9FABA901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4" r="13647"/>
          <a:stretch/>
        </p:blipFill>
        <p:spPr>
          <a:xfrm>
            <a:off x="2696553" y="24"/>
            <a:ext cx="3706723" cy="5143500"/>
          </a:xfrm>
          <a:custGeom>
            <a:avLst/>
            <a:gdLst/>
            <a:ahLst/>
            <a:cxnLst/>
            <a:rect l="l" t="t" r="r" b="b"/>
            <a:pathLst>
              <a:path w="4942298" h="6857999">
                <a:moveTo>
                  <a:pt x="0" y="0"/>
                </a:moveTo>
                <a:lnTo>
                  <a:pt x="4164238" y="0"/>
                </a:lnTo>
                <a:lnTo>
                  <a:pt x="4271743" y="210478"/>
                </a:lnTo>
                <a:cubicBezTo>
                  <a:pt x="4695097" y="1127919"/>
                  <a:pt x="4942298" y="2233909"/>
                  <a:pt x="4942298" y="3424428"/>
                </a:cubicBezTo>
                <a:cubicBezTo>
                  <a:pt x="4942298" y="4614948"/>
                  <a:pt x="4695097" y="5720938"/>
                  <a:pt x="4271743" y="6638378"/>
                </a:cubicBezTo>
                <a:lnTo>
                  <a:pt x="4159568" y="6857999"/>
                </a:lnTo>
                <a:lnTo>
                  <a:pt x="49488" y="6857999"/>
                </a:lnTo>
                <a:lnTo>
                  <a:pt x="119616" y="6721637"/>
                </a:lnTo>
                <a:cubicBezTo>
                  <a:pt x="540124" y="5863919"/>
                  <a:pt x="796416" y="4724528"/>
                  <a:pt x="796416" y="3474162"/>
                </a:cubicBezTo>
                <a:cubicBezTo>
                  <a:pt x="796416" y="2140439"/>
                  <a:pt x="504812" y="932979"/>
                  <a:pt x="33352" y="58950"/>
                </a:cubicBezTo>
                <a:close/>
              </a:path>
            </a:pathLst>
          </a:custGeom>
        </p:spPr>
      </p:pic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6A0924B3-0260-445E-AFD7-9533C0D1B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97852" cy="51435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7C34E8CB-B972-4A94-8469-315C10C2A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9878" cy="51435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C104FA-CCF5-4444-8A72-DADB4ECA5E8D}"/>
              </a:ext>
            </a:extLst>
          </p:cNvPr>
          <p:cNvSpPr txBox="1"/>
          <p:nvPr/>
        </p:nvSpPr>
        <p:spPr>
          <a:xfrm>
            <a:off x="-10971" y="469238"/>
            <a:ext cx="3132344" cy="40912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9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3) </a:t>
            </a:r>
            <a:r>
              <a:rPr lang="en-US" sz="3900" b="1" i="1" u="sng" kern="1200" dirty="0">
                <a:solidFill>
                  <a:srgbClr val="FF006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Cooperate</a:t>
            </a:r>
            <a:r>
              <a:rPr lang="en-US" sz="39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with God’s processes to     develop Your “Shape”.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Mal. 3:17; Is.64:8) </a:t>
            </a:r>
            <a:endParaRPr lang="en-US" sz="3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14A821F-8663-46BA-8CC0-D4C44F639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5992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3408426"/>
            <a:ext cx="2561224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694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C104FA-CCF5-4444-8A72-DADB4ECA5E8D}"/>
              </a:ext>
            </a:extLst>
          </p:cNvPr>
          <p:cNvSpPr txBox="1"/>
          <p:nvPr/>
        </p:nvSpPr>
        <p:spPr>
          <a:xfrm>
            <a:off x="12797" y="0"/>
            <a:ext cx="9220200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 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investing in others.</a:t>
            </a:r>
          </a:p>
          <a:p>
            <a:pPr algn="ctr"/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Tim. 2:1,2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strong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the grace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is in Christ Jesus.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the things that thou hast heard of me,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same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commit thou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paratith’ēmi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deposit)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faithful men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pistos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trustworthy)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shall be able to teach others also.”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43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C104FA-CCF5-4444-8A72-DADB4ECA5E8D}"/>
              </a:ext>
            </a:extLst>
          </p:cNvPr>
          <p:cNvSpPr txBox="1"/>
          <p:nvPr/>
        </p:nvSpPr>
        <p:spPr>
          <a:xfrm>
            <a:off x="152400" y="-95250"/>
            <a:ext cx="9220200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Great 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Commandment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Mt 22:37-39</a:t>
            </a:r>
            <a:endParaRPr 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“Thou shalt love the Lord thy God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all thy heart, and with all thy soul, and with all thy mind.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is the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first and great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commandment.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ρῶτος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μέγ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ας  (protos megas)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second is like unto it,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Thou shalt love thy neighbor as thyself.”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328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C104FA-CCF5-4444-8A72-DADB4ECA5E8D}"/>
              </a:ext>
            </a:extLst>
          </p:cNvPr>
          <p:cNvSpPr txBox="1"/>
          <p:nvPr/>
        </p:nvSpPr>
        <p:spPr>
          <a:xfrm>
            <a:off x="-38100" y="209550"/>
            <a:ext cx="92202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</a:rPr>
              <a:t>If Sin </a:t>
            </a:r>
            <a:r>
              <a:rPr lang="en-US" sz="4400" b="1" i="1" dirty="0">
                <a:latin typeface="Times New Roman" panose="02020603050405020304" pitchFamily="18" charset="0"/>
              </a:rPr>
              <a:t>(</a:t>
            </a:r>
            <a:r>
              <a:rPr lang="en-US" sz="4400" b="1" i="1" dirty="0" err="1">
                <a:latin typeface="Times New Roman" panose="02020603050405020304" pitchFamily="18" charset="0"/>
              </a:rPr>
              <a:t>hamartano</a:t>
            </a:r>
            <a:r>
              <a:rPr lang="en-US" sz="4400" b="1" i="1" dirty="0">
                <a:latin typeface="Times New Roman" panose="02020603050405020304" pitchFamily="18" charset="0"/>
              </a:rPr>
              <a:t>) </a:t>
            </a:r>
            <a:r>
              <a:rPr lang="en-US" sz="4400" b="1" dirty="0">
                <a:latin typeface="Times New Roman" panose="02020603050405020304" pitchFamily="18" charset="0"/>
              </a:rPr>
              <a:t>literally means: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</a:rPr>
              <a:t> </a:t>
            </a:r>
            <a:r>
              <a:rPr lang="en-US" sz="4400" b="1" i="1" dirty="0">
                <a:latin typeface="Times New Roman" panose="02020603050405020304" pitchFamily="18" charset="0"/>
              </a:rPr>
              <a:t>“to miss the mark”; 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</a:rPr>
              <a:t>then wouldn’t the greatest “sin” be to miss </a:t>
            </a:r>
            <a:r>
              <a:rPr lang="en-US" sz="4000" b="1" dirty="0">
                <a:latin typeface="Times New Roman" panose="02020603050405020304" pitchFamily="18" charset="0"/>
              </a:rPr>
              <a:t>(</a:t>
            </a:r>
            <a:r>
              <a:rPr lang="en-US" sz="4000" b="1" i="1" dirty="0">
                <a:latin typeface="Times New Roman" panose="02020603050405020304" pitchFamily="18" charset="0"/>
              </a:rPr>
              <a:t>through neglect or intent</a:t>
            </a:r>
            <a:r>
              <a:rPr lang="en-US" sz="4000" b="1" dirty="0">
                <a:latin typeface="Times New Roman" panose="02020603050405020304" pitchFamily="18" charset="0"/>
              </a:rPr>
              <a:t>) </a:t>
            </a:r>
            <a:endParaRPr lang="en-US" sz="4400" b="1" dirty="0">
              <a:latin typeface="Times New Roman" panose="02020603050405020304" pitchFamily="18" charset="0"/>
            </a:endParaRPr>
          </a:p>
          <a:p>
            <a:pPr algn="ctr"/>
            <a:r>
              <a:rPr lang="en-US" sz="6000" b="1" dirty="0">
                <a:latin typeface="Times New Roman" panose="02020603050405020304" pitchFamily="18" charset="0"/>
              </a:rPr>
              <a:t>The Greatest Command? </a:t>
            </a:r>
          </a:p>
          <a:p>
            <a:pPr algn="ctr"/>
            <a:endParaRPr lang="en-US" sz="4000" b="1" dirty="0">
              <a:latin typeface="Times New Roman" panose="02020603050405020304" pitchFamily="18" charset="0"/>
            </a:endParaRPr>
          </a:p>
          <a:p>
            <a:pPr algn="ctr"/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75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C104FA-CCF5-4444-8A72-DADB4ECA5E8D}"/>
              </a:ext>
            </a:extLst>
          </p:cNvPr>
          <p:cNvSpPr txBox="1"/>
          <p:nvPr/>
        </p:nvSpPr>
        <p:spPr>
          <a:xfrm>
            <a:off x="-38100" y="-171450"/>
            <a:ext cx="9220200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</a:rPr>
              <a:t>1. The “What” of Ministry.  Jn 13</a:t>
            </a:r>
            <a:endParaRPr lang="en-US" sz="4000" b="1" dirty="0">
              <a:latin typeface="Times New Roman" panose="02020603050405020304" pitchFamily="18" charset="0"/>
            </a:endParaRPr>
          </a:p>
          <a:p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diakonia: service, aid, relief.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“loving our neighbor as ourself” </a:t>
            </a:r>
            <a:r>
              <a:rPr lang="en-US" sz="3600" b="1" dirty="0">
                <a:latin typeface="Times New Roman" panose="02020603050405020304" pitchFamily="18" charset="0"/>
              </a:rPr>
              <a:t>should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</a:rPr>
              <a:t> reveal itself through practical service.</a:t>
            </a:r>
          </a:p>
          <a:p>
            <a:pPr algn="ctr"/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Such Service (Ministry) is:</a:t>
            </a:r>
          </a:p>
          <a:p>
            <a:r>
              <a:rPr lang="en-US" sz="4400" b="1" dirty="0">
                <a:latin typeface="Times New Roman" panose="02020603050405020304" pitchFamily="18" charset="0"/>
              </a:rPr>
              <a:t>  A.  </a:t>
            </a:r>
            <a:r>
              <a:rPr lang="en-US" sz="4000" b="1" i="1" u="sng" dirty="0">
                <a:latin typeface="Times New Roman" panose="02020603050405020304" pitchFamily="18" charset="0"/>
              </a:rPr>
              <a:t>Love </a:t>
            </a:r>
            <a:r>
              <a:rPr lang="en-US" sz="4000" b="1" dirty="0">
                <a:latin typeface="Times New Roman" panose="02020603050405020304" pitchFamily="18" charset="0"/>
              </a:rPr>
              <a:t>in Action (Jn. 13:1-17)</a:t>
            </a:r>
          </a:p>
          <a:p>
            <a:r>
              <a:rPr lang="en-US" sz="4000" b="1" dirty="0">
                <a:latin typeface="Times New Roman" panose="02020603050405020304" pitchFamily="18" charset="0"/>
              </a:rPr>
              <a:t>  B.  </a:t>
            </a:r>
            <a:r>
              <a:rPr lang="en-US" sz="4000" b="1" i="1" u="sng" dirty="0">
                <a:latin typeface="Times New Roman" panose="02020603050405020304" pitchFamily="18" charset="0"/>
              </a:rPr>
              <a:t>Labor</a:t>
            </a:r>
            <a:r>
              <a:rPr lang="en-US" sz="4000" b="1" dirty="0">
                <a:latin typeface="Times New Roman" panose="02020603050405020304" pitchFamily="18" charset="0"/>
              </a:rPr>
              <a:t> in Jesus’ Name. (Mt. 25:40)</a:t>
            </a:r>
          </a:p>
          <a:p>
            <a:r>
              <a:rPr lang="en-US" sz="4000" b="1" dirty="0">
                <a:latin typeface="Times New Roman" panose="02020603050405020304" pitchFamily="18" charset="0"/>
              </a:rPr>
              <a:t>  C. A </a:t>
            </a:r>
            <a:r>
              <a:rPr lang="en-US" sz="4000" b="1" i="1" u="sng" dirty="0">
                <a:latin typeface="Times New Roman" panose="02020603050405020304" pitchFamily="18" charset="0"/>
              </a:rPr>
              <a:t>Litmus</a:t>
            </a:r>
            <a:r>
              <a:rPr lang="en-US" sz="4000" b="1" dirty="0">
                <a:latin typeface="Times New Roman" panose="02020603050405020304" pitchFamily="18" charset="0"/>
              </a:rPr>
              <a:t> test of our love.  </a:t>
            </a:r>
            <a:r>
              <a:rPr lang="en-US" sz="3200" b="1" dirty="0">
                <a:latin typeface="Times New Roman" panose="02020603050405020304" pitchFamily="18" charset="0"/>
              </a:rPr>
              <a:t>(1 Jn. 3:10-19)</a:t>
            </a:r>
          </a:p>
          <a:p>
            <a:pPr algn="ctr"/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70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C104FA-CCF5-4444-8A72-DADB4ECA5E8D}"/>
              </a:ext>
            </a:extLst>
          </p:cNvPr>
          <p:cNvSpPr txBox="1"/>
          <p:nvPr/>
        </p:nvSpPr>
        <p:spPr>
          <a:xfrm>
            <a:off x="-38100" y="0"/>
            <a:ext cx="92202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indent="-1143000">
              <a:buAutoNum type="arabicPeriod" startAt="2"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“Why”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Ministry Jn 13:</a:t>
            </a:r>
          </a:p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God’s love is </a:t>
            </a:r>
            <a:r>
              <a:rPr lang="en-US" sz="4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Practical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James 2:15,16)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B. God’s love is </a:t>
            </a:r>
            <a:r>
              <a:rPr lang="en-US" sz="4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(Mt. 25:35,36)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C.  God’s Love is </a:t>
            </a:r>
            <a:r>
              <a:rPr lang="en-US" sz="4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Powerful.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 Cor 13:13)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“by this shall all men know that ye are my disciples;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ye have love on to another.”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Jn 13:35</a:t>
            </a:r>
            <a:endParaRPr lang="en-US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03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C104FA-CCF5-4444-8A72-DADB4ECA5E8D}"/>
              </a:ext>
            </a:extLst>
          </p:cNvPr>
          <p:cNvSpPr txBox="1"/>
          <p:nvPr/>
        </p:nvSpPr>
        <p:spPr>
          <a:xfrm>
            <a:off x="152400" y="-13815"/>
            <a:ext cx="92202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>
              <a:buAutoNum type="arabicPeriod" startAt="3"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Ministry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Jn 13:13-17</a:t>
            </a:r>
          </a:p>
          <a:p>
            <a:pPr>
              <a:spcBef>
                <a:spcPts val="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A. God </a:t>
            </a:r>
            <a:r>
              <a:rPr lang="en-US" sz="36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Decrees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should all be ministers.</a:t>
            </a:r>
          </a:p>
          <a:p>
            <a:pPr algn="ctr">
              <a:spcBef>
                <a:spcPts val="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Eph. 4:11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“gave…pastors and teachers; </a:t>
            </a:r>
          </a:p>
          <a:p>
            <a:pPr algn="ctr"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for the 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perfecting </a:t>
            </a:r>
          </a:p>
          <a:p>
            <a:pPr algn="ctr">
              <a:spcBef>
                <a:spcPts val="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katartismos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complete repair, equipping)</a:t>
            </a:r>
          </a:p>
          <a:p>
            <a:pPr algn="ctr">
              <a:spcBef>
                <a:spcPts val="0"/>
              </a:spcBef>
            </a:pPr>
            <a:r>
              <a:rPr lang="en-US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saints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hagios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sacred, consecrated) 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for the 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of the ministry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ergon (labor)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diakoni’a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(service)</a:t>
            </a:r>
          </a:p>
        </p:txBody>
      </p:sp>
    </p:spTree>
    <p:extLst>
      <p:ext uri="{BB962C8B-B14F-4D97-AF65-F5344CB8AC3E}">
        <p14:creationId xmlns:p14="http://schemas.microsoft.com/office/powerpoint/2010/main" val="60883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C104FA-CCF5-4444-8A72-DADB4ECA5E8D}"/>
              </a:ext>
            </a:extLst>
          </p:cNvPr>
          <p:cNvSpPr txBox="1"/>
          <p:nvPr/>
        </p:nvSpPr>
        <p:spPr>
          <a:xfrm>
            <a:off x="76200" y="0"/>
            <a:ext cx="9220200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Eph. 4:11-13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“gave…pastors and teachers;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for the 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perfecting of the saints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of the ministry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 </a:t>
            </a: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edifying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oikodomē</a:t>
            </a:r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building up</a:t>
            </a:r>
            <a:endParaRPr lang="en-US" sz="72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the body of Christ</a:t>
            </a:r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</a:p>
          <a:p>
            <a:pPr algn="ctr"/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(See 1 Cor 12:27)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86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C104FA-CCF5-4444-8A72-DADB4ECA5E8D}"/>
              </a:ext>
            </a:extLst>
          </p:cNvPr>
          <p:cNvSpPr txBox="1"/>
          <p:nvPr/>
        </p:nvSpPr>
        <p:spPr>
          <a:xfrm>
            <a:off x="0" y="-13815"/>
            <a:ext cx="91440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“Till we all come in the unity of the faith, 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of the knowledge of the Son of God,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unto a perfect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telios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mature)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unto the measure of the stature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the fulness of Christ:…”  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Ro. 8:29 </a:t>
            </a:r>
          </a:p>
        </p:txBody>
      </p:sp>
    </p:spTree>
    <p:extLst>
      <p:ext uri="{BB962C8B-B14F-4D97-AF65-F5344CB8AC3E}">
        <p14:creationId xmlns:p14="http://schemas.microsoft.com/office/powerpoint/2010/main" val="201159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GillSans"/>
        <a:ea typeface=""/>
        <a:cs typeface=""/>
      </a:majorFont>
      <a:minorFont>
        <a:latin typeface="Gill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2D2015"/>
        </a:dk1>
        <a:lt1>
          <a:srgbClr val="FFFFFF"/>
        </a:lt1>
        <a:dk2>
          <a:srgbClr val="5D3E74"/>
        </a:dk2>
        <a:lt2>
          <a:srgbClr val="E2C98A"/>
        </a:lt2>
        <a:accent1>
          <a:srgbClr val="8C7B70"/>
        </a:accent1>
        <a:accent2>
          <a:srgbClr val="8F5F2F"/>
        </a:accent2>
        <a:accent3>
          <a:srgbClr val="B6AFB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4855EA5AEDC147AC1E63A32A340471" ma:contentTypeVersion="10" ma:contentTypeDescription="Create a new document." ma:contentTypeScope="" ma:versionID="2a59e408ab06c6f6debebf652febdf73">
  <xsd:schema xmlns:xsd="http://www.w3.org/2001/XMLSchema" xmlns:xs="http://www.w3.org/2001/XMLSchema" xmlns:p="http://schemas.microsoft.com/office/2006/metadata/properties" xmlns:ns3="c7616ae0-bc3b-4475-9d6b-4c1fddd552c4" targetNamespace="http://schemas.microsoft.com/office/2006/metadata/properties" ma:root="true" ma:fieldsID="7b412c5fdf1b45cbd350cb6d98b70aa5" ns3:_="">
    <xsd:import namespace="c7616ae0-bc3b-4475-9d6b-4c1fddd552c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16ae0-bc3b-4475-9d6b-4c1fddd552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3D4A83-F3CD-448F-A500-72F006A940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616ae0-bc3b-4475-9d6b-4c1fddd552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D76EBA9-205F-428F-A632-B2B2534D4EAF}">
  <ds:schemaRefs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c7616ae0-bc3b-4475-9d6b-4c1fddd552c4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17BC6B0-0550-4387-B63E-F15D17A6A2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1465</Words>
  <Application>Microsoft Office PowerPoint</Application>
  <PresentationFormat>On-screen Show (16:9)</PresentationFormat>
  <Paragraphs>169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Avenir Next LT Pro</vt:lpstr>
      <vt:lpstr>Calibri</vt:lpstr>
      <vt:lpstr>GillSans</vt:lpstr>
      <vt:lpstr>Times New Roman</vt:lpstr>
      <vt:lpstr>Wingdings</vt:lpstr>
      <vt:lpstr>Office Theme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Peters</dc:creator>
  <cp:lastModifiedBy>Keith Peters</cp:lastModifiedBy>
  <cp:revision>3</cp:revision>
  <dcterms:created xsi:type="dcterms:W3CDTF">2020-12-02T21:31:18Z</dcterms:created>
  <dcterms:modified xsi:type="dcterms:W3CDTF">2020-12-03T22:26:05Z</dcterms:modified>
</cp:coreProperties>
</file>