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  <p:sldMasterId id="2147483735" r:id="rId5"/>
    <p:sldMasterId id="2147483733" r:id="rId6"/>
    <p:sldMasterId id="2147483648" r:id="rId7"/>
    <p:sldMasterId id="2147483736" r:id="rId8"/>
  </p:sldMasterIdLst>
  <p:notesMasterIdLst>
    <p:notesMasterId r:id="rId40"/>
  </p:notesMasterIdLst>
  <p:sldIdLst>
    <p:sldId id="943" r:id="rId9"/>
    <p:sldId id="944" r:id="rId10"/>
    <p:sldId id="942" r:id="rId11"/>
    <p:sldId id="945" r:id="rId12"/>
    <p:sldId id="952" r:id="rId13"/>
    <p:sldId id="948" r:id="rId14"/>
    <p:sldId id="968" r:id="rId15"/>
    <p:sldId id="971" r:id="rId16"/>
    <p:sldId id="904" r:id="rId17"/>
    <p:sldId id="955" r:id="rId18"/>
    <p:sldId id="905" r:id="rId19"/>
    <p:sldId id="970" r:id="rId20"/>
    <p:sldId id="953" r:id="rId21"/>
    <p:sldId id="979" r:id="rId22"/>
    <p:sldId id="978" r:id="rId23"/>
    <p:sldId id="954" r:id="rId24"/>
    <p:sldId id="775" r:id="rId25"/>
    <p:sldId id="980" r:id="rId26"/>
    <p:sldId id="981" r:id="rId27"/>
    <p:sldId id="973" r:id="rId28"/>
    <p:sldId id="957" r:id="rId29"/>
    <p:sldId id="958" r:id="rId30"/>
    <p:sldId id="950" r:id="rId31"/>
    <p:sldId id="949" r:id="rId32"/>
    <p:sldId id="974" r:id="rId33"/>
    <p:sldId id="951" r:id="rId34"/>
    <p:sldId id="758" r:id="rId35"/>
    <p:sldId id="975" r:id="rId36"/>
    <p:sldId id="976" r:id="rId37"/>
    <p:sldId id="873" r:id="rId38"/>
    <p:sldId id="977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Peters" initials="KP" lastIdx="1" clrIdx="0">
    <p:extLst>
      <p:ext uri="{19B8F6BF-5375-455C-9EA6-DF929625EA0E}">
        <p15:presenceInfo xmlns:p15="http://schemas.microsoft.com/office/powerpoint/2012/main" userId="S::PastorKeith@cheneybaptist.com::c4a13cba-445d-4c8b-a237-8d92adffce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E0806"/>
    <a:srgbClr val="0000FF"/>
    <a:srgbClr val="00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102" autoAdjust="0"/>
    <p:restoredTop sz="94660"/>
  </p:normalViewPr>
  <p:slideViewPr>
    <p:cSldViewPr>
      <p:cViewPr varScale="1">
        <p:scale>
          <a:sx n="103" d="100"/>
          <a:sy n="103" d="100"/>
        </p:scale>
        <p:origin x="10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3T15:58:33.237" idx="1">
    <p:pos x="7466" y="1309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AC65F-4714-4653-A94C-2C43872834FC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C8FE7-9712-4AC8-8FC6-24617B461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9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48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88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41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37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14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35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67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18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01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42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4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7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18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05BCA-D15C-4531-A4A4-FE602A9828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84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8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70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52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7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8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0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36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53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67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9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F7DA-88B9-4FE4-B526-33C59912D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8B1C1-8C45-4B82-91DD-82861AD65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C97F4-7C9A-4069-A279-AE3961CE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99643-5AA8-4FF4-8C1B-B0772ABC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716E8-4B49-4D9B-B95E-80D6A239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AE75F-DD9E-4AF2-B8F4-F4A335205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18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0DC6-0902-4C72-BC43-B5DE88E6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345D2-D081-45AD-914E-357EB5A6F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57490-2028-422F-906A-7C328002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295EF-8499-4B30-9B49-3E67F018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3FFEC-6CAD-4A97-8FBE-4739CEDD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17EC3-84C1-4088-A3C8-46A2A8574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73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5DEA2-486B-4D1E-9789-28C41ADA6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600200"/>
            <a:ext cx="27432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B58B5-06E4-4882-8D46-5660CB385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8026400" cy="4800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ADB31-65C4-4C98-B269-397BD447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60FEA-0330-4F72-A4C5-4DF0630D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0C39B-F3EA-43BC-B85E-5D81640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193F9-F3A9-4E96-9CE9-F46BE9EA3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200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431D-6B8C-45FB-AE3E-18DF77670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9BD76-26B3-44F0-AB4C-7ECEC280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323DD-3C38-40C2-85CB-311A5673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88331-860A-4C5A-934C-345FC763B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99F80-A40C-40BC-8A72-A7AB27FF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6E0D0-B7DC-4A04-A5D7-3D096357A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81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77EC-895F-44EE-8EB5-63E079D3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C90B6-BCEF-4627-BD38-F1D6ACD84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3A61E-35E9-4718-B2AA-B0BB5BC6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D4C03-5B0C-4460-9228-1C9D0BC2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63188-3CB1-46F1-8BAE-B3B0280E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B92CD-247C-42A0-8C57-BF82B3EFE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7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4B99-9ABE-438A-A3EE-D35E4E2DB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D375D-7B30-44D2-87BF-6FC58A163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DC989-86B2-4F84-8FD4-DBAB9A7E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E3A0D-D58F-466E-ADBB-506B3A5F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93E5E-19BB-4F56-9E98-F24B8CF0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7BDDD-8587-47BE-BFB6-D7761FB95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298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5FE2-F86F-4F96-BF45-18D626A8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AC7F-4202-45D1-B681-DEBC063D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5567A-A85E-4656-95CB-9EA6A71E2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04870-9DA6-48E5-A4D6-854B22FD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9CD16-0066-48A8-A2FB-6D8B6C7A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CBB01-B833-4EEF-AA7B-2AB7FCC3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3B295-F017-4576-9FA4-3A52AF697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82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11B1-55A1-42F8-92C1-1165C707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C8C3A-2B7D-4B44-98C4-8C8F6C71E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111C6-B04B-4146-AE38-3BBEFB599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F7F15-2740-446F-929F-A5D00049B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CD802B-DC80-4FE1-A0C8-60CB0D33B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C912E-0050-4FB9-B600-0D028146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598839-3B88-4323-8B49-BABF891C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D8945-BC60-4382-BFBA-A3882E06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9CF4B-061B-4CAD-A9DF-37A29F336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799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DA7D-996D-43B2-BBB9-4D658CE0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D218A-772B-4C31-A4C2-B93A87E4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25F99-1D84-45A5-B7F5-CDADE454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12796-6C6A-41E9-996F-AE30EB08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B9CC8-45ED-42E7-9D01-D69647C80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26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4661B-F769-4760-8EAD-F70E9AB0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F2F0A-3E4D-4EE1-A2AB-0EAC81ED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E6E8F-1480-4413-999B-F3AACDF2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F1E32-4874-4112-91A1-A1A550ECD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476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FCAB-E5BD-45F2-B086-2D0B334B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8A4EE-69BC-42B9-AC46-F70C34250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9AC36-C24F-4704-AFC9-6B1AED0A6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3DF6B-835F-42FF-A840-F9B01BE2F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628F8-DB13-4DFA-A536-85393335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D8D1A-F781-417F-9175-D269AA97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FEC86-BE44-4D2D-B0E6-19FD6BAC0D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46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B7D4-B406-4A4F-A547-BE2CA281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8CBE0-8C80-4ADE-9ACF-C5F89AC20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5154E-5C7D-4910-AD68-934A2336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32682-E451-4D05-8728-B93178A3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94964-075F-4549-BBF6-187CAED9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E6544-3598-4632-A397-84B407EF01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542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8479-FA32-462A-AC88-178319E1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EC7E5-CD65-4DEA-BFB0-91E907006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94D0A-6A5D-4B6E-87AF-E9372913C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8F958-9818-4695-B6F5-1999E826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8398C-E8EA-4150-A1AA-676CAFE0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9CD31-CE48-4027-9B05-42D487E9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C84B6-A8E7-4FD7-A687-4B10D1756A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508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4E1C1-4B68-4864-952D-FEE43F63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562FB-873B-417A-9035-1F786343F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85B43-FCF8-4E05-8E5F-AEB8E419B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D9187-1C92-488C-91FF-0C5D4C58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733A-8FFE-4956-A3E1-E4489C8C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985EE-2FB4-4B57-A601-7D871EB89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535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745B2-07FD-45ED-AAC0-59CCB65BE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F6CC4-F452-4E03-A69B-955C7A20F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D83AB-7B61-4223-99A3-5FCF0845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6D058-6A33-45CC-9FFA-8F6125F7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EC25A-9998-4A43-A170-3E7A8964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548D0-E9AE-470D-8F2F-FDBE79E30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253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FAE8-3BDD-446E-A781-A15068AA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04" y="365001"/>
            <a:ext cx="10516195" cy="13260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2B6F-09EA-4AC5-9676-DD825587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8296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74054-9CED-4D93-BAA6-FDCC12196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4C33-7FB1-41F9-98C5-D1BECED5EE23}" type="datetimeFigureOut">
              <a:rPr lang="en-US"/>
              <a:pPr>
                <a:defRPr/>
              </a:pPr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EA62D-1D98-4144-9526-5B9623AE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332C2-CE0E-4DD0-A791-8681D3CD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DF4ED-98A7-487A-8D30-B586139E2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976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8/17/2024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6A16-ED10-4886-A6C6-4D3B06DA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8294E-F7E3-4617-9C4D-870E24872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22AC4-C16A-472F-BE44-91AC2BA2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7B76F-73D2-40F6-8D3B-8F5DEEB0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E5CE8-2E83-4355-A8CD-7FF69E6C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ABDFA-5472-4245-83B9-CB9DC1FC0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53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15CF-55A3-4ED0-BCC6-6DBA0302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20C95-1F6F-4CC1-BA67-71145DD38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B27A8-A2CB-4828-96C5-8E30AF357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5C928-EB02-4129-BB41-9A6D8170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E3C3A-73F5-4DFF-A5BF-91F81A2A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F9747-64C3-4028-8E7D-4E498344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677C2-E8D0-486C-83A1-7C51E4033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91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2843-C2B3-4E48-8053-4FAB1CF6C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35714-CC10-4803-ACAA-35D918575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F0990-EF9B-4A46-B810-1555251AB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ACC82-2D0D-4508-9AAE-0C90C0598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A7D39F-F0BB-429E-92A9-605D48C76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C2DF9E-2273-465A-8859-F151D394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F4E757-6EF8-42DF-9969-87879AF3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A5D27-0A26-4EDB-B338-83926B3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9FF31-E7BC-464C-8334-0060281B8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61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2BA6-E933-49A9-8D83-732BF7F2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BF99F-24E8-4039-8CFA-B6428A4F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21064-98A4-4D75-B633-5971F9E64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1F45D-9167-48E0-B426-A7759062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C6CA3-5F20-4FD6-A8BC-0C5411CA7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07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E3058-4904-455D-ACAA-92D19B29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EA8F7-A016-4DA0-B067-3267DB1D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99225-C481-4B88-BE67-897F7829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6B60-D7C8-42A6-8AC5-1A8C76228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73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C4D9-9BA1-4D26-83B8-DE195CBB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BC3C2-6EA0-440E-89F6-E9C4EC0AD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EED63-13ED-4FC5-AABC-7B52E3C82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0909F-8D68-4FAE-B00A-15ECF979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6B94A-0CA8-440C-BB14-82C04E7B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CE270-4367-429D-944C-C35BC759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116AD-4502-4B0E-820B-13DE4CB17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90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FB64-F129-4B0E-95E8-5260115D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75DB5-0516-40F0-991A-0ACB21354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AF670-D0DE-49CF-9DA8-A29AAB34D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9DCA6-C8EB-44A7-AC28-1BDAB42E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3AC95-55BE-49B6-8243-5D8F33D1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C9D6C-2AFB-441D-8D22-ADD8080F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9DBFE-345C-4E70-920B-EAAB64EA11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47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942FFB6-5EBA-4881-B039-E27E39320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257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784E533-ED4A-4DD3-8FE3-6F3BFB7BB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F5D113B6-FBF3-49D4-860A-B8F768ED9F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FEF2F06-D26F-4526-8A84-1A2BF0B0A3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CC0235A-77DE-4DCC-A4A6-5EF667FA65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03BD96-00DC-43B6-BEBD-DC88BB9BFC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E0FD223-92D6-42F7-90BA-7A486E83E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9BD805E-6E31-4559-86E7-1B306DC59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E4D9D45-B520-4431-AA80-C4221DF7F9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5B9C714-9A31-46A7-BE7A-BC5BEA389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ECF84E3-119F-44CF-8970-96BEB10F30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29521B-9E42-4F4C-9768-7347B59549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37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ED77218E-772C-4622-BC69-9830F0E81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0563" y="687586"/>
            <a:ext cx="10810875" cy="54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80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883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</p:sldLayoutIdLst>
  <p:transition/>
  <p:txStyles>
    <p:titleStyle>
      <a:lvl1pPr marL="27906" algn="ctr" rtl="0" fontAlgn="base">
        <a:spcBef>
          <a:spcPct val="0"/>
        </a:spcBef>
        <a:spcAft>
          <a:spcPct val="0"/>
        </a:spcAft>
        <a:defRPr sz="3868" b="1" i="1" kern="1200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2pPr>
      <a:lvl3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3pPr>
      <a:lvl4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4pPr>
      <a:lvl5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5pPr>
      <a:lvl6pPr marL="34938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6pPr>
      <a:lvl7pPr marL="670853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7pPr>
      <a:lvl8pPr marL="99232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8pPr>
      <a:lvl9pPr marL="131380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9pPr>
    </p:titleStyle>
    <p:bodyStyle>
      <a:lvl1pPr marL="341565" indent="-338217" algn="l" rtl="0" fontAlgn="base">
        <a:spcBef>
          <a:spcPts val="773"/>
        </a:spcBef>
        <a:spcAft>
          <a:spcPct val="0"/>
        </a:spcAft>
        <a:buSzPct val="100000"/>
        <a:buFont typeface="Lucida Grande" pitchFamily="1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65271" indent="-275708" algn="l" rtl="0" fontAlgn="base">
        <a:spcBef>
          <a:spcPts val="633"/>
        </a:spcBef>
        <a:spcAft>
          <a:spcPct val="0"/>
        </a:spcAft>
        <a:buSzPct val="100000"/>
        <a:buFont typeface="Lucida Grande" pitchFamily="1" charset="0"/>
        <a:buChar char="–"/>
        <a:defRPr sz="2672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074927" indent="-228827" algn="l" rtl="0" fontAlgn="base">
        <a:spcBef>
          <a:spcPts val="562"/>
        </a:spcBef>
        <a:spcAft>
          <a:spcPct val="0"/>
        </a:spcAft>
        <a:buSzPct val="100000"/>
        <a:buFont typeface="Lucida Grande" pitchFamily="1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30348" indent="-226594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986884" indent="-227711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176810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577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1051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52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73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4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42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9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36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84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31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78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874ED9C-48A6-4782-96C6-F7B8CD229B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6C64F7-6903-4A77-80A8-0094B707AB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EE4F1-20B9-447A-B95C-DD433CD4E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61B447-1E67-4563-900F-43340E1C59C1}" type="datetimeFigureOut">
              <a:rPr lang="en-US"/>
              <a:pPr>
                <a:defRPr/>
              </a:pPr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7BC6B-06A8-45A1-9AC5-5BEAF8AE0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7DB08-D01B-4C86-B95A-0BC23EC0D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5002B20-9C6E-4C7E-AE83-26FC235FD8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9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48705" y="0"/>
            <a:ext cx="12268200" cy="7533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Strategy of Satan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2Cor 2:11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“Lest Satan should get an advantage of us: for we are not ignorant of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 devices.”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(noema: mind)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Strategy involves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571500" marR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Removing the “Strong man” as the loving leader / protector of the family.  Mark 3:27</a:t>
            </a:r>
          </a:p>
          <a:p>
            <a:pPr marL="571500" marR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Removing Marriage as the foundation of  Society.   Heb. 13:4; Mal 2:14-16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0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1005A5-9B2A-47E4-827C-28F2CF4B9570}"/>
              </a:ext>
            </a:extLst>
          </p:cNvPr>
          <p:cNvSpPr txBox="1"/>
          <p:nvPr/>
        </p:nvSpPr>
        <p:spPr>
          <a:xfrm>
            <a:off x="152400" y="120402"/>
            <a:ext cx="120396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When Greed (1 Tim 6:10) teams up with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 reasoning &amp; false science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Tim 6:20);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produce an inevitable drift from God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some professing have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erred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Astoche’ō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drift, deviate from truth)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concerning the faith.”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Tim 6:21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forces have been at work to pair these together to promote this “drift”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leading to: </a:t>
            </a:r>
            <a:endParaRPr lang="en-US" sz="6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67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1005A5-9B2A-47E4-827C-28F2CF4B9570}"/>
              </a:ext>
            </a:extLst>
          </p:cNvPr>
          <p:cNvSpPr txBox="1"/>
          <p:nvPr/>
        </p:nvSpPr>
        <p:spPr>
          <a:xfrm>
            <a:off x="152400" y="0"/>
            <a:ext cx="12039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 </a:t>
            </a: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 Great “Moral” decay</a:t>
            </a: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  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 Tim. 3:1-4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“In the last days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perilous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times will come…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3200" b="1" dirty="0">
                <a:solidFill>
                  <a:srgbClr val="FFFFFF"/>
                </a:solidFill>
                <a:latin typeface="Gentium" panose="02000503060000020004" pitchFamily="2" charset="0"/>
                <a:sym typeface="Arial" panose="020B0604020202020204" pitchFamily="34" charset="0"/>
              </a:rPr>
              <a:t>                        (</a:t>
            </a:r>
            <a:r>
              <a:rPr lang="en-US" sz="4400" b="1" dirty="0" err="1">
                <a:solidFill>
                  <a:srgbClr val="FFFFFF"/>
                </a:solidFill>
                <a:latin typeface="Gentium" panose="02000503060000020004" pitchFamily="2" charset="0"/>
                <a:sym typeface="Arial" panose="020B0604020202020204" pitchFamily="34" charset="0"/>
              </a:rPr>
              <a:t>Chalepos</a:t>
            </a:r>
            <a:r>
              <a:rPr lang="en-US" sz="4400" b="1" dirty="0">
                <a:solidFill>
                  <a:srgbClr val="FFFFFF"/>
                </a:solidFill>
                <a:latin typeface="Gentium" panose="02000503060000020004" pitchFamily="2" charset="0"/>
                <a:sym typeface="Arial" panose="020B0604020202020204" pitchFamily="34" charset="0"/>
              </a:rPr>
              <a:t>’: difficult, dangerous, furious)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800" dirty="0">
                <a:solidFill>
                  <a:srgbClr val="FFFFFF"/>
                </a:solidFill>
                <a:latin typeface="Arial"/>
                <a:sym typeface="Arial" panose="020B0604020202020204" pitchFamily="34" charset="0"/>
              </a:rPr>
              <a:t>2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For men shall be lovers of their own selves, covetous, boasters, proud, blasphemers, disobedient to parents, unthankful, unholy,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3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Without natural affection, trucebreakers, false accusers, incontinent, fierce,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despisers of those that are good,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Traitors, heady,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highminded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lovers of pleasures more than lovers of God…” </a:t>
            </a:r>
            <a:endParaRPr lang="en-US" sz="6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32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able with text and numbers&#10;&#10;Description automatically generated">
            <a:extLst>
              <a:ext uri="{FF2B5EF4-FFF2-40B4-BE49-F238E27FC236}">
                <a16:creationId xmlns:a16="http://schemas.microsoft.com/office/drawing/2014/main" id="{551796ED-62F9-4EAC-B3BE-8BE28FDC2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115800" cy="68962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21C9D5-FA80-F894-C6AF-B4431DC65D24}"/>
              </a:ext>
            </a:extLst>
          </p:cNvPr>
          <p:cNvSpPr txBox="1"/>
          <p:nvPr/>
        </p:nvSpPr>
        <p:spPr>
          <a:xfrm>
            <a:off x="148936" y="1583523"/>
            <a:ext cx="50292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/>
              <a:t>LIE  Ex. 20:16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9FBA9-410C-555D-71CA-5D8B6532FE2A}"/>
              </a:ext>
            </a:extLst>
          </p:cNvPr>
          <p:cNvSpPr txBox="1"/>
          <p:nvPr/>
        </p:nvSpPr>
        <p:spPr>
          <a:xfrm>
            <a:off x="99291" y="2474010"/>
            <a:ext cx="4953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Kill    Ex 20:13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6C1C0-AD4B-B965-6784-7E94B1E741B6}"/>
              </a:ext>
            </a:extLst>
          </p:cNvPr>
          <p:cNvSpPr txBox="1"/>
          <p:nvPr/>
        </p:nvSpPr>
        <p:spPr>
          <a:xfrm>
            <a:off x="99291" y="3302943"/>
            <a:ext cx="500264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/>
              <a:t>Fornicate </a:t>
            </a:r>
            <a:r>
              <a:rPr lang="en-US" sz="4000" b="1" dirty="0"/>
              <a:t>Ex 20:14</a:t>
            </a:r>
            <a:endParaRPr lang="en-US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8D74B-6FD9-58A9-2484-2622E5B3C767}"/>
              </a:ext>
            </a:extLst>
          </p:cNvPr>
          <p:cNvSpPr txBox="1"/>
          <p:nvPr/>
        </p:nvSpPr>
        <p:spPr>
          <a:xfrm>
            <a:off x="99291" y="4376214"/>
            <a:ext cx="4953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/>
              <a:t>Steal  Ex 20:15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03C1D-3E1F-02CD-D4C9-ED0FB176038F}"/>
              </a:ext>
            </a:extLst>
          </p:cNvPr>
          <p:cNvSpPr txBox="1"/>
          <p:nvPr/>
        </p:nvSpPr>
        <p:spPr>
          <a:xfrm>
            <a:off x="99290" y="5334000"/>
            <a:ext cx="500264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/>
              <a:t>Gay marriage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DE0CF-4ABE-6948-FBEC-22D21CA78489}"/>
              </a:ext>
            </a:extLst>
          </p:cNvPr>
          <p:cNvSpPr txBox="1"/>
          <p:nvPr/>
        </p:nvSpPr>
        <p:spPr>
          <a:xfrm>
            <a:off x="-30678" y="-24566"/>
            <a:ext cx="12192000" cy="7554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Right and Wrong have been turned upside down!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268DBF-B295-0DEE-DA48-96CEEAED2018}"/>
              </a:ext>
            </a:extLst>
          </p:cNvPr>
          <p:cNvSpPr txBox="1"/>
          <p:nvPr/>
        </p:nvSpPr>
        <p:spPr>
          <a:xfrm>
            <a:off x="533400" y="730834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Isaiah 5: 20 </a:t>
            </a:r>
          </a:p>
        </p:txBody>
      </p:sp>
    </p:spTree>
    <p:extLst>
      <p:ext uri="{BB962C8B-B14F-4D97-AF65-F5344CB8AC3E}">
        <p14:creationId xmlns:p14="http://schemas.microsoft.com/office/powerpoint/2010/main" val="9582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D656A8-6E04-DA0A-673A-2C9166BC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12039599" cy="6009084"/>
          </a:xfrm>
        </p:spPr>
        <p:txBody>
          <a:bodyPr/>
          <a:lstStyle/>
          <a:p>
            <a:pPr marL="3348" indent="0" algn="ctr">
              <a:buNone/>
            </a:pPr>
            <a:r>
              <a:rPr lang="en-US" sz="4400" dirty="0"/>
              <a:t>Isaiah 5:20-24 </a:t>
            </a:r>
          </a:p>
          <a:p>
            <a:pPr marL="3348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“Woe unto them that call evil good, and good evil; </a:t>
            </a:r>
          </a:p>
          <a:p>
            <a:pPr marL="3348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put darkness for light, and light for darkness;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put bitter for sweet, and sweet for bitter!</a:t>
            </a:r>
          </a:p>
          <a:p>
            <a:pPr marL="3348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Woe unto them that are wise in their own eyes…!</a:t>
            </a:r>
          </a:p>
          <a:p>
            <a:pPr marL="3348" indent="0" algn="ctr">
              <a:buNone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justify the wicked for reward…!</a:t>
            </a:r>
          </a:p>
          <a:p>
            <a:pPr marL="3348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have cast away the law of the LORD.. and despised the word of the Holy One of Israel.”</a:t>
            </a:r>
          </a:p>
        </p:txBody>
      </p:sp>
    </p:spTree>
    <p:extLst>
      <p:ext uri="{BB962C8B-B14F-4D97-AF65-F5344CB8AC3E}">
        <p14:creationId xmlns:p14="http://schemas.microsoft.com/office/powerpoint/2010/main" val="3115097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12115800" cy="2590800"/>
          </a:xfrm>
          <a:ln/>
          <a:effectLst>
            <a:softEdge rad="0"/>
          </a:effectLst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Selfishness produces: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of Wars</a:t>
            </a: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James 4:1-3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 24:6;7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 and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rumours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wars…,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 shall rise up against Nation…</a:t>
            </a:r>
          </a:p>
          <a:p>
            <a:pPr marL="0" indent="0">
              <a:spcBef>
                <a:spcPts val="0"/>
              </a:spcBef>
              <a:buNone/>
            </a:pP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389F81F-3B55-4194-FD18-EC3A20941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200400"/>
            <a:ext cx="73151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C9A1CB-AD79-E31E-8E9C-33C78F9EE7B2}"/>
              </a:ext>
            </a:extLst>
          </p:cNvPr>
          <p:cNvSpPr txBox="1"/>
          <p:nvPr/>
        </p:nvSpPr>
        <p:spPr>
          <a:xfrm>
            <a:off x="7553131" y="3738771"/>
            <a:ext cx="464975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These are the beginning of sorrows.”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D9B77-87B9-9DAF-3CEB-C46D758CF8D1}"/>
              </a:ext>
            </a:extLst>
          </p:cNvPr>
          <p:cNvSpPr txBox="1"/>
          <p:nvPr/>
        </p:nvSpPr>
        <p:spPr>
          <a:xfrm>
            <a:off x="2590800" y="6077634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230361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 of ongoing armed conflicts : r/geography">
            <a:extLst>
              <a:ext uri="{FF2B5EF4-FFF2-40B4-BE49-F238E27FC236}">
                <a16:creationId xmlns:a16="http://schemas.microsoft.com/office/drawing/2014/main" id="{367339BC-024F-0B89-7C07-D15C34475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3819E3-8040-3F5D-FC82-EDC6A1F065C8}"/>
              </a:ext>
            </a:extLst>
          </p:cNvPr>
          <p:cNvSpPr txBox="1"/>
          <p:nvPr/>
        </p:nvSpPr>
        <p:spPr>
          <a:xfrm>
            <a:off x="6381008" y="4572000"/>
            <a:ext cx="5789221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</a:t>
            </a:r>
            <a:r>
              <a:rPr lang="en-US" sz="3600" b="1" i="0" dirty="0">
                <a:solidFill>
                  <a:srgbClr val="040C2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92 countries</a:t>
            </a:r>
            <a:r>
              <a:rPr lang="en-US" sz="36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are currently involved in 56 conflicts</a:t>
            </a:r>
            <a:r>
              <a:rPr lang="en-US" sz="28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8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more than at any time since WW2  </a:t>
            </a:r>
            <a:r>
              <a:rPr lang="en-US" b="1" dirty="0" err="1">
                <a:solidFill>
                  <a:srgbClr val="1F1F1F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isionof</a:t>
            </a:r>
            <a:r>
              <a:rPr lang="en-US" b="1" dirty="0" err="1">
                <a:solidFill>
                  <a:srgbClr val="1F1F1F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humanity</a:t>
            </a:r>
            <a:r>
              <a:rPr lang="en-US" sz="2000" b="1" dirty="0" err="1">
                <a:solidFill>
                  <a:srgbClr val="1F1F1F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.org</a:t>
            </a:r>
            <a:r>
              <a:rPr lang="en-US" sz="2000" b="1" i="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Jun</a:t>
            </a:r>
            <a:r>
              <a:rPr lang="en-US" sz="20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2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12115800" cy="6629400"/>
          </a:xfrm>
          <a:ln/>
          <a:effectLst>
            <a:softEdge rad="0"/>
          </a:effectLst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Resettling Israel in her own land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 24:32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“Now learn a parable of the fig tree;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his branch is yet tender, and puts forth leaves,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know that summer is nigh: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So likewise ye, when ye shall see all these things, know that it is near, even at the doors.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Verily I say unto you, This generation shall not pass, till all these things be fulfilled. “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A.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The fruitless fig tree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(Mt. 21</a:t>
            </a:r>
            <a:r>
              <a:rPr lang="en-US" sz="36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Lk 13:6-9) 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Blossomed.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97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9DD89A-DCB4-40FF-A47C-EA6D8B61A007}"/>
              </a:ext>
            </a:extLst>
          </p:cNvPr>
          <p:cNvSpPr txBox="1"/>
          <p:nvPr/>
        </p:nvSpPr>
        <p:spPr>
          <a:xfrm>
            <a:off x="0" y="-6220"/>
            <a:ext cx="12192000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Increased Demonic Influence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Tim. 4:2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 the latter times…giving heed to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seducing spirits</a:t>
            </a:r>
          </a:p>
          <a:p>
            <a:pPr algn="ctr">
              <a:spcBef>
                <a:spcPts val="1200"/>
              </a:spcBef>
            </a:pP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doctrines of devils,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lies…”</a:t>
            </a:r>
          </a:p>
          <a:p>
            <a:pPr algn="ctr">
              <a:spcBef>
                <a:spcPts val="120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Daniel 12:1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“at that time shall Michael stand up,</a:t>
            </a:r>
          </a:p>
          <a:p>
            <a:pPr algn="ctr">
              <a:spcBef>
                <a:spcPts val="0"/>
              </a:spcBef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the great prince which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standeth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for …thy people: </a:t>
            </a:r>
          </a:p>
          <a:p>
            <a:pPr algn="ctr">
              <a:spcBef>
                <a:spcPts val="0"/>
              </a:spcBef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there shall be a time of trouble…”</a:t>
            </a:r>
          </a:p>
          <a:p>
            <a:pPr algn="ctr">
              <a:spcBef>
                <a:spcPts val="120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Rev 18:2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“Babylon…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 become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habitation of devils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the hold of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every foul spirit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…“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5702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9DD89A-DCB4-40FF-A47C-EA6D8B61A007}"/>
              </a:ext>
            </a:extLst>
          </p:cNvPr>
          <p:cNvSpPr txBox="1"/>
          <p:nvPr/>
        </p:nvSpPr>
        <p:spPr>
          <a:xfrm>
            <a:off x="0" y="-6220"/>
            <a:ext cx="12192000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Demonic Influence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>
              <a:spcBef>
                <a:spcPts val="1200"/>
              </a:spcBef>
              <a:buAutoNum type="alphaU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of what’s happening in our world is directly rooted in the demonic! </a:t>
            </a:r>
          </a:p>
          <a:p>
            <a:pPr marL="914400" indent="-914400" algn="ctr">
              <a:spcBef>
                <a:spcPts val="1200"/>
              </a:spcBef>
              <a:buAutoNum type="arabicParenR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National Rejection of God’s word (60’s) has led to an escalation of demonic influence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devastating and demonstrative consequences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2401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se 3 Spirits Have Now Returned to America | The Dark Trinity - Baal,  Astaroth, and Moloch - YouTube">
            <a:extLst>
              <a:ext uri="{FF2B5EF4-FFF2-40B4-BE49-F238E27FC236}">
                <a16:creationId xmlns:a16="http://schemas.microsoft.com/office/drawing/2014/main" id="{412B8CDD-FB62-8004-0193-89AB26179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"/>
            <a:ext cx="12191999" cy="68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19EFA6-F967-9A46-DC88-B7EE6302B860}"/>
              </a:ext>
            </a:extLst>
          </p:cNvPr>
          <p:cNvSpPr txBox="1"/>
          <p:nvPr/>
        </p:nvSpPr>
        <p:spPr>
          <a:xfrm>
            <a:off x="20054" y="4724400"/>
            <a:ext cx="12191999" cy="2062103"/>
          </a:xfrm>
          <a:prstGeom prst="rect">
            <a:avLst/>
          </a:prstGeom>
          <a:solidFill>
            <a:sysClr val="windowText" lastClr="000000">
              <a:alpha val="82000"/>
            </a:sys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Eph. 6:12 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“We wrestle against…principalities</a:t>
            </a:r>
            <a:r>
              <a:rPr kumimoji="0" lang="en-US" sz="40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…powers,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en-US" sz="4000" b="1" i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rulers of the darkness of this world,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44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gainst</a:t>
            </a: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spiritual wickedness in high places.”</a:t>
            </a:r>
          </a:p>
        </p:txBody>
      </p:sp>
    </p:spTree>
    <p:extLst>
      <p:ext uri="{BB962C8B-B14F-4D97-AF65-F5344CB8AC3E}">
        <p14:creationId xmlns:p14="http://schemas.microsoft.com/office/powerpoint/2010/main" val="1149775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48705" y="0"/>
            <a:ext cx="122682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Removing the Scriptures (God’s Word)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as the Standard of Society.  Ro. 1:28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Removing the church (God’s People)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as the Salt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(Preservation) 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and Light 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(Clarification) 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of society.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light house with a cross on top&#10;&#10;Description automatically generated">
            <a:extLst>
              <a:ext uri="{FF2B5EF4-FFF2-40B4-BE49-F238E27FC236}">
                <a16:creationId xmlns:a16="http://schemas.microsoft.com/office/drawing/2014/main" id="{F9BBCDC6-48A4-84C3-1526-4CA160B99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5" y="2299854"/>
            <a:ext cx="5715000" cy="454429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  <a:softEdge rad="2159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7408F-A82E-0B76-518B-4B97EF5FB4A2}"/>
              </a:ext>
            </a:extLst>
          </p:cNvPr>
          <p:cNvSpPr txBox="1"/>
          <p:nvPr/>
        </p:nvSpPr>
        <p:spPr>
          <a:xfrm>
            <a:off x="9361995" y="2590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5:13-16</a:t>
            </a:r>
          </a:p>
        </p:txBody>
      </p:sp>
    </p:spTree>
    <p:extLst>
      <p:ext uri="{BB962C8B-B14F-4D97-AF65-F5344CB8AC3E}">
        <p14:creationId xmlns:p14="http://schemas.microsoft.com/office/powerpoint/2010/main" val="12978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ABEF3E-61A4-5698-2FA8-E8074AC3F156}"/>
              </a:ext>
            </a:extLst>
          </p:cNvPr>
          <p:cNvSpPr txBox="1"/>
          <p:nvPr/>
        </p:nvSpPr>
        <p:spPr>
          <a:xfrm>
            <a:off x="239136" y="12679"/>
            <a:ext cx="11952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B8562-C024-CFF6-458C-E033415D19A7}"/>
              </a:ext>
            </a:extLst>
          </p:cNvPr>
          <p:cNvSpPr txBox="1"/>
          <p:nvPr/>
        </p:nvSpPr>
        <p:spPr>
          <a:xfrm>
            <a:off x="239136" y="196469"/>
            <a:ext cx="11862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Lk 17:26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“as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07227C-86CD-5343-8659-5F9AAA58B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2679"/>
            <a:ext cx="6019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3C974A-30F4-8B51-C091-B77B5858088E}"/>
              </a:ext>
            </a:extLst>
          </p:cNvPr>
          <p:cNvSpPr txBox="1"/>
          <p:nvPr/>
        </p:nvSpPr>
        <p:spPr>
          <a:xfrm>
            <a:off x="5703471" y="109661"/>
            <a:ext cx="6389522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Luke 17:26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“as it was in the days of Noah,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(See Gen. 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shall it be also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days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Son of man.”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9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DEC950-58AD-B780-70D7-D59FE53888CA}"/>
              </a:ext>
            </a:extLst>
          </p:cNvPr>
          <p:cNvSpPr txBox="1"/>
          <p:nvPr/>
        </p:nvSpPr>
        <p:spPr>
          <a:xfrm>
            <a:off x="6018028" y="5923722"/>
            <a:ext cx="5968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100,000 in Columbia</a:t>
            </a:r>
          </a:p>
        </p:txBody>
      </p:sp>
      <p:pic>
        <p:nvPicPr>
          <p:cNvPr id="3084" name="Picture 12" descr="Boston Pride 2023 | 2023 Calendar">
            <a:extLst>
              <a:ext uri="{FF2B5EF4-FFF2-40B4-BE49-F238E27FC236}">
                <a16:creationId xmlns:a16="http://schemas.microsoft.com/office/drawing/2014/main" id="{5734F3CD-71CE-95C2-10BB-F5829A515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3" y="2255582"/>
            <a:ext cx="6237160" cy="455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5F74C-E4FD-5949-B2FC-200654A7B6E5}"/>
              </a:ext>
            </a:extLst>
          </p:cNvPr>
          <p:cNvSpPr txBox="1"/>
          <p:nvPr/>
        </p:nvSpPr>
        <p:spPr>
          <a:xfrm>
            <a:off x="914400" y="2514600"/>
            <a:ext cx="2246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Boston</a:t>
            </a:r>
          </a:p>
        </p:txBody>
      </p:sp>
      <p:pic>
        <p:nvPicPr>
          <p:cNvPr id="3086" name="Picture 14" descr="Where does the nyc gay pride parade start - clipmserl">
            <a:extLst>
              <a:ext uri="{FF2B5EF4-FFF2-40B4-BE49-F238E27FC236}">
                <a16:creationId xmlns:a16="http://schemas.microsoft.com/office/drawing/2014/main" id="{1AA8BF93-C8D9-B4E8-5CEF-9F03567C6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73" y="2255582"/>
            <a:ext cx="5938515" cy="45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0664E0-96E6-4940-A4BE-3C433A0F5EF5}"/>
              </a:ext>
            </a:extLst>
          </p:cNvPr>
          <p:cNvSpPr txBox="1"/>
          <p:nvPr/>
        </p:nvSpPr>
        <p:spPr>
          <a:xfrm>
            <a:off x="7165415" y="2292127"/>
            <a:ext cx="443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New York 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0243B-B11E-534E-2DEA-91276BFDD1D4}"/>
              </a:ext>
            </a:extLst>
          </p:cNvPr>
          <p:cNvSpPr txBox="1"/>
          <p:nvPr/>
        </p:nvSpPr>
        <p:spPr>
          <a:xfrm>
            <a:off x="120422" y="131924"/>
            <a:ext cx="1298597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Likewise as it was in the days of Lot;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19)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 thus shall it be in the day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when the Son of man is revealed.”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70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hy Did God Destroy Sodom and Gomorrah? Their Story of Sin in the Bible">
            <a:extLst>
              <a:ext uri="{FF2B5EF4-FFF2-40B4-BE49-F238E27FC236}">
                <a16:creationId xmlns:a16="http://schemas.microsoft.com/office/drawing/2014/main" id="{5829845C-33DD-C8F2-CF45-AD7A81DA6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" y="-10391"/>
            <a:ext cx="12158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86EA34-74A6-94A6-7175-4058C91C8983}"/>
              </a:ext>
            </a:extLst>
          </p:cNvPr>
          <p:cNvSpPr txBox="1"/>
          <p:nvPr/>
        </p:nvSpPr>
        <p:spPr>
          <a:xfrm>
            <a:off x="186720" y="5181600"/>
            <a:ext cx="118185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“it rained fire and brimstone from heaven,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destroyed them all.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63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9DD89A-DCB4-40FF-A47C-EA6D8B61A007}"/>
              </a:ext>
            </a:extLst>
          </p:cNvPr>
          <p:cNvSpPr txBox="1"/>
          <p:nvPr/>
        </p:nvSpPr>
        <p:spPr>
          <a:xfrm>
            <a:off x="152400" y="43458"/>
            <a:ext cx="119634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Increased Tribulation. Dan 12:1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Mt. 24) 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Mt 24:7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“Famines,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Pestilences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earthquakes…</a:t>
            </a:r>
          </a:p>
          <a:p>
            <a:pPr algn="ctr"/>
            <a:r>
              <a:rPr lang="en-US" sz="3200" b="1" dirty="0"/>
              <a:t>9 </a:t>
            </a:r>
            <a:r>
              <a:rPr lang="en-US" b="1" dirty="0"/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shall they deliver you up …, and shall kill you: and ye shall be hated of all nations for my name's sake..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then shall be great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tribulation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Thlipsis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pressure, anguish, affliction)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was not since the beginning of the world …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except those days should be shortened,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should no flesh be saved: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for the elect's sake those days shall be shortened.”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5973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9DD89A-DCB4-40FF-A47C-EA6D8B61A007}"/>
              </a:ext>
            </a:extLst>
          </p:cNvPr>
          <p:cNvSpPr txBox="1"/>
          <p:nvPr/>
        </p:nvSpPr>
        <p:spPr>
          <a:xfrm>
            <a:off x="114300" y="0"/>
            <a:ext cx="119634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(Instant) mis-Information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12:4 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shall be increased.”</a:t>
            </a:r>
          </a:p>
          <a:p>
            <a:pPr algn="ctr">
              <a:spcBef>
                <a:spcPts val="0"/>
              </a:spcBef>
            </a:pP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Daʿat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cunning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ignorantly, unawares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Mis-information, Deception!  (Gen. 2:17)</a:t>
            </a:r>
            <a:endParaRPr lang="en-US" sz="4000" dirty="0"/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Tim. 3:13  </a:t>
            </a:r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“Evil men and seducers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(goes: wizards)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wax worse and worse,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Deceiving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being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deceived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planaō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cause to drift)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1214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9DD89A-DCB4-40FF-A47C-EA6D8B61A007}"/>
              </a:ext>
            </a:extLst>
          </p:cNvPr>
          <p:cNvSpPr txBox="1"/>
          <p:nvPr/>
        </p:nvSpPr>
        <p:spPr>
          <a:xfrm>
            <a:off x="114300" y="0"/>
            <a:ext cx="119634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Increased (Instant) mis-Information 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24:4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heed that no man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deceive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you. 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Planaō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cause to drift from truth and safety)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many shall come …saying, I am Christ;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deceive many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many false prophets shall rise, </a:t>
            </a:r>
          </a:p>
          <a:p>
            <a:pPr algn="ctr">
              <a:spcBef>
                <a:spcPts val="0"/>
              </a:spcBef>
            </a:pP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shall deceive many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there shall arise false Christs, and false prophets, and shall shew great signs and wonders; insomuch that, if it were possible,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shall deceive the very elect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4617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9DD89A-DCB4-40FF-A47C-EA6D8B61A007}"/>
              </a:ext>
            </a:extLst>
          </p:cNvPr>
          <p:cNvSpPr txBox="1"/>
          <p:nvPr/>
        </p:nvSpPr>
        <p:spPr>
          <a:xfrm>
            <a:off x="152400" y="0"/>
            <a:ext cx="119253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all this there is also increased opportunity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Dan. 12:3  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they that be wise shall shine as the brightness of the firmament; and they that turn many to righteousness as the stars for ever ….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shall be purified, and made white, and tried;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wicked shall do wickedly: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none of the wicked shall understand;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wise shall understand.”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8281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ye are the light of the world">
            <a:extLst>
              <a:ext uri="{FF2B5EF4-FFF2-40B4-BE49-F238E27FC236}">
                <a16:creationId xmlns:a16="http://schemas.microsoft.com/office/drawing/2014/main" id="{0D520F53-3152-4201-8C4F-5380304FA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b="10000"/>
          <a:stretch/>
        </p:blipFill>
        <p:spPr bwMode="auto">
          <a:xfrm>
            <a:off x="1" y="0"/>
            <a:ext cx="12090399" cy="666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C53B5B-8C6B-4AF1-963F-8A9DA6112AD0}"/>
              </a:ext>
            </a:extLst>
          </p:cNvPr>
          <p:cNvSpPr/>
          <p:nvPr/>
        </p:nvSpPr>
        <p:spPr>
          <a:xfrm>
            <a:off x="304800" y="165715"/>
            <a:ext cx="11887200" cy="28315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Esther 4:14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 </a:t>
            </a:r>
            <a:r>
              <a:rPr lang="en-US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whether thou art 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come to the kingdom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6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such a time as this?” 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1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9DD89A-DCB4-40FF-A47C-EA6D8B61A007}"/>
              </a:ext>
            </a:extLst>
          </p:cNvPr>
          <p:cNvSpPr txBox="1"/>
          <p:nvPr/>
        </p:nvSpPr>
        <p:spPr>
          <a:xfrm>
            <a:off x="114300" y="0"/>
            <a:ext cx="119634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5:14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Wherefore …Awake thou that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sleepest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…and Christ shall give thee light. 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See then that ye walk circumspectly,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as fools, but as wise, 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Redeeming the time, because the days are evil.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Wherefore be ye not unwise,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understanding what the will of the Lord is.” </a:t>
            </a:r>
          </a:p>
          <a:p>
            <a:pPr marL="742950" indent="-742950" algn="ctr">
              <a:spcBef>
                <a:spcPts val="0"/>
              </a:spcBef>
              <a:buAutoNum type="arabicPlain" startAt="16"/>
            </a:pPr>
            <a:endParaRPr lang="en-US" sz="1400" b="1" i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E7896-C992-1C92-25DD-29BF3BA91ACE}"/>
              </a:ext>
            </a:extLst>
          </p:cNvPr>
          <p:cNvSpPr txBox="1"/>
          <p:nvPr/>
        </p:nvSpPr>
        <p:spPr>
          <a:xfrm>
            <a:off x="228600" y="5047536"/>
            <a:ext cx="11734800" cy="1733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“God’s Will” for us in the face of our changing and challenging culture?</a:t>
            </a:r>
            <a:endParaRPr kumimoji="0" lang="en-US" sz="5333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8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9DD89A-DCB4-40FF-A47C-EA6D8B61A007}"/>
              </a:ext>
            </a:extLst>
          </p:cNvPr>
          <p:cNvSpPr txBox="1"/>
          <p:nvPr/>
        </p:nvSpPr>
        <p:spPr>
          <a:xfrm>
            <a:off x="-76200" y="0"/>
            <a:ext cx="122682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Tim. 3:13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“Evil men…shall wax worse and worse…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continue thou in the things which thou hast learned and been assured of, …  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scripture is given by inspiration of God,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is profitable for doctrine,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reproof,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(conviction)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correction, for instruction in righteousness: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man of God may be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ar’tios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complete) 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thoroughly furnished unto all good works.”</a:t>
            </a:r>
          </a:p>
        </p:txBody>
      </p:sp>
    </p:spTree>
    <p:extLst>
      <p:ext uri="{BB962C8B-B14F-4D97-AF65-F5344CB8AC3E}">
        <p14:creationId xmlns:p14="http://schemas.microsoft.com/office/powerpoint/2010/main" val="363881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76200" y="5734267"/>
            <a:ext cx="11910391" cy="1600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What’s His End Game?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11" y="0"/>
            <a:ext cx="5029200" cy="5791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9523FD-B3AA-5A09-AD84-260ABCEFA7DA}"/>
              </a:ext>
            </a:extLst>
          </p:cNvPr>
          <p:cNvSpPr txBox="1"/>
          <p:nvPr/>
        </p:nvSpPr>
        <p:spPr>
          <a:xfrm>
            <a:off x="7783995" y="48006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Revelation 12:12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67D5-93C6-1778-2B29-9712F4BC0436}"/>
              </a:ext>
            </a:extLst>
          </p:cNvPr>
          <p:cNvSpPr txBox="1"/>
          <p:nvPr/>
        </p:nvSpPr>
        <p:spPr>
          <a:xfrm>
            <a:off x="-76200" y="-35668"/>
            <a:ext cx="7198468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“Woe to the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inhabiters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earth!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devil is come down unto you,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having great wrath,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he knows that he hath but a short time.” </a:t>
            </a:r>
            <a:b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3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7A545718-36EC-486A-B8C4-89FFC477D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5029"/>
            <a:ext cx="11988800" cy="2692771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 2:15-16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“That ye may be blameless and harmless,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sons of God, without rebuke, </a:t>
            </a:r>
          </a:p>
          <a:p>
            <a:pPr marL="0" indent="0" algn="ctr" eaLnBrk="1" hangingPunct="1">
              <a:buNone/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midst of a crooked and perverse nation, </a:t>
            </a:r>
          </a:p>
          <a:p>
            <a:pPr marL="0" indent="0" algn="ctr" eaLnBrk="1" hangingPunct="1">
              <a:buNone/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among whom ye shine as lights in the world;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A303F6-5E3C-434E-8478-49EF82695694}"/>
              </a:ext>
            </a:extLst>
          </p:cNvPr>
          <p:cNvSpPr/>
          <p:nvPr/>
        </p:nvSpPr>
        <p:spPr>
          <a:xfrm>
            <a:off x="381000" y="2374494"/>
            <a:ext cx="10820401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Holding forth the word of life” </a:t>
            </a:r>
          </a:p>
          <a:p>
            <a:pPr marL="0" indent="0" eaLnBrk="1" hangingPunct="1">
              <a:buNone/>
            </a:pPr>
            <a:b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3B118-C8CA-0419-9473-A8F79CB53E01}"/>
              </a:ext>
            </a:extLst>
          </p:cNvPr>
          <p:cNvSpPr txBox="1"/>
          <p:nvPr/>
        </p:nvSpPr>
        <p:spPr>
          <a:xfrm>
            <a:off x="-334241" y="3481583"/>
            <a:ext cx="1225088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Make much of God’s Word,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He will make much of you!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Is. 6:8  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ED8D8-5CDB-2517-73CB-BBB2A4FD09F3}"/>
              </a:ext>
            </a:extLst>
          </p:cNvPr>
          <p:cNvSpPr txBox="1"/>
          <p:nvPr/>
        </p:nvSpPr>
        <p:spPr>
          <a:xfrm>
            <a:off x="0" y="5117152"/>
            <a:ext cx="1245408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“Whom shall we send, and who will go for us?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said I, Here am I; send me!”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8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7A545718-36EC-486A-B8C4-89FFC477D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5029"/>
            <a:ext cx="11988800" cy="2692771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Josh 1:8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book of the law shall not depart out of thy mouth; but thou shalt meditate therein day and night,</a:t>
            </a:r>
          </a:p>
          <a:p>
            <a:pPr marL="0" indent="0" algn="ctr" eaLnBrk="1" hangingPunct="1">
              <a:buNone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thou mayest observe to do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all that is written therein:</a:t>
            </a:r>
          </a:p>
          <a:p>
            <a:pPr marL="0" indent="0" algn="ctr" eaLnBrk="1" hangingPunct="1">
              <a:buNone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thou shalt make thy way prosperous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 eaLnBrk="1" hangingPunct="1">
              <a:buNone/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thou shalt have good success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 eaLnBrk="1" hangingPunct="1">
              <a:buNone/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Have not I commanded thee? Be strong and of a good courage; be not afraid, neither be thou dismayed: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53AA5-0135-E3EB-13B0-59926AA2DE9E}"/>
              </a:ext>
            </a:extLst>
          </p:cNvPr>
          <p:cNvSpPr txBox="1"/>
          <p:nvPr/>
        </p:nvSpPr>
        <p:spPr>
          <a:xfrm>
            <a:off x="1828800" y="5105400"/>
            <a:ext cx="11455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 LORD thy God is with thee    </a:t>
            </a:r>
          </a:p>
          <a:p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whithersoever thou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goest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46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05E5266-AE30-8B4E-62CF-3443BA7E1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9EEBC1-F51B-AF8F-CC9C-96B59C06DC45}"/>
              </a:ext>
            </a:extLst>
          </p:cNvPr>
          <p:cNvSpPr txBox="1"/>
          <p:nvPr/>
        </p:nvSpPr>
        <p:spPr>
          <a:xfrm>
            <a:off x="6626" y="-228600"/>
            <a:ext cx="12420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He’s Setting the Stage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55BF19-B6DC-F653-7758-93314A15EF9F}"/>
              </a:ext>
            </a:extLst>
          </p:cNvPr>
          <p:cNvSpPr txBox="1"/>
          <p:nvPr/>
        </p:nvSpPr>
        <p:spPr>
          <a:xfrm>
            <a:off x="2590800" y="5791200"/>
            <a:ext cx="1135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the Last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834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DEF71AE-BDDC-1BA0-4BEB-DED231E6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A5B70-163F-97D9-1AE4-86756CDD2CAE}"/>
              </a:ext>
            </a:extLst>
          </p:cNvPr>
          <p:cNvSpPr txBox="1"/>
          <p:nvPr/>
        </p:nvSpPr>
        <p:spPr>
          <a:xfrm>
            <a:off x="17106" y="4800600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God’s word provides many clues about what the last days will look like.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7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12115800" cy="6629400"/>
          </a:xfrm>
          <a:ln/>
          <a:effectLst>
            <a:softEdge rad="0"/>
          </a:effectLst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the Stage for the Last Days</a:t>
            </a:r>
            <a:endParaRPr lang="en-US" sz="6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Great Spiritual Apostacy</a:t>
            </a: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Tim. 4:1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 the latter times…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 from the faith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Tim. 4:3,4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“they’ll not endure sound doctrine, but after their own lust shall they heap to themselves teachers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…And turn away their ears from the truth.”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Thes. 2:3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“that day shall not come, except there come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falling away first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apostasia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forsaking truth)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man of sin be revealed...”</a:t>
            </a:r>
          </a:p>
        </p:txBody>
      </p:sp>
    </p:spTree>
    <p:extLst>
      <p:ext uri="{BB962C8B-B14F-4D97-AF65-F5344CB8AC3E}">
        <p14:creationId xmlns:p14="http://schemas.microsoft.com/office/powerpoint/2010/main" val="1746513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12115800" cy="6629400"/>
          </a:xfrm>
          <a:ln/>
          <a:effectLst>
            <a:softEdge rad="0"/>
          </a:effectLst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7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Great Spiritual Apostacy.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Only 37% of “Christian” Pastors and 6%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of “Christians”  Have a biblical world view!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The rest have a syncretistic world view!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amalgamation of different religions, cultures, or schools of thought”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1Tim.4:1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“depart from the faith, giving heed to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seducing spirits and doctrines of devils”</a:t>
            </a:r>
          </a:p>
          <a:p>
            <a:pPr marL="0" indent="0">
              <a:spcBef>
                <a:spcPts val="0"/>
              </a:spcBef>
              <a:buNone/>
            </a:pPr>
            <a:endParaRPr lang="en-US" sz="4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84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12115800" cy="6629400"/>
          </a:xfrm>
          <a:ln/>
          <a:effectLst>
            <a:softEdge rad="0"/>
          </a:effectLst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11:13-15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such are false apostles, deceitful workers,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transforming themselves into the apostles of Christ.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 marvel; for Satan himself is transformed into an angel of light.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it is no great thing if his ministers also be transformed as the ministers of righteousness;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end shall be according to their works.”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also Jude and 2 Peter 2)</a:t>
            </a:r>
          </a:p>
        </p:txBody>
      </p:sp>
    </p:spTree>
    <p:extLst>
      <p:ext uri="{BB962C8B-B14F-4D97-AF65-F5344CB8AC3E}">
        <p14:creationId xmlns:p14="http://schemas.microsoft.com/office/powerpoint/2010/main" val="1207416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1005A5-9B2A-47E4-827C-28F2CF4B9570}"/>
              </a:ext>
            </a:extLst>
          </p:cNvPr>
          <p:cNvSpPr txBox="1"/>
          <p:nvPr/>
        </p:nvSpPr>
        <p:spPr>
          <a:xfrm>
            <a:off x="152400" y="228600"/>
            <a:ext cx="12039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1 Tim. 6 warns us to beware of and avoid: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Those who use money to promulgate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Perverse </a:t>
            </a:r>
            <a:r>
              <a:rPr lang="en-US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disputings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men of corrupt minds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destitute of the truth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5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Those who embrace / promulgate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False reasoning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profane and vain babblings, 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b) </a:t>
            </a:r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“Science”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oppositions of 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science falsely so called:”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20 </a:t>
            </a:r>
          </a:p>
        </p:txBody>
      </p:sp>
    </p:spTree>
    <p:extLst>
      <p:ext uri="{BB962C8B-B14F-4D97-AF65-F5344CB8AC3E}">
        <p14:creationId xmlns:p14="http://schemas.microsoft.com/office/powerpoint/2010/main" val="726072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855EA5AEDC147AC1E63A32A340471" ma:contentTypeVersion="10" ma:contentTypeDescription="Create a new document." ma:contentTypeScope="" ma:versionID="2a59e408ab06c6f6debebf652febdf73">
  <xsd:schema xmlns:xsd="http://www.w3.org/2001/XMLSchema" xmlns:xs="http://www.w3.org/2001/XMLSchema" xmlns:p="http://schemas.microsoft.com/office/2006/metadata/properties" xmlns:ns3="c7616ae0-bc3b-4475-9d6b-4c1fddd552c4" targetNamespace="http://schemas.microsoft.com/office/2006/metadata/properties" ma:root="true" ma:fieldsID="7b412c5fdf1b45cbd350cb6d98b70aa5" ns3:_="">
    <xsd:import namespace="c7616ae0-bc3b-4475-9d6b-4c1fddd55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6ae0-bc3b-4475-9d6b-4c1fddd55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B5C78B-8D79-40C1-B5A0-A11401B842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65B046-161A-4AF7-89F9-C4B6D70CD9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16ae0-bc3b-4475-9d6b-4c1fddd55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E74344-E6FC-49EC-B4D3-8E155386FF5E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7616ae0-bc3b-4475-9d6b-4c1fddd552c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1930</Words>
  <Application>Microsoft Office PowerPoint</Application>
  <PresentationFormat>Widescreen</PresentationFormat>
  <Paragraphs>213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Calibri</vt:lpstr>
      <vt:lpstr>Gentium</vt:lpstr>
      <vt:lpstr>Georgia</vt:lpstr>
      <vt:lpstr>Google Sans</vt:lpstr>
      <vt:lpstr>Lucida Grande</vt:lpstr>
      <vt:lpstr>Times New Roman</vt:lpstr>
      <vt:lpstr>Wingdings</vt:lpstr>
      <vt:lpstr>Default Design</vt:lpstr>
      <vt:lpstr>Default Design</vt:lpstr>
      <vt:lpstr>3_Office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16</cp:revision>
  <dcterms:created xsi:type="dcterms:W3CDTF">2020-06-10T15:57:28Z</dcterms:created>
  <dcterms:modified xsi:type="dcterms:W3CDTF">2024-08-18T00:13:51Z</dcterms:modified>
</cp:coreProperties>
</file>