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0" r:id="rId4"/>
    <p:sldMasterId id="2147483687" r:id="rId5"/>
  </p:sldMasterIdLst>
  <p:notesMasterIdLst>
    <p:notesMasterId r:id="rId38"/>
  </p:notesMasterIdLst>
  <p:sldIdLst>
    <p:sldId id="401" r:id="rId6"/>
    <p:sldId id="381" r:id="rId7"/>
    <p:sldId id="256" r:id="rId8"/>
    <p:sldId id="419" r:id="rId9"/>
    <p:sldId id="397" r:id="rId10"/>
    <p:sldId id="261" r:id="rId11"/>
    <p:sldId id="314" r:id="rId12"/>
    <p:sldId id="352" r:id="rId13"/>
    <p:sldId id="315" r:id="rId14"/>
    <p:sldId id="316" r:id="rId15"/>
    <p:sldId id="353" r:id="rId16"/>
    <p:sldId id="317" r:id="rId17"/>
    <p:sldId id="431" r:id="rId18"/>
    <p:sldId id="340" r:id="rId19"/>
    <p:sldId id="319" r:id="rId20"/>
    <p:sldId id="318" r:id="rId21"/>
    <p:sldId id="321" r:id="rId22"/>
    <p:sldId id="427" r:id="rId23"/>
    <p:sldId id="406" r:id="rId24"/>
    <p:sldId id="428" r:id="rId25"/>
    <p:sldId id="354" r:id="rId26"/>
    <p:sldId id="403" r:id="rId27"/>
    <p:sldId id="421" r:id="rId28"/>
    <p:sldId id="426" r:id="rId29"/>
    <p:sldId id="425" r:id="rId30"/>
    <p:sldId id="324" r:id="rId31"/>
    <p:sldId id="416" r:id="rId32"/>
    <p:sldId id="407" r:id="rId33"/>
    <p:sldId id="432" r:id="rId34"/>
    <p:sldId id="413" r:id="rId35"/>
    <p:sldId id="414" r:id="rId36"/>
    <p:sldId id="41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51C4-DFD4-4341-B0D5-E1F08EC0062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E62D5-1097-4724-B257-F3346C69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3B6B91-8D04-4E9C-8D11-A7D173CD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8436B-3A50-4BE8-B47D-1DA25FD80F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A413BC4-6255-4FDF-9966-A0BD98836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32560E-F447-483C-9B3E-0AD8E9E21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2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575BDB-4D68-4E28-987A-F7AED26EE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E473D-D765-4F97-B5C4-AEBA118654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085E881D-AEBB-45FB-BB25-6CB2E18C6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B4519DD-6605-4CB9-9CFF-04A7AF9F1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19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3B6B91-8D04-4E9C-8D11-A7D173CD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8436B-3A50-4BE8-B47D-1DA25FD80F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A413BC4-6255-4FDF-9966-A0BD98836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32560E-F447-483C-9B3E-0AD8E9E21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1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6D10FB-861B-47AC-9ED5-4C8A4273A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CD7F8-80A6-449C-81D8-E16C9A3A53F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07D9A1E-9A31-4F61-BEE4-62E14A275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CFDF7E-C6F4-4353-9FAB-3EC85B1EC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96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506B-E779-43C7-8C02-1B242789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3C053-C0F3-495F-A9FC-549A97445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8176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ADD69-6857-4197-8E41-957C26F056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80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639FB-4A2B-445D-8189-8C6B32C684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10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2BA88-9911-4087-9CAE-B7CAAE0E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92D73-E135-429C-9EA6-B423E5FF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C5C0-1D0B-439C-A4F4-87071BCB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ECF7C-9815-438A-9D61-962118FCEBC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6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9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93AF5B-3ABF-4EB2-8050-06953D237B3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0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38574BA4-878E-496B-8EF0-A64C9DC36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91529"/>
            <a:ext cx="10977563" cy="15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BDB98CC-36E8-4547-B23A-F4492D777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598414"/>
            <a:ext cx="10977563" cy="525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94" tIns="50794" rIns="180828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7260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marL="40182" indent="-40182" algn="ctr" rtl="0" fontAlgn="base">
        <a:spcBef>
          <a:spcPct val="0"/>
        </a:spcBef>
        <a:spcAft>
          <a:spcPct val="0"/>
        </a:spcAft>
        <a:defRPr sz="3867" b="1" i="1" kern="1200">
          <a:solidFill>
            <a:srgbClr val="C5AFA0"/>
          </a:solidFill>
          <a:latin typeface="+mj-lt"/>
          <a:ea typeface="+mj-ea"/>
          <a:cs typeface="+mj-cs"/>
          <a:sym typeface="Georgia" panose="02040502050405020303" pitchFamily="18" charset="0"/>
        </a:defRPr>
      </a:lvl1pPr>
      <a:lvl2pPr marL="40182" indent="-40182" algn="ctr" rtl="0" fontAlgn="base">
        <a:spcBef>
          <a:spcPct val="0"/>
        </a:spcBef>
        <a:spcAft>
          <a:spcPct val="0"/>
        </a:spcAft>
        <a:defRPr sz="3867" b="1" i="1">
          <a:solidFill>
            <a:srgbClr val="C5AFA0"/>
          </a:solidFill>
          <a:latin typeface="Georgia" panose="02040502050405020303" pitchFamily="18" charset="0"/>
          <a:ea typeface="ヒラギノ明朝 Pro W6" pitchFamily="1" charset="-128"/>
          <a:sym typeface="Georgia" panose="02040502050405020303" pitchFamily="18" charset="0"/>
        </a:defRPr>
      </a:lvl2pPr>
      <a:lvl3pPr marL="40182" indent="-40182" algn="ctr" rtl="0" fontAlgn="base">
        <a:spcBef>
          <a:spcPct val="0"/>
        </a:spcBef>
        <a:spcAft>
          <a:spcPct val="0"/>
        </a:spcAft>
        <a:defRPr sz="3867" b="1" i="1">
          <a:solidFill>
            <a:srgbClr val="C5AFA0"/>
          </a:solidFill>
          <a:latin typeface="Georgia" panose="02040502050405020303" pitchFamily="18" charset="0"/>
          <a:ea typeface="ヒラギノ明朝 Pro W6" pitchFamily="1" charset="-128"/>
          <a:sym typeface="Georgia" panose="02040502050405020303" pitchFamily="18" charset="0"/>
        </a:defRPr>
      </a:lvl3pPr>
      <a:lvl4pPr marL="40182" indent="-40182" algn="ctr" rtl="0" fontAlgn="base">
        <a:spcBef>
          <a:spcPct val="0"/>
        </a:spcBef>
        <a:spcAft>
          <a:spcPct val="0"/>
        </a:spcAft>
        <a:defRPr sz="3867" b="1" i="1">
          <a:solidFill>
            <a:srgbClr val="C5AFA0"/>
          </a:solidFill>
          <a:latin typeface="Georgia" panose="02040502050405020303" pitchFamily="18" charset="0"/>
          <a:ea typeface="ヒラギノ明朝 Pro W6" pitchFamily="1" charset="-128"/>
          <a:sym typeface="Georgia" panose="02040502050405020303" pitchFamily="18" charset="0"/>
        </a:defRPr>
      </a:lvl4pPr>
      <a:lvl5pPr marL="40182" indent="-40182" algn="ctr" rtl="0" fontAlgn="base">
        <a:spcBef>
          <a:spcPct val="0"/>
        </a:spcBef>
        <a:spcAft>
          <a:spcPct val="0"/>
        </a:spcAft>
        <a:defRPr sz="3867" b="1" i="1">
          <a:solidFill>
            <a:srgbClr val="C5AFA0"/>
          </a:solidFill>
          <a:latin typeface="Georgia" panose="02040502050405020303" pitchFamily="18" charset="0"/>
          <a:ea typeface="ヒラギノ明朝 Pro W6" pitchFamily="1" charset="-128"/>
          <a:sym typeface="Georgia" panose="02040502050405020303" pitchFamily="18" charset="0"/>
        </a:defRPr>
      </a:lvl5pPr>
      <a:lvl6pPr marL="361639" indent="-40182" algn="ctr" rtl="0" fontAlgn="base">
        <a:spcBef>
          <a:spcPct val="0"/>
        </a:spcBef>
        <a:spcAft>
          <a:spcPct val="0"/>
        </a:spcAft>
        <a:defRPr sz="3867" b="1" i="1">
          <a:solidFill>
            <a:srgbClr val="C5AFA0"/>
          </a:solidFill>
          <a:latin typeface="Georgia" panose="02040502050405020303" pitchFamily="18" charset="0"/>
          <a:ea typeface="ヒラギノ明朝 Pro W6" pitchFamily="1" charset="-128"/>
          <a:sym typeface="Georgia" panose="02040502050405020303" pitchFamily="18" charset="0"/>
        </a:defRPr>
      </a:lvl6pPr>
      <a:lvl7pPr marL="683097" indent="-40182" algn="ctr" rtl="0" fontAlgn="base">
        <a:spcBef>
          <a:spcPct val="0"/>
        </a:spcBef>
        <a:spcAft>
          <a:spcPct val="0"/>
        </a:spcAft>
        <a:defRPr sz="3867" b="1" i="1">
          <a:solidFill>
            <a:srgbClr val="C5AFA0"/>
          </a:solidFill>
          <a:latin typeface="Georgia" panose="02040502050405020303" pitchFamily="18" charset="0"/>
          <a:ea typeface="ヒラギノ明朝 Pro W6" pitchFamily="1" charset="-128"/>
          <a:sym typeface="Georgia" panose="02040502050405020303" pitchFamily="18" charset="0"/>
        </a:defRPr>
      </a:lvl7pPr>
      <a:lvl8pPr marL="1004554" indent="-40182" algn="ctr" rtl="0" fontAlgn="base">
        <a:spcBef>
          <a:spcPct val="0"/>
        </a:spcBef>
        <a:spcAft>
          <a:spcPct val="0"/>
        </a:spcAft>
        <a:defRPr sz="3867" b="1" i="1">
          <a:solidFill>
            <a:srgbClr val="C5AFA0"/>
          </a:solidFill>
          <a:latin typeface="Georgia" panose="02040502050405020303" pitchFamily="18" charset="0"/>
          <a:ea typeface="ヒラギノ明朝 Pro W6" pitchFamily="1" charset="-128"/>
          <a:sym typeface="Georgia" panose="02040502050405020303" pitchFamily="18" charset="0"/>
        </a:defRPr>
      </a:lvl8pPr>
      <a:lvl9pPr marL="1326011" indent="-40182" algn="ctr" rtl="0" fontAlgn="base">
        <a:spcBef>
          <a:spcPct val="0"/>
        </a:spcBef>
        <a:spcAft>
          <a:spcPct val="0"/>
        </a:spcAft>
        <a:defRPr sz="3867" b="1" i="1">
          <a:solidFill>
            <a:srgbClr val="C5AFA0"/>
          </a:solidFill>
          <a:latin typeface="Georgia" panose="02040502050405020303" pitchFamily="18" charset="0"/>
          <a:ea typeface="ヒラギノ明朝 Pro W6" pitchFamily="1" charset="-128"/>
          <a:sym typeface="Georgia" panose="02040502050405020303" pitchFamily="18" charset="0"/>
        </a:defRPr>
      </a:lvl9pPr>
    </p:titleStyle>
    <p:bodyStyle>
      <a:lvl1pPr marL="342665" indent="-338200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rgbClr val="C5AFA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7790" indent="-275695" algn="l" rtl="0" fontAlgn="base">
        <a:spcBef>
          <a:spcPts val="642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rgbClr val="C5AFA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7424" indent="-228815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rgbClr val="C5AFA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2822" indent="-226583" algn="l" rtl="0" fontAlgn="base">
        <a:spcBef>
          <a:spcPts val="484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rgbClr val="C5AFA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9336" indent="-227699" algn="l" rtl="0" fontAlgn="base">
        <a:spcBef>
          <a:spcPts val="484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rgbClr val="C5AFA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172B-854B-4E0C-9B71-44EC894EFD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5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B5B1A2-F4A3-4396-BCCC-962EFFD2F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6DAE72-A917-4E4F-877E-0DB66E7DE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D00463-82E7-463D-A5EF-0160FCE390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F9FA1E-6175-444D-9AB9-94B8B296C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CE5B9F-98A2-46DF-A261-2CE887F99E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3701BE-EB28-4154-8008-9788224A2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daniel the prophet">
            <a:extLst>
              <a:ext uri="{FF2B5EF4-FFF2-40B4-BE49-F238E27FC236}">
                <a16:creationId xmlns:a16="http://schemas.microsoft.com/office/drawing/2014/main" id="{03A30B71-9938-40ED-9D37-FEF8B071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" y="-152400"/>
            <a:ext cx="12092191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E755F-AEF1-4358-9EC2-290262CB15F2}"/>
              </a:ext>
            </a:extLst>
          </p:cNvPr>
          <p:cNvSpPr txBox="1"/>
          <p:nvPr/>
        </p:nvSpPr>
        <p:spPr>
          <a:xfrm>
            <a:off x="609600" y="2590800"/>
            <a:ext cx="46482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And the last days!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AD00C5-56EE-6E89-8C1B-895FCAF0CDFA}"/>
              </a:ext>
            </a:extLst>
          </p:cNvPr>
          <p:cNvSpPr txBox="1"/>
          <p:nvPr/>
        </p:nvSpPr>
        <p:spPr>
          <a:xfrm>
            <a:off x="6934202" y="2057400"/>
            <a:ext cx="53983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Prophecy and Prayer</a:t>
            </a:r>
          </a:p>
        </p:txBody>
      </p:sp>
    </p:spTree>
    <p:extLst>
      <p:ext uri="{BB962C8B-B14F-4D97-AF65-F5344CB8AC3E}">
        <p14:creationId xmlns:p14="http://schemas.microsoft.com/office/powerpoint/2010/main" val="143431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43600"/>
            <a:ext cx="1112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313"/>
            <a:ext cx="1242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Daniel 9:24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Seventy weeks are determined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 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people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upon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holy city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finish the transgression,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to make an end of sins,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to make reconciliation for iniquity,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to bring in everlasting righteousness,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to seal up the vision and prophecy,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anoint the most Holy.”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4" descr="Image result for Daniel and Gabriel in daniel 9">
            <a:extLst>
              <a:ext uri="{FF2B5EF4-FFF2-40B4-BE49-F238E27FC236}">
                <a16:creationId xmlns:a16="http://schemas.microsoft.com/office/drawing/2014/main" id="{A845877C-804B-4FCD-AC6A-148C4D7F6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13313"/>
          <a:stretch/>
        </p:blipFill>
        <p:spPr bwMode="auto">
          <a:xfrm>
            <a:off x="9372600" y="4817782"/>
            <a:ext cx="2743200" cy="20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1257C-CA40-4838-BAD2-DD9242849B36}"/>
              </a:ext>
            </a:extLst>
          </p:cNvPr>
          <p:cNvSpPr txBox="1"/>
          <p:nvPr/>
        </p:nvSpPr>
        <p:spPr>
          <a:xfrm>
            <a:off x="342900" y="5549115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Christ” (Christos) means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“the anointed one”!</a:t>
            </a:r>
          </a:p>
        </p:txBody>
      </p:sp>
    </p:spTree>
    <p:extLst>
      <p:ext uri="{BB962C8B-B14F-4D97-AF65-F5344CB8AC3E}">
        <p14:creationId xmlns:p14="http://schemas.microsoft.com/office/powerpoint/2010/main" val="17327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342" y="1371600"/>
            <a:ext cx="8772258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1"/>
            <a:ext cx="11963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 WEEKS DEFINED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70 "weeks" (</a:t>
            </a:r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shābûaʿ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literally “sevens.”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Israel had a week consisting of 7 days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(Ex. 23:12)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As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 as a "week" of 7 years.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Lev. 25:3,4)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“Six years thou shalt sow thy field, and … prune thy vineyard, and gather in the fruit thereof;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in the seventh year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be a sabbath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rest unto the land,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sabbath for the 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thou shalt neither sow thy field, nor prune thy vineyard.” </a:t>
            </a:r>
          </a:p>
        </p:txBody>
      </p:sp>
    </p:spTree>
    <p:extLst>
      <p:ext uri="{BB962C8B-B14F-4D97-AF65-F5344CB8AC3E}">
        <p14:creationId xmlns:p14="http://schemas.microsoft.com/office/powerpoint/2010/main" val="2082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                      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76200"/>
            <a:ext cx="11963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Cause and Effect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30:19,20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call heaven and earth to record this day against you, I’ve set before you life and death, blessing and cursing: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choose life,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both thou and thy seed may live: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love the LORD thy God, and that thou mayest obey his voice, and …mayest cleave unto him: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thy life,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length of thy days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thou mayest dwell in the land which the LORD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sware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thy fathers…to give them.”</a:t>
            </a:r>
          </a:p>
        </p:txBody>
      </p:sp>
    </p:spTree>
    <p:extLst>
      <p:ext uri="{BB962C8B-B14F-4D97-AF65-F5344CB8AC3E}">
        <p14:creationId xmlns:p14="http://schemas.microsoft.com/office/powerpoint/2010/main" val="34549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                      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228600"/>
            <a:ext cx="11963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Cause and Effect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Israel was commanded to allow its land to   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remain idle every seventh year (Lev. 25:1-4).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repeatedly disobeyed/rebelled.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Lev. 26:33-35; Jer. 34:12-22; 2 Chr. 36:21).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Over a total period of 490 years, the nation had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built up a land rest “debt” of seventy years. 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specifically warned them about the consequences of this 1000 years earlier!  (Lev. 26)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566" y="0"/>
            <a:ext cx="119050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revealed that they would remain in Babylon  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for 70 years so the land could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“enjoy her sabbaths.”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Lev. 26:34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25:11-12 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land shall be a desolation,… and these nations shall serve the king of Babylon seventy years.”</a:t>
            </a:r>
          </a:p>
          <a:p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sz="32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Image result for Jeremiah the prophet">
            <a:extLst>
              <a:ext uri="{FF2B5EF4-FFF2-40B4-BE49-F238E27FC236}">
                <a16:creationId xmlns:a16="http://schemas.microsoft.com/office/drawing/2014/main" id="{2CFC8ACF-9E8B-45B7-A685-1C56E8CF8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23000"/>
          <a:stretch/>
        </p:blipFill>
        <p:spPr bwMode="auto">
          <a:xfrm>
            <a:off x="8305800" y="2876550"/>
            <a:ext cx="38862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61DDFE-94E2-4032-A52C-A91A2135A739}"/>
              </a:ext>
            </a:extLst>
          </p:cNvPr>
          <p:cNvSpPr/>
          <p:nvPr/>
        </p:nvSpPr>
        <p:spPr>
          <a:xfrm>
            <a:off x="152400" y="2743200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 recognized that the 70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years of captivity represented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seventy “sevens of years” in  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which those violations had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transpired.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76200"/>
            <a:ext cx="1196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6)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Gabriel now tells him that another period, similar in length (490 years) was coming to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3128918"/>
            <a:ext cx="1196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Gabriel revealed that just as God would accomplish seventy years in the Babylonian captivity;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A88862-E6EC-4BC2-81B5-CBD1CEB6307A}"/>
              </a:ext>
            </a:extLst>
          </p:cNvPr>
          <p:cNvSpPr/>
          <p:nvPr/>
        </p:nvSpPr>
        <p:spPr>
          <a:xfrm>
            <a:off x="76200" y="1638925"/>
            <a:ext cx="118954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9:24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“Seventy weeks are determined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thy people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thy holy city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</p:txBody>
      </p:sp>
      <p:pic>
        <p:nvPicPr>
          <p:cNvPr id="7" name="Picture 4" descr="Image result for Daniel and Gabriel in daniel 9">
            <a:extLst>
              <a:ext uri="{FF2B5EF4-FFF2-40B4-BE49-F238E27FC236}">
                <a16:creationId xmlns:a16="http://schemas.microsoft.com/office/drawing/2014/main" id="{B16023A6-14A1-4265-84BE-ED7038790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13313"/>
          <a:stretch/>
        </p:blipFill>
        <p:spPr bwMode="auto">
          <a:xfrm>
            <a:off x="8999604" y="4495800"/>
            <a:ext cx="319239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44CD18-2481-475E-8ECD-E91BCC2A8C04}"/>
              </a:ext>
            </a:extLst>
          </p:cNvPr>
          <p:cNvSpPr/>
          <p:nvPr/>
        </p:nvSpPr>
        <p:spPr>
          <a:xfrm>
            <a:off x="156806" y="4762139"/>
            <a:ext cx="88295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future history of the Israel will be consummated in a period of seventy sevens (or 490 years.)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6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1"/>
            <a:ext cx="118872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SEVENTY WEEKS DESCRIBED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Daniel 9:25  (539 BC)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therefore and understand, that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going forth of the commandment to restore and to build Jerusalem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Messiah the Prince shall be seven weeks, and threescore and two weeks: the street shall be built again, and the wall, even in troublous times.”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A.  Begins with the command to rebuild Jerusalem.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would come almost a century later.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It was given on March 14, 445BC by Artaxerxes 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(Neh. 1)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Nehemiah shared Daniel’s concern regarding the state of Jerusalem, 94 years after Daniel’s prayer.   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78" y="-26504"/>
            <a:ext cx="1219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Dan 9:24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“Seventy weeks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(490 years)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determined…”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B.  It would consist of three distinct periods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 “weeks”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(49 Years) to Rebuild Jerusalem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445-396 BC 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street shall be built again and the wall,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in troublesome times”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Vs 25</a:t>
            </a:r>
          </a:p>
          <a:p>
            <a:pPr>
              <a:spcBef>
                <a:spcPts val="1800"/>
              </a:spcBef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62 “weeks”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(434 years)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the Messiah the Prince”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vs 26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“after threescore and two weeks shall Messiah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be cut off,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for himself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ts val="180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brings the time table up to April 6 AD 32!</a:t>
            </a:r>
            <a:r>
              <a:rPr 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2E434E-F95F-2512-FC12-CB611DD61F95}"/>
              </a:ext>
            </a:extLst>
          </p:cNvPr>
          <p:cNvSpPr txBox="1"/>
          <p:nvPr/>
        </p:nvSpPr>
        <p:spPr>
          <a:xfrm>
            <a:off x="304800" y="617220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Sir Robert Anderson “The Coming Prince”   1909 Pg 121,122</a:t>
            </a:r>
          </a:p>
        </p:txBody>
      </p:sp>
    </p:spTree>
    <p:extLst>
      <p:ext uri="{BB962C8B-B14F-4D97-AF65-F5344CB8AC3E}">
        <p14:creationId xmlns:p14="http://schemas.microsoft.com/office/powerpoint/2010/main" val="2050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5A8253-CA80-4C60-AF37-84353FCB2E9F}"/>
              </a:ext>
            </a:extLst>
          </p:cNvPr>
          <p:cNvSpPr/>
          <p:nvPr/>
        </p:nvSpPr>
        <p:spPr>
          <a:xfrm>
            <a:off x="76200" y="4648200"/>
            <a:ext cx="11772900" cy="2123658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Zech. 9:9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Rejoice greatly, O daughter of Zion… behold,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King cometh unto thee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he is just, 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salvation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lowly, and riding upon an ass”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C1F1A-AF4D-8A89-C180-3FFB4FE81B51}"/>
              </a:ext>
            </a:extLst>
          </p:cNvPr>
          <p:cNvSpPr txBox="1"/>
          <p:nvPr/>
        </p:nvSpPr>
        <p:spPr>
          <a:xfrm>
            <a:off x="3505200" y="-1524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Palm Sunday!</a:t>
            </a:r>
          </a:p>
        </p:txBody>
      </p:sp>
    </p:spTree>
    <p:extLst>
      <p:ext uri="{BB962C8B-B14F-4D97-AF65-F5344CB8AC3E}">
        <p14:creationId xmlns:p14="http://schemas.microsoft.com/office/powerpoint/2010/main" val="39447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2401"/>
            <a:ext cx="1219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(1) The Passover lamb was chosen on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Nisan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sacrificed on the 14</a:t>
            </a:r>
            <a:r>
              <a:rPr lang="en-US" sz="4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Nisan.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(Ex. 12:1-6)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/>
              <a:t>1 Cor 5:7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“Christ our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sacrificed for us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Jesus our passover lamb">
            <a:extLst>
              <a:ext uri="{FF2B5EF4-FFF2-40B4-BE49-F238E27FC236}">
                <a16:creationId xmlns:a16="http://schemas.microsoft.com/office/drawing/2014/main" id="{43632268-C75C-427E-895F-619293744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10" y="2320303"/>
            <a:ext cx="6781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 You Really Know the Value of the Blood? | Loving the Word with the  MudPreacher">
            <a:extLst>
              <a:ext uri="{FF2B5EF4-FFF2-40B4-BE49-F238E27FC236}">
                <a16:creationId xmlns:a16="http://schemas.microsoft.com/office/drawing/2014/main" id="{A5708E57-0784-A48B-2454-253D165F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0304"/>
            <a:ext cx="4876800" cy="46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69AA9F8-8D89-4092-B126-AB0FDC10D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" y="0"/>
            <a:ext cx="12115800" cy="5259586"/>
          </a:xfrm>
          <a:ln/>
        </p:spPr>
        <p:txBody>
          <a:bodyPr vert="horz" wrap="square" lIns="50794" tIns="50794" rIns="218576" bIns="50794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a pattern of revealing his plans to his “partners”!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 3:7-8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“Surely the Lord GOD will do nothing,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reveals his secret unto his servants”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revealed much of His Plan to Daniel!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through him, to US!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896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20"/>
            <a:ext cx="12192000" cy="6863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3039A-77C7-E9BD-C980-ABB47CB1FD1D}"/>
              </a:ext>
            </a:extLst>
          </p:cNvPr>
          <p:cNvSpPr txBox="1"/>
          <p:nvPr/>
        </p:nvSpPr>
        <p:spPr>
          <a:xfrm>
            <a:off x="-76200" y="-172643"/>
            <a:ext cx="12344400" cy="1569660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(2)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when he …beheld the city, and wept over it,  Saying, If thou hadst known, even thou,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2C02E-6E9E-99F6-D8E7-A00FFF3B43C8}"/>
              </a:ext>
            </a:extLst>
          </p:cNvPr>
          <p:cNvSpPr txBox="1"/>
          <p:nvPr/>
        </p:nvSpPr>
        <p:spPr>
          <a:xfrm>
            <a:off x="27495" y="3886200"/>
            <a:ext cx="669425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things which belong unto thy peace!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738BB-E9C9-D315-F5C0-8504A00AAA7B}"/>
              </a:ext>
            </a:extLst>
          </p:cNvPr>
          <p:cNvSpPr txBox="1"/>
          <p:nvPr/>
        </p:nvSpPr>
        <p:spPr>
          <a:xfrm>
            <a:off x="381000" y="5801861"/>
            <a:ext cx="1203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now they are hid  from thine eyes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E38E3-0FF5-B05D-9AE4-A6A353E915E2}"/>
              </a:ext>
            </a:extLst>
          </p:cNvPr>
          <p:cNvSpPr txBox="1"/>
          <p:nvPr/>
        </p:nvSpPr>
        <p:spPr>
          <a:xfrm>
            <a:off x="9031986" y="2593177"/>
            <a:ext cx="6396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Luke 19:41-42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49703-E293-834C-4E79-26A4489B9F73}"/>
              </a:ext>
            </a:extLst>
          </p:cNvPr>
          <p:cNvSpPr txBox="1"/>
          <p:nvPr/>
        </p:nvSpPr>
        <p:spPr>
          <a:xfrm>
            <a:off x="5430626" y="1197627"/>
            <a:ext cx="6608974" cy="923330"/>
          </a:xfrm>
          <a:prstGeom prst="rect">
            <a:avLst/>
          </a:prstGeom>
          <a:solidFill>
            <a:schemeClr val="tx1">
              <a:alpha val="4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least in this thy day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7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2401"/>
            <a:ext cx="12192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“after threescore and two weeks shall Messiah be cut off,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for himself:”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26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Who was the messiah “cut off” for?  Is. 53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wounded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our transgressions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bruised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our iniquities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chastisement of our peace was upon him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his stripes we are healed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All we like sheep have gone astray;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turned every one to his own way;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hath laid on him the iniquity of us all.”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0"/>
            <a:ext cx="1203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After the Messiah’s death: Dan 9:26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people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prince that shall come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destroy the city and the sanctuary;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shall not be left one stone upon another.”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 descr="WHY DID JESUS WEEP? — Amazing Love">
            <a:extLst>
              <a:ext uri="{FF2B5EF4-FFF2-40B4-BE49-F238E27FC236}">
                <a16:creationId xmlns:a16="http://schemas.microsoft.com/office/drawing/2014/main" id="{3E87E383-54E6-6D53-48C0-D01BE97A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00" y="2819400"/>
            <a:ext cx="6114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od's Temple | The Fillmore Gazette">
            <a:extLst>
              <a:ext uri="{FF2B5EF4-FFF2-40B4-BE49-F238E27FC236}">
                <a16:creationId xmlns:a16="http://schemas.microsoft.com/office/drawing/2014/main" id="{39A2F4F7-86C5-4044-2B60-EFCB0973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1"/>
            <a:ext cx="6001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A43159-7929-C8C0-B5AC-29E5727EA883}"/>
              </a:ext>
            </a:extLst>
          </p:cNvPr>
          <p:cNvSpPr txBox="1"/>
          <p:nvPr/>
        </p:nvSpPr>
        <p:spPr>
          <a:xfrm>
            <a:off x="6105939" y="2928971"/>
            <a:ext cx="622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Mt. 24:2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he cataclysmic siege of Jerusalem in AD 70 and its impact on Judaism and  Christianity - History Skills">
            <a:extLst>
              <a:ext uri="{FF2B5EF4-FFF2-40B4-BE49-F238E27FC236}">
                <a16:creationId xmlns:a16="http://schemas.microsoft.com/office/drawing/2014/main" id="{26C62320-1714-91AE-0EB5-3B987375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760" cy="68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ED9642-5086-BAD8-B104-FAE4F76B94C5}"/>
              </a:ext>
            </a:extLst>
          </p:cNvPr>
          <p:cNvSpPr txBox="1"/>
          <p:nvPr/>
        </p:nvSpPr>
        <p:spPr>
          <a:xfrm>
            <a:off x="424564" y="4194779"/>
            <a:ext cx="10972800" cy="1754326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thou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knewest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time of thy visitation.”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F66B3-488C-3BF9-A5BF-A3CCF5092313}"/>
              </a:ext>
            </a:extLst>
          </p:cNvPr>
          <p:cNvSpPr txBox="1"/>
          <p:nvPr/>
        </p:nvSpPr>
        <p:spPr>
          <a:xfrm>
            <a:off x="118306" y="19639"/>
            <a:ext cx="12039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Luke 19:43-44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the days shall come upon thee,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thine enemies shall cast a trench about thee…,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shall not leave in thee one stone upon another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Picture 6" descr="Vespasian - World History Encyclopedia">
            <a:extLst>
              <a:ext uri="{FF2B5EF4-FFF2-40B4-BE49-F238E27FC236}">
                <a16:creationId xmlns:a16="http://schemas.microsoft.com/office/drawing/2014/main" id="{14819828-2B2A-A4B3-CA96-651CAB3A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4396518"/>
            <a:ext cx="1901661" cy="24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mperor Titus: The Majestic Conqueror ...">
            <a:extLst>
              <a:ext uri="{FF2B5EF4-FFF2-40B4-BE49-F238E27FC236}">
                <a16:creationId xmlns:a16="http://schemas.microsoft.com/office/drawing/2014/main" id="{1FDFAC0A-5799-5F6F-3A22-8D67F7115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6769"/>
          <a:stretch/>
        </p:blipFill>
        <p:spPr bwMode="auto">
          <a:xfrm>
            <a:off x="9801960" y="4314893"/>
            <a:ext cx="2374800" cy="24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06084C-807B-6928-82CA-4807DDA97943}"/>
              </a:ext>
            </a:extLst>
          </p:cNvPr>
          <p:cNvSpPr txBox="1"/>
          <p:nvPr/>
        </p:nvSpPr>
        <p:spPr>
          <a:xfrm>
            <a:off x="15240" y="3869843"/>
            <a:ext cx="2004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Vespasian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7DA7A-25B0-A535-032A-123286761250}"/>
              </a:ext>
            </a:extLst>
          </p:cNvPr>
          <p:cNvSpPr txBox="1"/>
          <p:nvPr/>
        </p:nvSpPr>
        <p:spPr>
          <a:xfrm>
            <a:off x="10287000" y="3649282"/>
            <a:ext cx="1145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Titus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1271B-5720-A86E-FC5D-E6DD83243475}"/>
              </a:ext>
            </a:extLst>
          </p:cNvPr>
          <p:cNvSpPr txBox="1"/>
          <p:nvPr/>
        </p:nvSpPr>
        <p:spPr>
          <a:xfrm>
            <a:off x="4038600" y="6067255"/>
            <a:ext cx="3218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8/30/70 AD</a:t>
            </a:r>
          </a:p>
        </p:txBody>
      </p:sp>
    </p:spTree>
    <p:extLst>
      <p:ext uri="{BB962C8B-B14F-4D97-AF65-F5344CB8AC3E}">
        <p14:creationId xmlns:p14="http://schemas.microsoft.com/office/powerpoint/2010/main" val="20755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h of Titus | History, Reliefs, &amp; Facts) | Britannica">
            <a:extLst>
              <a:ext uri="{FF2B5EF4-FFF2-40B4-BE49-F238E27FC236}">
                <a16:creationId xmlns:a16="http://schemas.microsoft.com/office/drawing/2014/main" id="{1D2745F4-0C72-A6F2-A561-C00F1730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70"/>
            <a:ext cx="6400800" cy="68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26F7E9-1CA0-3F31-C9C1-8A952E569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6" t="12290" b="11111"/>
          <a:stretch/>
        </p:blipFill>
        <p:spPr>
          <a:xfrm>
            <a:off x="6363879" y="-50276"/>
            <a:ext cx="5791200" cy="6865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C70D34-3B16-0CAE-1201-AFFAF58E0AA1}"/>
              </a:ext>
            </a:extLst>
          </p:cNvPr>
          <p:cNvSpPr txBox="1"/>
          <p:nvPr/>
        </p:nvSpPr>
        <p:spPr>
          <a:xfrm>
            <a:off x="8001000" y="1219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72-80 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D15D9-548A-8780-2E77-0C3D0C5227CF}"/>
              </a:ext>
            </a:extLst>
          </p:cNvPr>
          <p:cNvSpPr txBox="1"/>
          <p:nvPr/>
        </p:nvSpPr>
        <p:spPr>
          <a:xfrm>
            <a:off x="75414" y="5302480"/>
            <a:ext cx="12041171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Colosseum was built to commemorate the destruction of Jerusalem, and was funded by the plunder from the Temple.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https://aish.com/the-colosseums-jewish-connection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truction of the Jerusalem Temple, Jewish Painting Available as Print on  Canvas or Metal, Made in Israel - Etsy">
            <a:extLst>
              <a:ext uri="{FF2B5EF4-FFF2-40B4-BE49-F238E27FC236}">
                <a16:creationId xmlns:a16="http://schemas.microsoft.com/office/drawing/2014/main" id="{F60E9B8A-3A7A-965D-912C-F909CF5E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3" y="1592855"/>
            <a:ext cx="6812891" cy="52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ief from the Arch of Titus, showing The Spoils of Jerusalem being  brought into Rome">
            <a:extLst>
              <a:ext uri="{FF2B5EF4-FFF2-40B4-BE49-F238E27FC236}">
                <a16:creationId xmlns:a16="http://schemas.microsoft.com/office/drawing/2014/main" id="{702C60F7-3961-73CB-AA55-7F24389EB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6594"/>
          <a:stretch/>
        </p:blipFill>
        <p:spPr bwMode="auto">
          <a:xfrm>
            <a:off x="6767208" y="1592855"/>
            <a:ext cx="5424792" cy="52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11A91-4F32-C6AC-19E9-400C0F02C12C}"/>
              </a:ext>
            </a:extLst>
          </p:cNvPr>
          <p:cNvSpPr txBox="1"/>
          <p:nvPr/>
        </p:nvSpPr>
        <p:spPr>
          <a:xfrm>
            <a:off x="152400" y="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captured 50,000 Jewish slaves,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whom he used to build the Colosseum.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85B1D7-1D32-901C-D6D1-7EADE0C5D611}"/>
              </a:ext>
            </a:extLst>
          </p:cNvPr>
          <p:cNvCxnSpPr>
            <a:cxnSpLocks/>
          </p:cNvCxnSpPr>
          <p:nvPr/>
        </p:nvCxnSpPr>
        <p:spPr>
          <a:xfrm>
            <a:off x="6400800" y="4876800"/>
            <a:ext cx="22860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FF37739-A8E1-190D-7FAC-61C8EC155781}"/>
              </a:ext>
            </a:extLst>
          </p:cNvPr>
          <p:cNvSpPr txBox="1"/>
          <p:nvPr/>
        </p:nvSpPr>
        <p:spPr>
          <a:xfrm>
            <a:off x="6767208" y="1905000"/>
            <a:ext cx="5272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 by Domitian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81 AD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(Titus’ brother)</a:t>
            </a:r>
          </a:p>
        </p:txBody>
      </p:sp>
    </p:spTree>
    <p:extLst>
      <p:ext uri="{BB962C8B-B14F-4D97-AF65-F5344CB8AC3E}">
        <p14:creationId xmlns:p14="http://schemas.microsoft.com/office/powerpoint/2010/main" val="24886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2401"/>
            <a:ext cx="117348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b) After the “Messiah is cut off”</a:t>
            </a:r>
          </a:p>
          <a:p>
            <a:pPr marL="742950" indent="-742950">
              <a:buAutoNum type="arabicParenBoth"/>
            </a:pPr>
            <a:r>
              <a:rPr lang="en-US" sz="4000" b="1" dirty="0">
                <a:latin typeface="Calibri" panose="020F0502020204030204" pitchFamily="34" charset="0"/>
              </a:rPr>
              <a:t>Jerusalem and the Temple would be destroyed.</a:t>
            </a:r>
          </a:p>
          <a:p>
            <a:pPr marL="742950" indent="-742950">
              <a:buAutoNum type="arabicParenBoth"/>
            </a:pPr>
            <a:r>
              <a:rPr lang="en-US" sz="4000" b="1" dirty="0">
                <a:latin typeface="Calibri" panose="020F0502020204030204" pitchFamily="34" charset="0"/>
              </a:rPr>
              <a:t>The Jews would suffer greatly after this. </a:t>
            </a:r>
            <a:r>
              <a:rPr lang="en-US" sz="3600" b="1" dirty="0">
                <a:latin typeface="Calibri" panose="020F0502020204030204" pitchFamily="34" charset="0"/>
              </a:rPr>
              <a:t> Daniel 9:26  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end thereof shall be with a flood,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unto the end of the war desolations are determined. “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Flood: from </a:t>
            </a:r>
            <a:r>
              <a:rPr lang="he-IL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‏שָׁטַף‎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(</a:t>
            </a:r>
            <a:r>
              <a:rPr lang="vi-V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shāṭap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’) to inundate, overwhelm, cleanse!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War: </a:t>
            </a:r>
            <a:r>
              <a:rPr lang="he-IL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‏מִלְחָמָה‎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vi-V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milḥāmâ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’) fighting.</a:t>
            </a:r>
            <a:endParaRPr lang="vi-VN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Desolations: </a:t>
            </a:r>
            <a:r>
              <a:rPr lang="he-IL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‏שָׁמֵם‎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shāmēm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’) devastation, astonishment.</a:t>
            </a:r>
          </a:p>
        </p:txBody>
      </p:sp>
    </p:spTree>
    <p:extLst>
      <p:ext uri="{BB962C8B-B14F-4D97-AF65-F5344CB8AC3E}">
        <p14:creationId xmlns:p14="http://schemas.microsoft.com/office/powerpoint/2010/main" val="37781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2401"/>
            <a:ext cx="11734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Remember Pilate’s proclamation: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innocent of the blood of this just person: see ye to it. 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3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F9655CE7-7A5F-421F-9561-32848296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16" y="1694322"/>
            <a:ext cx="6764605" cy="36401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6A202-EA8B-40C6-8652-71C6E989BACC}"/>
              </a:ext>
            </a:extLst>
          </p:cNvPr>
          <p:cNvSpPr/>
          <p:nvPr/>
        </p:nvSpPr>
        <p:spPr>
          <a:xfrm>
            <a:off x="341243" y="5334506"/>
            <a:ext cx="118872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answered all the people, and said, </a:t>
            </a:r>
          </a:p>
          <a:p>
            <a:pPr algn="ctr">
              <a:spcBef>
                <a:spcPts val="6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blood be on us, and on our children.” </a:t>
            </a:r>
          </a:p>
        </p:txBody>
      </p:sp>
      <p:pic>
        <p:nvPicPr>
          <p:cNvPr id="7" name="Picture 4" descr="https://tse2.mm.bing.net/th?id=OIP.2Zw9QJ4hkG_mp8ZzOY3hkQEsDh&amp;pid=15.1&amp;P=0&amp;w=231&amp;h=175">
            <a:extLst>
              <a:ext uri="{FF2B5EF4-FFF2-40B4-BE49-F238E27FC236}">
                <a16:creationId xmlns:a16="http://schemas.microsoft.com/office/drawing/2014/main" id="{0489D2BD-7CE1-41C3-B9B3-3680CBE70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8"/>
          <a:stretch/>
        </p:blipFill>
        <p:spPr bwMode="auto">
          <a:xfrm>
            <a:off x="-24897" y="1694323"/>
            <a:ext cx="5452292" cy="36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E4907D-235B-50FE-734D-D038A068FCDB}"/>
              </a:ext>
            </a:extLst>
          </p:cNvPr>
          <p:cNvSpPr txBox="1"/>
          <p:nvPr/>
        </p:nvSpPr>
        <p:spPr>
          <a:xfrm>
            <a:off x="124189" y="1694321"/>
            <a:ext cx="6160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Mt 27:24-25 </a:t>
            </a:r>
          </a:p>
        </p:txBody>
      </p:sp>
    </p:spTree>
    <p:extLst>
      <p:ext uri="{BB962C8B-B14F-4D97-AF65-F5344CB8AC3E}">
        <p14:creationId xmlns:p14="http://schemas.microsoft.com/office/powerpoint/2010/main" val="6402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6BA74-8073-4272-8D15-3FB068747CBB}"/>
              </a:ext>
            </a:extLst>
          </p:cNvPr>
          <p:cNvSpPr/>
          <p:nvPr/>
        </p:nvSpPr>
        <p:spPr>
          <a:xfrm>
            <a:off x="0" y="0"/>
            <a:ext cx="1219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</a:rPr>
              <a:t>Dan 9:24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“Seventy weeks are determined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thy people </a:t>
            </a:r>
          </a:p>
          <a:p>
            <a:r>
              <a:rPr lang="en-US" sz="4400" b="1" dirty="0">
                <a:latin typeface="Calibri" panose="020F0502020204030204" pitchFamily="34" charset="0"/>
              </a:rPr>
              <a:t>B. Consisting of three distinct periods. </a:t>
            </a:r>
          </a:p>
          <a:p>
            <a:r>
              <a:rPr lang="en-US" sz="4000" b="1" i="1" dirty="0">
                <a:latin typeface="Calibri" panose="020F0502020204030204" pitchFamily="34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 “weeks”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(49 Years) to Rebuild Jerusalem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V 25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2)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62 “weeks”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(434 years)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the Messiah the Prince”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unto the end of the war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desolations are determined.”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1 “week”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“prince that shall come”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26)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confirm the covenant for one week”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6314E-5AC6-04B7-AE98-5E1C56155E70}"/>
              </a:ext>
            </a:extLst>
          </p:cNvPr>
          <p:cNvSpPr txBox="1"/>
          <p:nvPr/>
        </p:nvSpPr>
        <p:spPr>
          <a:xfrm>
            <a:off x="-76200" y="4343400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the final 7 year period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described in Rev. 6-19.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6BA74-8073-4272-8D15-3FB068747CBB}"/>
              </a:ext>
            </a:extLst>
          </p:cNvPr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</a:rPr>
              <a:t>Dan 9:24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“Seventy weeks are determined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thy people </a:t>
            </a:r>
          </a:p>
          <a:p>
            <a:pPr algn="ctr">
              <a:spcBef>
                <a:spcPts val="24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this prophecy was specific to Israel,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a parenthetical period between Messiah’s death and this final “week” that God calls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time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(fulness or mystery)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Gentiles” 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(Ro. 11:25; Eph. 3:9)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24:14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this gospel of the kingdom shall be preached in all the world for a witness unto all nations;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 shall the end come.”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0B3A8-0DBC-4309-849C-F012D46476FE}"/>
              </a:ext>
            </a:extLst>
          </p:cNvPr>
          <p:cNvSpPr txBox="1"/>
          <p:nvPr/>
        </p:nvSpPr>
        <p:spPr>
          <a:xfrm>
            <a:off x="6934199" y="810822"/>
            <a:ext cx="5178357" cy="2554545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 dream, and the visions of thy head upon thy bed, are these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28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ED90E-6804-4C3D-89A7-3CE9425DD647}"/>
              </a:ext>
            </a:extLst>
          </p:cNvPr>
          <p:cNvSpPr txBox="1"/>
          <p:nvPr/>
        </p:nvSpPr>
        <p:spPr>
          <a:xfrm>
            <a:off x="0" y="79623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Gold Head:  Babylon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vs 37-38   605 - 539 BC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93D23-54C4-408F-970B-E273AAF7495B}"/>
              </a:ext>
            </a:extLst>
          </p:cNvPr>
          <p:cNvSpPr txBox="1"/>
          <p:nvPr/>
        </p:nvSpPr>
        <p:spPr>
          <a:xfrm>
            <a:off x="304800" y="2130929"/>
            <a:ext cx="46594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Arms / chest of Silver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: Persia  vs 39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539 – 331 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EFD0A-30E7-4514-8CAE-36795A69E1F9}"/>
              </a:ext>
            </a:extLst>
          </p:cNvPr>
          <p:cNvSpPr txBox="1"/>
          <p:nvPr/>
        </p:nvSpPr>
        <p:spPr>
          <a:xfrm>
            <a:off x="79443" y="3797283"/>
            <a:ext cx="4332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Belly/Thigh of Brass: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Greece  vs 39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331-168 BC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0F104-8DC8-4B25-A221-DCB66A52EA1C}"/>
              </a:ext>
            </a:extLst>
          </p:cNvPr>
          <p:cNvSpPr txBox="1"/>
          <p:nvPr/>
        </p:nvSpPr>
        <p:spPr>
          <a:xfrm>
            <a:off x="212282" y="5685978"/>
            <a:ext cx="4800600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Legs of Iron:  Rome  vs 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168 BC-476 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3EB42-B3E6-4313-A021-F23FC27B2446}"/>
              </a:ext>
            </a:extLst>
          </p:cNvPr>
          <p:cNvSpPr txBox="1"/>
          <p:nvPr/>
        </p:nvSpPr>
        <p:spPr>
          <a:xfrm>
            <a:off x="304800" y="0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Course of Kingdoms: Daniel 2 </a:t>
            </a:r>
            <a:r>
              <a:rPr lang="en-US" sz="3600" b="1" i="1" dirty="0"/>
              <a:t>(604 BC)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8071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" y="152400"/>
            <a:ext cx="11963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Daniel’s study of scripture led to an awareness of God’s plan which led Daniel to: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Prayer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 days in Daniel 10:2)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Repentance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(Dan. 9:2-19)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Revelation.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(Understanding) (9:20-27)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Partnership.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 got involved!)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A picture containing sofa, building, wall, indoor&#10;&#10;Description generated with high confidence">
            <a:extLst>
              <a:ext uri="{FF2B5EF4-FFF2-40B4-BE49-F238E27FC236}">
                <a16:creationId xmlns:a16="http://schemas.microsoft.com/office/drawing/2014/main" id="{7A611BA5-BA47-4632-9D01-D5B21F2C9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247" b="7521"/>
          <a:stretch/>
        </p:blipFill>
        <p:spPr>
          <a:xfrm>
            <a:off x="10134600" y="4341128"/>
            <a:ext cx="2057400" cy="2535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13292-12F4-48C7-861F-BA503B2075E6}"/>
              </a:ext>
            </a:extLst>
          </p:cNvPr>
          <p:cNvSpPr txBox="1"/>
          <p:nvPr/>
        </p:nvSpPr>
        <p:spPr>
          <a:xfrm>
            <a:off x="0" y="4495800"/>
            <a:ext cx="1013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What effect will our awareness of God’s plan Have on us?</a:t>
            </a:r>
          </a:p>
        </p:txBody>
      </p:sp>
    </p:spTree>
    <p:extLst>
      <p:ext uri="{BB962C8B-B14F-4D97-AF65-F5344CB8AC3E}">
        <p14:creationId xmlns:p14="http://schemas.microsoft.com/office/powerpoint/2010/main" val="13949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E8D19F-36DE-4400-B766-EB4E84ED3CCE}"/>
              </a:ext>
            </a:extLst>
          </p:cNvPr>
          <p:cNvSpPr/>
          <p:nvPr/>
        </p:nvSpPr>
        <p:spPr>
          <a:xfrm>
            <a:off x="152400" y="76200"/>
            <a:ext cx="12039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3 opens with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the last days perilous times shall come”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closes with: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scripture is given by inspiration of God, and is profitable …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man of God may be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perfect,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ar’tios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complete, ready)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thoroughly furnished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exartiz’o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prepared/equipped)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all good works.” </a:t>
            </a:r>
          </a:p>
          <a:p>
            <a:pPr algn="ctr"/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nch&#10;&#10;Description generated with high confidence">
            <a:extLst>
              <a:ext uri="{FF2B5EF4-FFF2-40B4-BE49-F238E27FC236}">
                <a16:creationId xmlns:a16="http://schemas.microsoft.com/office/drawing/2014/main" id="{242BC6BA-1486-401C-BD71-A664CF3A2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" y="3405605"/>
            <a:ext cx="6301752" cy="3452395"/>
          </a:xfrm>
          <a:prstGeom prst="rect">
            <a:avLst/>
          </a:prstGeom>
        </p:spPr>
      </p:pic>
      <p:pic>
        <p:nvPicPr>
          <p:cNvPr id="5" name="Picture 4" descr="A person sitting on a bench talking on a cell phone&#10;&#10;Description generated with high confidence">
            <a:extLst>
              <a:ext uri="{FF2B5EF4-FFF2-40B4-BE49-F238E27FC236}">
                <a16:creationId xmlns:a16="http://schemas.microsoft.com/office/drawing/2014/main" id="{F7D4428E-F33A-40F7-9BAB-5BA7E29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68" y="3405605"/>
            <a:ext cx="5856216" cy="3452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CB381-565F-4E5B-808F-B454FAA82BC7}"/>
              </a:ext>
            </a:extLst>
          </p:cNvPr>
          <p:cNvSpPr txBox="1"/>
          <p:nvPr/>
        </p:nvSpPr>
        <p:spPr>
          <a:xfrm>
            <a:off x="17016" y="1059120"/>
            <a:ext cx="120225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5:20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then we are ambassadors for Christ,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pray you in Christ's stead,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ye reconciled to God.”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90B25-5D66-48B1-B35C-693A62F7B47E}"/>
              </a:ext>
            </a:extLst>
          </p:cNvPr>
          <p:cNvSpPr txBox="1"/>
          <p:nvPr/>
        </p:nvSpPr>
        <p:spPr>
          <a:xfrm>
            <a:off x="-155075" y="-140077"/>
            <a:ext cx="12330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to get ready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partner with God?</a:t>
            </a:r>
          </a:p>
        </p:txBody>
      </p:sp>
    </p:spTree>
    <p:extLst>
      <p:ext uri="{BB962C8B-B14F-4D97-AF65-F5344CB8AC3E}">
        <p14:creationId xmlns:p14="http://schemas.microsoft.com/office/powerpoint/2010/main" val="25925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ponsibly Interpreting the Vision in Daniel 2 | The Dustin Martyr Blog">
            <a:extLst>
              <a:ext uri="{FF2B5EF4-FFF2-40B4-BE49-F238E27FC236}">
                <a16:creationId xmlns:a16="http://schemas.microsoft.com/office/drawing/2014/main" id="{16EDF7AB-0AB6-42E7-87B6-8A473BD1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56" y="-76199"/>
            <a:ext cx="5337243" cy="70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92BB47-BA5E-4873-8C35-DB48EB310CF0}"/>
              </a:ext>
            </a:extLst>
          </p:cNvPr>
          <p:cNvSpPr/>
          <p:nvPr/>
        </p:nvSpPr>
        <p:spPr>
          <a:xfrm>
            <a:off x="95752" y="1940443"/>
            <a:ext cx="67364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n-US" sz="2400" b="1" dirty="0"/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days of these kings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God set up a kingdom, which shall never be destroyed…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 shall stand forever”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48CCC-DCCD-7CC3-E377-92515027F9FD}"/>
              </a:ext>
            </a:extLst>
          </p:cNvPr>
          <p:cNvSpPr txBox="1"/>
          <p:nvPr/>
        </p:nvSpPr>
        <p:spPr>
          <a:xfrm>
            <a:off x="0" y="-22698"/>
            <a:ext cx="6934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Feet with 10 toes: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kingdom with a confederacy of 10 Nations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3C7DF-7879-CA01-2A51-E96E97B8A967}"/>
              </a:ext>
            </a:extLst>
          </p:cNvPr>
          <p:cNvSpPr txBox="1"/>
          <p:nvPr/>
        </p:nvSpPr>
        <p:spPr>
          <a:xfrm>
            <a:off x="188878" y="52578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Christ’s return!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Ezek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21:27 Rev. 19:10-16)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8D2205-280D-E46D-347C-5C84CE9DB8E4}"/>
              </a:ext>
            </a:extLst>
          </p:cNvPr>
          <p:cNvCxnSpPr/>
          <p:nvPr/>
        </p:nvCxnSpPr>
        <p:spPr>
          <a:xfrm flipV="1">
            <a:off x="6096000" y="6081223"/>
            <a:ext cx="2590800" cy="76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A6E373-16D7-2F65-57E6-7147DC7BBC1F}"/>
              </a:ext>
            </a:extLst>
          </p:cNvPr>
          <p:cNvSpPr txBox="1"/>
          <p:nvPr/>
        </p:nvSpPr>
        <p:spPr>
          <a:xfrm>
            <a:off x="7315200" y="321063"/>
            <a:ext cx="6108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41-43 </a:t>
            </a:r>
          </a:p>
        </p:txBody>
      </p:sp>
    </p:spTree>
    <p:extLst>
      <p:ext uri="{BB962C8B-B14F-4D97-AF65-F5344CB8AC3E}">
        <p14:creationId xmlns:p14="http://schemas.microsoft.com/office/powerpoint/2010/main" val="22625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DAC3E889-2BF7-48CC-ADE9-8409E5598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734800" cy="762000"/>
          </a:xfrm>
        </p:spPr>
        <p:txBody>
          <a:bodyPr>
            <a:noAutofit/>
          </a:bodyPr>
          <a:lstStyle/>
          <a:p>
            <a:r>
              <a:rPr lang="en-US" altLang="en-US" sz="6600" b="1" dirty="0">
                <a:solidFill>
                  <a:schemeClr val="bg1"/>
                </a:solidFill>
              </a:rPr>
              <a:t>  </a:t>
            </a:r>
            <a:r>
              <a:rPr lang="en-US" altLang="en-US" sz="5400" b="1" dirty="0">
                <a:solidFill>
                  <a:schemeClr val="bg1"/>
                </a:solidFill>
              </a:rPr>
              <a:t>The Four beasts (empires) of Daniel 7</a:t>
            </a:r>
            <a:endParaRPr lang="en-US" alt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3D65D-4B38-4F2C-8435-A0B758CD76E1}"/>
              </a:ext>
            </a:extLst>
          </p:cNvPr>
          <p:cNvSpPr txBox="1"/>
          <p:nvPr/>
        </p:nvSpPr>
        <p:spPr>
          <a:xfrm>
            <a:off x="3886200" y="4800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Babylon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0D1D3-3F97-43D1-833B-6CBD40175D5E}"/>
              </a:ext>
            </a:extLst>
          </p:cNvPr>
          <p:cNvSpPr txBox="1"/>
          <p:nvPr/>
        </p:nvSpPr>
        <p:spPr>
          <a:xfrm>
            <a:off x="387658" y="2438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Medo-Perisan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1E0D9-46CD-44AF-98E7-5258381444FE}"/>
              </a:ext>
            </a:extLst>
          </p:cNvPr>
          <p:cNvSpPr txBox="1"/>
          <p:nvPr/>
        </p:nvSpPr>
        <p:spPr>
          <a:xfrm>
            <a:off x="9144000" y="4031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Greek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8783E-8D49-47F5-BD40-E62C019E2935}"/>
              </a:ext>
            </a:extLst>
          </p:cNvPr>
          <p:cNvSpPr txBox="1"/>
          <p:nvPr/>
        </p:nvSpPr>
        <p:spPr>
          <a:xfrm>
            <a:off x="3810000" y="2209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Roman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9B422-EF63-4C93-95E8-25BB69EC2702}"/>
              </a:ext>
            </a:extLst>
          </p:cNvPr>
          <p:cNvSpPr txBox="1"/>
          <p:nvPr/>
        </p:nvSpPr>
        <p:spPr>
          <a:xfrm>
            <a:off x="5315875" y="1112607"/>
            <a:ext cx="5428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Final world empire!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Rev 13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5CA2DD-D622-471A-9798-1818B839D444}"/>
              </a:ext>
            </a:extLst>
          </p:cNvPr>
          <p:cNvCxnSpPr/>
          <p:nvPr/>
        </p:nvCxnSpPr>
        <p:spPr>
          <a:xfrm flipH="1" flipV="1">
            <a:off x="4343400" y="975956"/>
            <a:ext cx="952500" cy="3735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A1FF1-976A-4D9D-B2CF-37672F660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0"/>
            <a:ext cx="1188720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Daniel 7:21-22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beheld, and the same horn made war with the saints, and prevailed against them;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the Ancient of days came, and judgment was given to the saints of the most High; and the time came that the saints possessed the kingdom...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whose kingdom is an everlasting kingdom,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dominions shall serve and obey him.”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(Christ)</a:t>
            </a:r>
          </a:p>
          <a:p>
            <a:pPr marL="0" indent="0">
              <a:buNone/>
            </a:pPr>
            <a:endParaRPr lang="en-U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0"/>
            <a:ext cx="11963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Daniel 9 opens with him studying scripture. 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Daniel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understood by books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the years, whereof the word of the LORD came to Jeremiah the prophet, that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would accomplish seventy years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desolations of Jerusalem.”  </a:t>
            </a:r>
          </a:p>
          <a:p>
            <a:pPr algn="ctr"/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was in 539 BC!  </a:t>
            </a:r>
          </a:p>
          <a:p>
            <a:pPr algn="ctr"/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(67 years after he was captured)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39589-EF31-E896-37E5-542E03D28AA9}"/>
              </a:ext>
            </a:extLst>
          </p:cNvPr>
          <p:cNvSpPr txBox="1"/>
          <p:nvPr/>
        </p:nvSpPr>
        <p:spPr>
          <a:xfrm>
            <a:off x="152400" y="4795897"/>
            <a:ext cx="12039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Tim. 2:15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“Study to show thyself approved unto God, a workmen that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needeth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not to be ashamed,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rightly dividing the word of Truth” </a:t>
            </a:r>
          </a:p>
        </p:txBody>
      </p:sp>
    </p:spTree>
    <p:extLst>
      <p:ext uri="{BB962C8B-B14F-4D97-AF65-F5344CB8AC3E}">
        <p14:creationId xmlns:p14="http://schemas.microsoft.com/office/powerpoint/2010/main" val="33554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0"/>
            <a:ext cx="11963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revelation led to repentance and prayer.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“I set my face unto the Lord God, to seek by prayer and supplications, with fasting, sackcloth, and ashes”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confession and prayer closed with this plea: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19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Lord, hear; O Lord, forgive; O Lord, hearken and do; defer not, for thine own sake,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sofa, building, wall, indoor&#10;&#10;Description generated with high confidence">
            <a:extLst>
              <a:ext uri="{FF2B5EF4-FFF2-40B4-BE49-F238E27FC236}">
                <a16:creationId xmlns:a16="http://schemas.microsoft.com/office/drawing/2014/main" id="{7A611BA5-BA47-4632-9D01-D5B21F2C9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7521"/>
          <a:stretch/>
        </p:blipFill>
        <p:spPr>
          <a:xfrm>
            <a:off x="9993429" y="4419600"/>
            <a:ext cx="2198571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E8D19F-36DE-4400-B766-EB4E84ED3CCE}"/>
              </a:ext>
            </a:extLst>
          </p:cNvPr>
          <p:cNvSpPr/>
          <p:nvPr/>
        </p:nvSpPr>
        <p:spPr>
          <a:xfrm>
            <a:off x="304800" y="4398497"/>
            <a:ext cx="9220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my God: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thy city 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people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called by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name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55903"/>
            <a:ext cx="12140214" cy="563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“while I was in prayer…Gabriel, … said,  O Daniel, I am now come forth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thee skill and understanding. 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 of thy supplications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commandment came, and I am come to shew thee;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thou art greatly beloved!</a:t>
            </a:r>
          </a:p>
          <a:p>
            <a:pPr marL="0" lvl="0" indent="0">
              <a:spcBef>
                <a:spcPts val="1200"/>
              </a:spcBef>
              <a:buClrTx/>
              <a:buSzTx/>
              <a:buNone/>
            </a:pPr>
            <a:r>
              <a:rPr lang="en-US" sz="3600" b="1" i="1" dirty="0"/>
              <a:t>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understand the matter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and consider the vision.”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Dan 9:21-23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</a:rPr>
              <a:t>God answers his prayer by sending Gabriel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age result for Daniel and Gabriel in daniel 9">
            <a:extLst>
              <a:ext uri="{FF2B5EF4-FFF2-40B4-BE49-F238E27FC236}">
                <a16:creationId xmlns:a16="http://schemas.microsoft.com/office/drawing/2014/main" id="{EB84BB9B-DBDF-42E8-8974-57774677E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 bwMode="auto">
          <a:xfrm>
            <a:off x="8863614" y="3996110"/>
            <a:ext cx="3352800" cy="28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2761</TotalTime>
  <Words>2201</Words>
  <Application>Microsoft Office PowerPoint</Application>
  <PresentationFormat>Widescreen</PresentationFormat>
  <Paragraphs>230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Franklin Gothic Book</vt:lpstr>
      <vt:lpstr>Franklin Gothic Medium</vt:lpstr>
      <vt:lpstr>Georgia</vt:lpstr>
      <vt:lpstr>Lucida Grande</vt:lpstr>
      <vt:lpstr>Times New Roman</vt:lpstr>
      <vt:lpstr>Wingdings</vt:lpstr>
      <vt:lpstr>Wingdings 2</vt:lpstr>
      <vt:lpstr>Trek</vt:lpstr>
      <vt:lpstr>3_Default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  The Four beasts (empires) of Daniel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Keith Peters</cp:lastModifiedBy>
  <cp:revision>173</cp:revision>
  <dcterms:created xsi:type="dcterms:W3CDTF">2014-08-14T18:57:06Z</dcterms:created>
  <dcterms:modified xsi:type="dcterms:W3CDTF">2024-09-05T21:43:39Z</dcterms:modified>
</cp:coreProperties>
</file>