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59" r:id="rId4"/>
    <p:sldId id="276" r:id="rId5"/>
    <p:sldId id="268" r:id="rId6"/>
    <p:sldId id="269" r:id="rId7"/>
    <p:sldId id="271" r:id="rId8"/>
    <p:sldId id="272" r:id="rId9"/>
    <p:sldId id="274" r:id="rId10"/>
    <p:sldId id="275" r:id="rId11"/>
    <p:sldId id="273" r:id="rId12"/>
    <p:sldId id="281" r:id="rId13"/>
    <p:sldId id="282" r:id="rId14"/>
    <p:sldId id="280" r:id="rId15"/>
    <p:sldId id="284" r:id="rId16"/>
    <p:sldId id="287" r:id="rId17"/>
    <p:sldId id="288" r:id="rId18"/>
    <p:sldId id="289" r:id="rId19"/>
    <p:sldId id="279" r:id="rId20"/>
    <p:sldId id="296" r:id="rId21"/>
    <p:sldId id="301" r:id="rId22"/>
    <p:sldId id="292" r:id="rId23"/>
    <p:sldId id="297" r:id="rId24"/>
    <p:sldId id="290" r:id="rId25"/>
    <p:sldId id="299" r:id="rId26"/>
    <p:sldId id="300" r:id="rId2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11" autoAdjust="0"/>
    <p:restoredTop sz="94660"/>
  </p:normalViewPr>
  <p:slideViewPr>
    <p:cSldViewPr>
      <p:cViewPr varScale="1">
        <p:scale>
          <a:sx n="148" d="100"/>
          <a:sy n="148" d="100"/>
        </p:scale>
        <p:origin x="132" y="2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24F03-F357-4FF5-A98B-8386A33F1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4EE80-D172-4509-B2DF-41AEFA014A89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63DA1-9DA4-442E-BBFE-52F223B5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4D85B-CF3C-4765-9F0F-560A0202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C8C12-E088-454A-9048-4C55A9B492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24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DB324-D1EA-4980-91C7-3835DC30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1A5FC-0C8E-4D19-9886-A189A01A433E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DA432-B397-4565-98F1-179FCABC5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8AACF-AD83-4B6B-AA5C-0B400C53B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1680D-3EA7-4742-8FBB-136CC3105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04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B57D3-B30F-455B-81F6-B39F7C985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2600A-5F99-4A8F-B663-DB57E14E88E8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986A3-F870-4338-9829-F40EE2A7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7455C-B251-4CBB-B991-344554023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090F9-17C1-4C6F-92AE-EEAFD5ACBF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08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72A22-DE8E-44BA-B6EF-0E10EDE9E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191CA-F626-458B-A68F-484BF017BA0B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F88AA-652F-4B5A-B1AF-7C3B4E88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3EB69-AB7C-4C25-A749-2435AE95E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9343F-756B-473C-8358-27B4BA9A8C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32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0C72C-DBC9-4501-8B24-B7FFB7E9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186B7-FEE6-47D0-923A-A01441F1CE74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384AE-5063-444D-A7AE-3412EBA5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310A9-587B-4BC5-9AB1-380D1CFC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ABBA3-AF27-4848-9943-4B219BBF9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80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50A3236-396F-4A05-A0A5-C1347550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8ED75-856D-4AC8-A2DA-B88EB48EDC73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C5DFB4-AC10-4427-860A-D41E8F153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468E1A3-EF48-4F1C-B905-498FC202F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D662B-D188-4563-BA1C-3A820E05C7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05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5AA728-9835-48DE-AFA4-8A01808E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1C3B8-D4A1-483F-9CD2-78F322BF8EE5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69B8DE-DEAB-4209-9C17-8A06200E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A014564-F6BA-4D0D-97AB-23810CB6D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B3B24-DFD0-4A89-94D1-264ABE06C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7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9455DC3-3715-4F6C-AE74-AE8FA4D8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13B3-4D5E-4711-BFCE-3B7A2D7B204C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F11A7F8-DE75-45A9-BB50-9643308BB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5E48C8-32ED-4601-9C6F-A3AD0904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6221B-5831-4693-B42B-6C52E13A3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17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E1CEAB4-CE34-443D-8083-A3772060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9D7F2-10BC-42D5-ADA1-A047A5137BA1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B1EB32B-9575-40B0-A1FE-6136A3A61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81CDD8-06DF-48FE-9B91-DDA1C3DD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92763-DB87-456D-852B-630D5D7FFD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4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5C3E1F-0831-43A2-8699-D5C24D6B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F70B-2D21-4A44-ABFF-41DCEB8ED439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1C8ED2-D3E6-4DF5-950A-21053A1F0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1AEFD8-09EE-469D-B442-97C9EF4EF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36845-502E-4FEE-BBB8-32A375857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95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6964468-9233-4D04-987E-742FEE41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AA62-4CED-4832-9A65-2E4C637524ED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B46C1E-7A11-45B0-AA06-77232306B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8FB913-E710-402A-9B17-07402F45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AB44D-E280-45B7-9A9C-56C5D962F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42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758FEC-3419-4A99-83B0-19CA0FE8697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43E8A3B-ECAC-489F-AF93-5B1BA6400F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4150E-5E41-4BCF-BF60-6B2457D36F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E89746-8466-49ED-95F6-974B67700176}" type="datetimeFigureOut">
              <a:rPr lang="en-US"/>
              <a:pPr>
                <a:defRPr/>
              </a:pPr>
              <a:t>7/20/2017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14994-3577-4A21-9EE6-C8D7EC42A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E4292-CD3E-4113-8BFB-A1C1EDA5D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906FD63-C6D6-4876-9D01-FEB7C9E110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4494"/>
            <a:ext cx="9067800" cy="128840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600" b="1" dirty="0"/>
              <a:t>Gen. 1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reveals God’s original design (plan) for us.  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3" name="Picture 2" descr="A picture containing tree, man, person&#10;&#10;Description generated with very high confidence">
            <a:extLst>
              <a:ext uri="{FF2B5EF4-FFF2-40B4-BE49-F238E27FC236}">
                <a16:creationId xmlns:a16="http://schemas.microsoft.com/office/drawing/2014/main" id="{9FE8F9CE-4C31-4B9C-ABC3-966C47858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558" y="1312899"/>
            <a:ext cx="5149442" cy="38131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27A4FA-5538-4BAB-B52F-6B7BAA4D52A8}"/>
              </a:ext>
            </a:extLst>
          </p:cNvPr>
          <p:cNvSpPr/>
          <p:nvPr/>
        </p:nvSpPr>
        <p:spPr>
          <a:xfrm>
            <a:off x="-250621" y="1200201"/>
            <a:ext cx="4572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us make man in our image, 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our likeness: </a:t>
            </a:r>
          </a:p>
          <a:p>
            <a:pPr marL="0" indent="0" algn="ctr"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let them have dominion …”</a:t>
            </a:r>
          </a:p>
          <a:p>
            <a:pPr marL="0" indent="0" algn="ctr"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26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92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494"/>
            <a:ext cx="9220200" cy="216625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“all Israel went thither a whoring after it:  which thing </a:t>
            </a:r>
            <a:r>
              <a:rPr lang="en-US" alt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became a snare 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Gideon, and to his house.” </a:t>
            </a:r>
          </a:p>
          <a:p>
            <a:pPr marL="0" indent="0"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Whoring: 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zānâ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’: commit adultery/fornication.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Snare: </a:t>
            </a:r>
            <a:r>
              <a:rPr lang="en-US" altLang="en-US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môqēsh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’: a snare, hook, noose</a:t>
            </a:r>
          </a:p>
          <a:p>
            <a:pPr marL="0" indent="0" algn="ctr"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pic>
        <p:nvPicPr>
          <p:cNvPr id="3" name="Picture 2" descr="A picture containing text, book, photo&#10;&#10;Description generated with very high confidence">
            <a:extLst>
              <a:ext uri="{FF2B5EF4-FFF2-40B4-BE49-F238E27FC236}">
                <a16:creationId xmlns:a16="http://schemas.microsoft.com/office/drawing/2014/main" id="{B59E2084-2334-4E69-B69C-C49AE3651E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0" t="7037" r="9771" b="26296"/>
          <a:stretch/>
        </p:blipFill>
        <p:spPr>
          <a:xfrm>
            <a:off x="6684128" y="1885949"/>
            <a:ext cx="2459871" cy="32557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4BBE98-5F7F-4132-86B4-C45B24F742B6}"/>
              </a:ext>
            </a:extLst>
          </p:cNvPr>
          <p:cNvSpPr/>
          <p:nvPr/>
        </p:nvSpPr>
        <p:spPr>
          <a:xfrm>
            <a:off x="413189" y="2359642"/>
            <a:ext cx="6172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after a great “victory”, Satan was able to lay a “snare” that Gideon walked right into. </a:t>
            </a:r>
          </a:p>
        </p:txBody>
      </p:sp>
    </p:spTree>
    <p:extLst>
      <p:ext uri="{BB962C8B-B14F-4D97-AF65-F5344CB8AC3E}">
        <p14:creationId xmlns:p14="http://schemas.microsoft.com/office/powerpoint/2010/main" val="53048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4494"/>
            <a:ext cx="9067800" cy="4985656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the “Snares” of the Devil. </a:t>
            </a:r>
          </a:p>
          <a:p>
            <a:pPr marL="0" indent="0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Snares are effective because they’re usually:</a:t>
            </a:r>
          </a:p>
          <a:p>
            <a:pPr marL="0" indent="0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A. </a:t>
            </a:r>
            <a:r>
              <a:rPr lang="en-US" altLang="en-US" sz="36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Seductive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(Baited with something we want)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1:12-16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“Every man is tempted when he’s     </a:t>
            </a:r>
            <a:r>
              <a:rPr lang="en-US" alt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drawn away of his own Lust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lust hath conceived it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bringeth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forth sin,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sin, when it is finished, </a:t>
            </a:r>
            <a:r>
              <a:rPr lang="en-US" alt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bringeth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forth death!”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1) All of Satan’s </a:t>
            </a: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“apples”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hooks! Pro. 7</a:t>
            </a:r>
          </a:p>
          <a:p>
            <a:pPr marL="0" indent="0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A picture containing table, cake, indoor, sitting&#10;&#10;Description generated with high confidence">
            <a:extLst>
              <a:ext uri="{FF2B5EF4-FFF2-40B4-BE49-F238E27FC236}">
                <a16:creationId xmlns:a16="http://schemas.microsoft.com/office/drawing/2014/main" id="{E2D23A53-9387-48D7-AA71-051B5EA38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0"/>
            <a:ext cx="3505199" cy="429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9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4494"/>
            <a:ext cx="9067800" cy="6052456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the “Snares” of the Devil. </a:t>
            </a:r>
          </a:p>
          <a:p>
            <a:pPr marL="0" indent="0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Snares are effective because they’re usually:</a:t>
            </a:r>
          </a:p>
          <a:p>
            <a:pPr marL="0" indent="0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A. Seductive. </a:t>
            </a:r>
            <a:r>
              <a:rPr lang="en-US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(Desired)  </a:t>
            </a:r>
          </a:p>
          <a:p>
            <a:pPr marL="0" indent="0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B. </a:t>
            </a:r>
            <a:r>
              <a:rPr lang="en-US" alt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Subtle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Disguised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19:12,13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“Who can understand his errors?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cleanse thou me from </a:t>
            </a:r>
            <a:r>
              <a:rPr lang="en-US" alt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secret faults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Keep back thy servant also from presumptuous sins;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let them not have dominion 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(power or rule) 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 me:”</a:t>
            </a:r>
          </a:p>
        </p:txBody>
      </p:sp>
      <p:pic>
        <p:nvPicPr>
          <p:cNvPr id="6" name="Picture 5" descr="A close up of a tree&#10;&#10;Description generated with very high confidence">
            <a:extLst>
              <a:ext uri="{FF2B5EF4-FFF2-40B4-BE49-F238E27FC236}">
                <a16:creationId xmlns:a16="http://schemas.microsoft.com/office/drawing/2014/main" id="{80B64513-5672-4CE2-B497-9C6779A69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47490"/>
            <a:ext cx="2726029" cy="22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8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4494"/>
            <a:ext cx="9067800" cy="605245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Snares are effective because they’re usually: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A. Seductive. </a:t>
            </a:r>
            <a:r>
              <a:rPr lang="en-US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(Desired)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B. Subtle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Disguised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19:12,13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en-US" altLang="en-US" sz="40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</a:t>
            </a:r>
            <a:r>
              <a:rPr lang="en-US" alt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Dangerous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“traps”)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1) They don’t always “kill” us, but they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always “keep” us from freedom!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Tim. 2:26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“that they may recover themselves out of the snare of the devil,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are taken captive by him </a:t>
            </a:r>
            <a:r>
              <a:rPr lang="en-US" alt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his will.”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A tree in a forest&#10;&#10;Description generated with very high confidence">
            <a:extLst>
              <a:ext uri="{FF2B5EF4-FFF2-40B4-BE49-F238E27FC236}">
                <a16:creationId xmlns:a16="http://schemas.microsoft.com/office/drawing/2014/main" id="{66EC6799-A488-4087-886A-11C5CFEC1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46" y="-31929"/>
            <a:ext cx="3122054" cy="234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8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4494"/>
            <a:ext cx="9067800" cy="475705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Satan’s “snare” for Gideon was: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Seductive.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did Gideon really “desire”?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1) 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Authority?  </a:t>
            </a:r>
            <a:r>
              <a:rPr lang="en-US" alt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turned down the crown.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2) 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Gold/wealth?  </a:t>
            </a:r>
            <a:r>
              <a:rPr lang="en-US" alt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60 </a:t>
            </a:r>
            <a:r>
              <a:rPr lang="en-US" altLang="en-US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alt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gold was probably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less than Gideon’s other “spoils”.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Honor/Respect?  </a:t>
            </a:r>
            <a:r>
              <a:rPr lang="en-US" alt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have short memories!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It appears that Gideon just wanted some “token” to remember their great victory!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This seemed both “reasonable” and “innocent”. </a:t>
            </a:r>
          </a:p>
        </p:txBody>
      </p:sp>
    </p:spTree>
    <p:extLst>
      <p:ext uri="{BB962C8B-B14F-4D97-AF65-F5344CB8AC3E}">
        <p14:creationId xmlns:p14="http://schemas.microsoft.com/office/powerpoint/2010/main" val="39911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14" y="-95250"/>
            <a:ext cx="9067800" cy="511900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Satan’s “snare” for Gideon was: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B. 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Subtle: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(Disguised)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1) Why did he really build an Ephod?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a) Ephod was a religious garment that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alt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identified the High Priest. Ex 28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b) It supported the breastplate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judgment containing the </a:t>
            </a:r>
            <a:r>
              <a:rPr lang="en-US" alt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Urim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Thummim. (Lights and Perfections)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c)  God used them to direct Israel.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(Numbers 27:21; 1 Sam. 30:7)</a:t>
            </a:r>
          </a:p>
        </p:txBody>
      </p:sp>
      <p:pic>
        <p:nvPicPr>
          <p:cNvPr id="5" name="Picture 4" descr="A person in a costume&#10;&#10;Description generated with very high confidence">
            <a:extLst>
              <a:ext uri="{FF2B5EF4-FFF2-40B4-BE49-F238E27FC236}">
                <a16:creationId xmlns:a16="http://schemas.microsoft.com/office/drawing/2014/main" id="{47BE76B8-B328-4FE7-980F-D4109871B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66750"/>
            <a:ext cx="2000250" cy="3009900"/>
          </a:xfrm>
          <a:prstGeom prst="rect">
            <a:avLst/>
          </a:prstGeom>
        </p:spPr>
      </p:pic>
      <p:pic>
        <p:nvPicPr>
          <p:cNvPr id="7" name="Picture 6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75B4B65C-6C88-469D-8782-745391578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82" y="3452612"/>
            <a:ext cx="2000250" cy="160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5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14" y="-95250"/>
            <a:ext cx="9067800" cy="511900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Let’s examine these in Gideon’s life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B. Subtle: (Disguised)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2) Why did he build it </a:t>
            </a:r>
            <a:r>
              <a:rPr lang="en-US" alt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altLang="en-US" sz="40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Ophrah</a:t>
            </a:r>
            <a:r>
              <a:rPr lang="en-US" alt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(His town)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a) God (Israel) already had an “Ephod” in Shiloh!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b) But Shiloh was in the territory of Ephraim!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critical cousins! 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(Judges 8:1)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Bitterness may have been at the heart of it!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Jeroboam’s golden calves?  </a:t>
            </a:r>
            <a:endParaRPr lang="en-US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3155E733-0F91-4A41-89D4-EF5DB90FFE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8424" r="8946" b="48518"/>
          <a:stretch/>
        </p:blipFill>
        <p:spPr>
          <a:xfrm>
            <a:off x="67614" y="1118519"/>
            <a:ext cx="9084407" cy="394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3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4494"/>
            <a:ext cx="9067800" cy="511900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Satan’s “snare” for Gideon was: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B. Subtle (Secret): </a:t>
            </a:r>
            <a:r>
              <a:rPr lang="en-US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Rationalized the Ephod 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a “religious” (respectable) item. </a:t>
            </a:r>
            <a:endParaRPr lang="en-US" altLang="en-US" sz="2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c) Gideon (as a “judge) may have “justified”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use of an Ephod to discover God’s Guidance.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d) 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the “location” was designed to draw people away from “Ephraim”;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Where God’s “house” was!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99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14" y="-95250"/>
            <a:ext cx="9067800" cy="511900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Satan’s “snare” for Gideon was: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A. Seductive: </a:t>
            </a:r>
            <a:r>
              <a:rPr lang="en-US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(Desired honor… Pride)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B. Subtle: </a:t>
            </a:r>
            <a:r>
              <a:rPr lang="en-US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(Disguised Motive…Bitterness)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Strong:  </a:t>
            </a:r>
            <a:r>
              <a:rPr lang="en-US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(Dangerous Consequences!)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1) He set in motion long term consequences!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“all Israel went thither a whoring after it: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</a:t>
            </a:r>
            <a:r>
              <a:rPr lang="en-US" alt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became a snare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unto Gideon,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 his house.”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Judges 8:27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70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4494"/>
            <a:ext cx="9067800" cy="506185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Conclusion:  Satan’s always seeking to regain “dominion” </a:t>
            </a: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(influence/control)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us. 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can’t directly “influence” unless we “let him”!</a:t>
            </a:r>
          </a:p>
          <a:p>
            <a:pPr marL="0" indent="0" algn="ctr"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 6:16 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“Know ye not, that to whom ye yield yourselves servants to obey, </a:t>
            </a:r>
            <a:r>
              <a:rPr lang="en-US" alt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servants ye are 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whom ye obey; whether of sin unto death…”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order to do this he sets </a:t>
            </a:r>
            <a:r>
              <a:rPr lang="en-US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Seductive, Subtle, and Secure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“snares” to lure and “trap” us so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he can </a:t>
            </a:r>
            <a:r>
              <a:rPr lang="en-US" altLang="en-US" sz="36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exert influence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&amp; over our lives. 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7152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4494"/>
            <a:ext cx="9067800" cy="128840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2000" b="1" dirty="0"/>
              <a:t>Vs </a:t>
            </a:r>
            <a:r>
              <a:rPr lang="en-US" altLang="en-US" sz="1600" b="1" dirty="0"/>
              <a:t>27</a:t>
            </a:r>
            <a:r>
              <a:rPr lang="en-US" altLang="en-US" sz="2000" b="1" dirty="0"/>
              <a:t>  </a:t>
            </a:r>
            <a:r>
              <a:rPr lang="en-US" altLang="en-US" sz="3600" dirty="0">
                <a:solidFill>
                  <a:srgbClr val="FF0000"/>
                </a:solidFill>
              </a:rPr>
              <a:t>“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God created man in his own image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 and Female created He them.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 28 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God blessed them, and said unto them,  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en-US" dirty="0"/>
          </a:p>
        </p:txBody>
      </p:sp>
      <p:pic>
        <p:nvPicPr>
          <p:cNvPr id="5" name="Picture 4" descr="A group of people sitting at a tiger&#10;&#10;Description generated with very high confidence">
            <a:extLst>
              <a:ext uri="{FF2B5EF4-FFF2-40B4-BE49-F238E27FC236}">
                <a16:creationId xmlns:a16="http://schemas.microsoft.com/office/drawing/2014/main" id="{B7AE9FDF-BA75-4FD0-B043-324653985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" y="1809750"/>
            <a:ext cx="4747539" cy="33337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EBED6B-6C10-43B7-8CB2-C64961B5582B}"/>
              </a:ext>
            </a:extLst>
          </p:cNvPr>
          <p:cNvSpPr/>
          <p:nvPr/>
        </p:nvSpPr>
        <p:spPr>
          <a:xfrm>
            <a:off x="4789395" y="1885950"/>
            <a:ext cx="43814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fruitful, and multiply, and replenish the earth, and subdue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(conquer)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it: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have dominion …over every living thing.” </a:t>
            </a:r>
            <a:b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14" y="-95250"/>
            <a:ext cx="9067800" cy="511900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Gideon rationalized his </a:t>
            </a: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“innocent”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choice, but unknowingly stepped into Satan’s snare.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“became a Snare unto Gideon”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(His “ephod” replaced the idol of Baal!)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to his house”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“bitterness” set in motion events that would destroy his entire family! 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005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6" y="24494"/>
            <a:ext cx="9067800" cy="511900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“Snare unto Gideon </a:t>
            </a:r>
            <a:r>
              <a:rPr lang="en-US" alt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his house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en-US" sz="3600" b="1" dirty="0"/>
              <a:t>He had a son with an Ephraimite concubine.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600" b="1" dirty="0"/>
              <a:t>Abimelech felt insecure and bitter around his brothers.  </a:t>
            </a:r>
            <a:r>
              <a:rPr lang="en-US" b="1" dirty="0"/>
              <a:t>(Since they were from Manasseh) 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600" b="1" dirty="0"/>
              <a:t>With the help of his relatives in Shechem, (Ephraim territory) he murdered Gideon’s 70 sons!  </a:t>
            </a:r>
            <a:r>
              <a:rPr lang="en-US" b="1" dirty="0"/>
              <a:t>(</a:t>
            </a:r>
            <a:r>
              <a:rPr lang="en-US" b="1" dirty="0" err="1"/>
              <a:t>Jdgs</a:t>
            </a:r>
            <a:r>
              <a:rPr lang="en-US" b="1" dirty="0"/>
              <a:t> 9)  (Only 1 escaped)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600" b="1" dirty="0"/>
              <a:t>Abimelech declared himself King!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65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14" y="57150"/>
            <a:ext cx="9067800" cy="496660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Application: Satan is still setting Snares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(like Gideon’s) are usually: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Seductive:</a:t>
            </a: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Involve something we “want”.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Subtle: </a:t>
            </a: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“rationalize” our “compromises”.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Strong:</a:t>
            </a: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will “trap” us and lead us away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from God, His House, and His Protection;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Leaving us under Satan’s Control.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“taken captive by him </a:t>
            </a:r>
            <a:r>
              <a:rPr lang="en-US" alt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his will”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Tim. 2:19-26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64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14" y="57150"/>
            <a:ext cx="9067800" cy="496660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we fail to recognize Satan’s snares, we end up getting “trapped” and set in motion events that will affect not only ourselves, but those around us.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“It became a snare unto Gideon,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to his house”.  </a:t>
            </a: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Judges 8:27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the next few weeks, we’ll examine some Satan’s favorite “Snares”.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706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" y="38714"/>
            <a:ext cx="9067800" cy="511900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Gideon’s story, most of Satan’s snares are designed to isolate us from the house of God!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important questions on the recent “Church Health Survey” was: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 we consider what our church will be like in another Generation?”  </a:t>
            </a:r>
          </a:p>
        </p:txBody>
      </p:sp>
    </p:spTree>
    <p:extLst>
      <p:ext uri="{BB962C8B-B14F-4D97-AF65-F5344CB8AC3E}">
        <p14:creationId xmlns:p14="http://schemas.microsoft.com/office/powerpoint/2010/main" val="413659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9" y="38714"/>
            <a:ext cx="9067800" cy="511900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you considered what your children’s / grandchildren’s /great grandchildren’s view of and commitment to God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(His Word and Ways) 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be?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altLang="en-US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might Satan be using your current choices 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(aka: snares) </a:t>
            </a:r>
            <a:r>
              <a:rPr lang="en-US" alt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affect it?</a:t>
            </a:r>
            <a:endParaRPr lang="en-US" altLang="en-US" sz="5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10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lackboard&#10;&#10;Description generated with very high confidence">
            <a:extLst>
              <a:ext uri="{FF2B5EF4-FFF2-40B4-BE49-F238E27FC236}">
                <a16:creationId xmlns:a16="http://schemas.microsoft.com/office/drawing/2014/main" id="{B35F7C2C-5EEC-4D98-BA7E-67B4A66339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" t="752" r="1111" b="4074"/>
          <a:stretch/>
        </p:blipFill>
        <p:spPr>
          <a:xfrm>
            <a:off x="1676400" y="-6414"/>
            <a:ext cx="5867400" cy="50528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32999D-3CAE-4895-BD64-5655D0CA5C1B}"/>
              </a:ext>
            </a:extLst>
          </p:cNvPr>
          <p:cNvSpPr txBox="1"/>
          <p:nvPr/>
        </p:nvSpPr>
        <p:spPr>
          <a:xfrm>
            <a:off x="1905000" y="379667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C000"/>
                </a:solidFill>
                <a:latin typeface="Georgia" panose="02040502050405020303" pitchFamily="18" charset="0"/>
              </a:rPr>
              <a:t>(God’s Will and Ways)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7E9A9C-1D63-445B-B463-0736197999C2}"/>
              </a:ext>
            </a:extLst>
          </p:cNvPr>
          <p:cNvSpPr txBox="1"/>
          <p:nvPr/>
        </p:nvSpPr>
        <p:spPr>
          <a:xfrm>
            <a:off x="3429000" y="173355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C000"/>
                </a:solidFill>
                <a:latin typeface="Georgia" panose="02040502050405020303" pitchFamily="18" charset="0"/>
              </a:rPr>
              <a:t>(And</a:t>
            </a:r>
            <a:r>
              <a:rPr lang="en-US" sz="3600" b="1" i="1" dirty="0">
                <a:solidFill>
                  <a:srgbClr val="FFC000"/>
                </a:solidFill>
              </a:rPr>
              <a:t> </a:t>
            </a:r>
            <a:r>
              <a:rPr lang="en-US" sz="3600" b="1" i="1" dirty="0">
                <a:solidFill>
                  <a:srgbClr val="FFC000"/>
                </a:solidFill>
                <a:latin typeface="Georgia" panose="02040502050405020303" pitchFamily="18" charset="0"/>
              </a:rPr>
              <a:t>God)</a:t>
            </a:r>
          </a:p>
        </p:txBody>
      </p:sp>
    </p:spTree>
    <p:extLst>
      <p:ext uri="{BB962C8B-B14F-4D97-AF65-F5344CB8AC3E}">
        <p14:creationId xmlns:p14="http://schemas.microsoft.com/office/powerpoint/2010/main" val="139843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4494"/>
            <a:ext cx="9067800" cy="128840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/>
              <a:t>By Gen. 3 we learn that Satan used his subtlety to seduce them into sin, thereby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/>
              <a:t> </a:t>
            </a:r>
            <a:r>
              <a:rPr lang="en-US" sz="4000" b="1" i="1" dirty="0">
                <a:solidFill>
                  <a:srgbClr val="0000FF"/>
                </a:solidFill>
              </a:rPr>
              <a:t>placing them under </a:t>
            </a:r>
            <a:r>
              <a:rPr lang="en-US" sz="4000" b="1" i="1" u="sng" dirty="0">
                <a:solidFill>
                  <a:srgbClr val="0000FF"/>
                </a:solidFill>
              </a:rPr>
              <a:t>his</a:t>
            </a:r>
            <a:r>
              <a:rPr lang="en-US" sz="4000" b="1" i="1" dirty="0">
                <a:solidFill>
                  <a:srgbClr val="0000FF"/>
                </a:solidFill>
              </a:rPr>
              <a:t> dominion.  </a:t>
            </a:r>
            <a:endParaRPr lang="en-US" altLang="en-US" sz="4000" b="1" i="1" dirty="0">
              <a:solidFill>
                <a:srgbClr val="0000FF"/>
              </a:solidFill>
            </a:endParaRPr>
          </a:p>
        </p:txBody>
      </p:sp>
      <p:pic>
        <p:nvPicPr>
          <p:cNvPr id="7" name="Picture 6" descr="A picture containing tree, outdoor, person, plant&#10;&#10;Description generated with very high confidence">
            <a:extLst>
              <a:ext uri="{FF2B5EF4-FFF2-40B4-BE49-F238E27FC236}">
                <a16:creationId xmlns:a16="http://schemas.microsoft.com/office/drawing/2014/main" id="{65CC89D3-B5B0-4C1A-B52C-D1B6CCE7D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876835"/>
            <a:ext cx="3657600" cy="3232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4494"/>
            <a:ext cx="9067800" cy="174221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“All this power will I give thee, and the glory of them: for that is </a:t>
            </a:r>
            <a:r>
              <a:rPr lang="en-US" sz="3600" b="1" i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delivered unto me</a:t>
            </a:r>
            <a:r>
              <a:rPr lang="en-US" sz="36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ctr">
              <a:buNone/>
            </a:pPr>
            <a:r>
              <a:rPr lang="en-US" altLang="en-US" sz="3600" b="1" dirty="0" err="1">
                <a:ln w="0"/>
                <a:solidFill>
                  <a:srgbClr val="0000FF"/>
                </a:solidFill>
              </a:rPr>
              <a:t>Paradi’dōmi</a:t>
            </a:r>
            <a:r>
              <a:rPr lang="en-US" altLang="en-US" sz="3600" b="1" dirty="0">
                <a:ln w="0"/>
                <a:solidFill>
                  <a:srgbClr val="0000FF"/>
                </a:solidFill>
              </a:rPr>
              <a:t>: yielded, surrendered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2A3C15-B263-4EAC-B2B7-471D5628E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5" y="1801772"/>
            <a:ext cx="5943600" cy="33395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74E07BD-3207-4CB7-B147-F4F43BE4DCF7}"/>
              </a:ext>
            </a:extLst>
          </p:cNvPr>
          <p:cNvSpPr/>
          <p:nvPr/>
        </p:nvSpPr>
        <p:spPr>
          <a:xfrm>
            <a:off x="76200" y="1766704"/>
            <a:ext cx="5867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6FD278-0FCC-43E9-8362-6E54F39B09FB}"/>
              </a:ext>
            </a:extLst>
          </p:cNvPr>
          <p:cNvSpPr/>
          <p:nvPr/>
        </p:nvSpPr>
        <p:spPr>
          <a:xfrm>
            <a:off x="6096000" y="1581150"/>
            <a:ext cx="3124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to whomsoever I will </a:t>
            </a:r>
          </a:p>
          <a:p>
            <a:pPr algn="ctr"/>
            <a:r>
              <a:rPr lang="en-US" sz="44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give it.”</a:t>
            </a:r>
          </a:p>
          <a:p>
            <a:pPr algn="ctr"/>
            <a:r>
              <a:rPr lang="en-US" sz="4400" dirty="0"/>
              <a:t>Luke 4:6</a:t>
            </a:r>
          </a:p>
        </p:txBody>
      </p:sp>
    </p:spTree>
    <p:extLst>
      <p:ext uri="{BB962C8B-B14F-4D97-AF65-F5344CB8AC3E}">
        <p14:creationId xmlns:p14="http://schemas.microsoft.com/office/powerpoint/2010/main" val="311544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4494"/>
            <a:ext cx="9067800" cy="128840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the past several weeks we’ve been examining how God seeks to grow His people in such a way as to restore His “image” or pattern in their lives so that He can Partner with them to accomplish His purposes. </a:t>
            </a:r>
          </a:p>
          <a:p>
            <a:pPr marL="0" indent="0" algn="ctr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We’ve examined this process in the life of a man named Gideon from Judges 6-8 and saw how God was able shape him from a “Wimp” into a Warrior or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mighty man of valor.”</a:t>
            </a:r>
          </a:p>
        </p:txBody>
      </p:sp>
    </p:spTree>
    <p:extLst>
      <p:ext uri="{BB962C8B-B14F-4D97-AF65-F5344CB8AC3E}">
        <p14:creationId xmlns:p14="http://schemas.microsoft.com/office/powerpoint/2010/main" val="121274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4494"/>
            <a:ext cx="9067800" cy="460465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God was seeking to “shape” Gideon, Satan was busy seeking to “snare” him so as to turn him back to a “spiritual wimp”! </a:t>
            </a:r>
          </a:p>
          <a:p>
            <a:pPr marL="0" indent="0" algn="ctr">
              <a:buNone/>
            </a:pPr>
            <a:r>
              <a:rPr lang="en-US" alt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usually does this by setting “snares” which eventually “trap us” in his “territory” where he influences us for his purposes! </a:t>
            </a:r>
          </a:p>
          <a:p>
            <a:pPr marL="0" indent="0" algn="ctr">
              <a:buNone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examine the methods he chose to accomplish this in the life of Gideon.  </a:t>
            </a:r>
          </a:p>
        </p:txBody>
      </p:sp>
    </p:spTree>
    <p:extLst>
      <p:ext uri="{BB962C8B-B14F-4D97-AF65-F5344CB8AC3E}">
        <p14:creationId xmlns:p14="http://schemas.microsoft.com/office/powerpoint/2010/main" val="70014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4494"/>
            <a:ext cx="9067800" cy="128840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events recorded in Judges 6-8 actually occur over a very short period (weeks),</a:t>
            </a:r>
          </a:p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have lasting impact. (40 years) 8:28</a:t>
            </a:r>
          </a:p>
          <a:p>
            <a:pPr marL="0" indent="0" algn="ctr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conclusion of this military campaign: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 tries to crown Gideon.  8:22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Gideon rightly refuses. </a:t>
            </a:r>
          </a:p>
          <a:p>
            <a:pPr marL="0" indent="0"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“The LORD shall rule over you”   Judges 8:23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Gideon makes an “innocent” request.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24</a:t>
            </a:r>
          </a:p>
        </p:txBody>
      </p:sp>
    </p:spTree>
    <p:extLst>
      <p:ext uri="{BB962C8B-B14F-4D97-AF65-F5344CB8AC3E}">
        <p14:creationId xmlns:p14="http://schemas.microsoft.com/office/powerpoint/2010/main" val="250025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4494"/>
            <a:ext cx="9067800" cy="60524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Gideon makes an “innocent” request.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24-26</a:t>
            </a:r>
          </a:p>
          <a:p>
            <a:pPr marL="0" indent="0" algn="ctr"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would desire a request of you, that ye would give me every man the earrings of his prey.  </a:t>
            </a:r>
          </a:p>
          <a:p>
            <a:pPr marL="0" indent="0" algn="ctr">
              <a:buNone/>
            </a:pP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answered, We will willingly give them. </a:t>
            </a:r>
          </a:p>
          <a:p>
            <a:pPr marL="0" indent="0" algn="ctr">
              <a:buNone/>
            </a:pPr>
            <a:r>
              <a:rPr lang="en-US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spread a garment, and did cast therein every man the earrings of his prey….the weight of the golden earrings that he requested was a thousand and seven hundred shekels of gold;”  </a:t>
            </a:r>
          </a:p>
          <a:p>
            <a:pPr marL="0" indent="0" algn="ctr"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(about 60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lbs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Gold)</a:t>
            </a:r>
          </a:p>
        </p:txBody>
      </p:sp>
    </p:spTree>
    <p:extLst>
      <p:ext uri="{BB962C8B-B14F-4D97-AF65-F5344CB8AC3E}">
        <p14:creationId xmlns:p14="http://schemas.microsoft.com/office/powerpoint/2010/main" val="379476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47A887E8-8B14-4327-9FD6-7E82C871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98" y="21733"/>
            <a:ext cx="90678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Gideon fashions an “ephod” from the gold.</a:t>
            </a:r>
          </a:p>
          <a:p>
            <a:pPr marL="0" indent="0" algn="ctr">
              <a:buNone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8:27 </a:t>
            </a: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“Gideon made an ephod thereof”</a:t>
            </a:r>
          </a:p>
          <a:p>
            <a:pPr marL="0" indent="0" algn="ctr">
              <a:buNone/>
            </a:pPr>
            <a:r>
              <a:rPr lang="en-US" alt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E87E4A2-88BA-47C5-9964-DF877558B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1259917"/>
            <a:ext cx="5181600" cy="38835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F80FDD5-4637-4246-819B-C478686FE489}"/>
              </a:ext>
            </a:extLst>
          </p:cNvPr>
          <p:cNvSpPr/>
          <p:nvPr/>
        </p:nvSpPr>
        <p:spPr>
          <a:xfrm>
            <a:off x="76200" y="1270918"/>
            <a:ext cx="38862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put it in his city,</a:t>
            </a:r>
          </a:p>
          <a:p>
            <a:pPr algn="ctr"/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even in </a:t>
            </a:r>
            <a:r>
              <a:rPr lang="en-US" alt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Ophrah</a:t>
            </a:r>
            <a:r>
              <a:rPr lang="en-US" alt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:”</a:t>
            </a:r>
          </a:p>
          <a:p>
            <a:pPr algn="ctr"/>
            <a:endParaRPr lang="en-US" alt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God’s “ephod” was with the Tabernacle in “Shiloh”.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(Josh. 18:1;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Jdg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18:31)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8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1712</Words>
  <Application>Microsoft Office PowerPoint</Application>
  <PresentationFormat>On-screen Show (16:9)</PresentationFormat>
  <Paragraphs>154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Georgia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51</cp:revision>
  <dcterms:created xsi:type="dcterms:W3CDTF">2012-05-21T15:50:32Z</dcterms:created>
  <dcterms:modified xsi:type="dcterms:W3CDTF">2017-07-20T19:43:37Z</dcterms:modified>
</cp:coreProperties>
</file>