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2" r:id="rId4"/>
    <p:sldMasterId id="2147483648" r:id="rId5"/>
    <p:sldMasterId id="2147483649" r:id="rId6"/>
  </p:sldMasterIdLst>
  <p:notesMasterIdLst>
    <p:notesMasterId r:id="rId43"/>
  </p:notesMasterIdLst>
  <p:sldIdLst>
    <p:sldId id="361" r:id="rId7"/>
    <p:sldId id="327" r:id="rId8"/>
    <p:sldId id="291" r:id="rId9"/>
    <p:sldId id="264" r:id="rId10"/>
    <p:sldId id="339" r:id="rId11"/>
    <p:sldId id="340" r:id="rId12"/>
    <p:sldId id="338" r:id="rId13"/>
    <p:sldId id="304" r:id="rId14"/>
    <p:sldId id="342" r:id="rId15"/>
    <p:sldId id="302" r:id="rId16"/>
    <p:sldId id="306" r:id="rId17"/>
    <p:sldId id="315" r:id="rId18"/>
    <p:sldId id="341" r:id="rId19"/>
    <p:sldId id="317" r:id="rId20"/>
    <p:sldId id="316" r:id="rId21"/>
    <p:sldId id="323" r:id="rId22"/>
    <p:sldId id="337" r:id="rId23"/>
    <p:sldId id="324" r:id="rId24"/>
    <p:sldId id="343" r:id="rId25"/>
    <p:sldId id="344" r:id="rId26"/>
    <p:sldId id="351" r:id="rId27"/>
    <p:sldId id="345" r:id="rId28"/>
    <p:sldId id="349" r:id="rId29"/>
    <p:sldId id="348" r:id="rId30"/>
    <p:sldId id="354" r:id="rId31"/>
    <p:sldId id="352" r:id="rId32"/>
    <p:sldId id="357" r:id="rId33"/>
    <p:sldId id="346" r:id="rId34"/>
    <p:sldId id="355" r:id="rId35"/>
    <p:sldId id="359" r:id="rId36"/>
    <p:sldId id="356" r:id="rId37"/>
    <p:sldId id="312" r:id="rId38"/>
    <p:sldId id="332" r:id="rId39"/>
    <p:sldId id="333" r:id="rId40"/>
    <p:sldId id="334" r:id="rId41"/>
    <p:sldId id="298" r:id="rId4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eith Peters" initials="KP" lastIdx="3" clrIdx="0">
    <p:extLst>
      <p:ext uri="{19B8F6BF-5375-455C-9EA6-DF929625EA0E}">
        <p15:presenceInfo xmlns:p15="http://schemas.microsoft.com/office/powerpoint/2012/main" userId="S::PastorKeith@cheneybaptist.com::c4a13cba-445d-4c8b-a237-8d92adffce2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00FF"/>
    <a:srgbClr val="000099"/>
    <a:srgbClr val="FFF7F0"/>
    <a:srgbClr val="F7D48B"/>
    <a:srgbClr val="F7E89F"/>
    <a:srgbClr val="ECDD94"/>
    <a:srgbClr val="ECEC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BF0C904-115E-4B40-B783-49A99BDE9565}" v="73" dt="2021-10-31T12:57:53.7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4" autoAdjust="0"/>
  </p:normalViewPr>
  <p:slideViewPr>
    <p:cSldViewPr>
      <p:cViewPr varScale="1">
        <p:scale>
          <a:sx n="96" d="100"/>
          <a:sy n="96" d="100"/>
        </p:scale>
        <p:origin x="138" y="2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microsoft.com/office/2015/10/relationships/revisionInfo" Target="revisionInfo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viewProps" Target="view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FC7CDD-F66F-4F71-B848-132D8E5255BE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A31E3C-4146-4C8B-B2C5-8CA794BA16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0507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A31E3C-4146-4C8B-B2C5-8CA794BA160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7467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A31E3C-4146-4C8B-B2C5-8CA794BA160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2290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A31E3C-4146-4C8B-B2C5-8CA794BA160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2591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A31E3C-4146-4C8B-B2C5-8CA794BA160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117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A31E3C-4146-4C8B-B2C5-8CA794BA160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0336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A31E3C-4146-4C8B-B2C5-8CA794BA160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7475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A31E3C-4146-4C8B-B2C5-8CA794BA160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7650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A31E3C-4146-4C8B-B2C5-8CA794BA160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2033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A31E3C-4146-4C8B-B2C5-8CA794BA160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8812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A31E3C-4146-4C8B-B2C5-8CA794BA160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5648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A31E3C-4146-4C8B-B2C5-8CA794BA160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8527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A31E3C-4146-4C8B-B2C5-8CA794BA160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1180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A31E3C-4146-4C8B-B2C5-8CA794BA160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5670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A31E3C-4146-4C8B-B2C5-8CA794BA1607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80203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A31E3C-4146-4C8B-B2C5-8CA794BA1607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98090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A31E3C-4146-4C8B-B2C5-8CA794BA160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94264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A31E3C-4146-4C8B-B2C5-8CA794BA160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5486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A31E3C-4146-4C8B-B2C5-8CA794BA160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94327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A31E3C-4146-4C8B-B2C5-8CA794BA160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37283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A31E3C-4146-4C8B-B2C5-8CA794BA160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8431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A31E3C-4146-4C8B-B2C5-8CA794BA160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2313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A31E3C-4146-4C8B-B2C5-8CA794BA160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105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A31E3C-4146-4C8B-B2C5-8CA794BA160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3533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A31E3C-4146-4C8B-B2C5-8CA794BA160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7473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A31E3C-4146-4C8B-B2C5-8CA794BA160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0256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A31E3C-4146-4C8B-B2C5-8CA794BA160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9313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A31E3C-4146-4C8B-B2C5-8CA794BA160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773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EB618-8E1F-4E37-98F9-8B19895B7E48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787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3BF3B-A35C-4D54-95DE-AF18E701F153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18904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01BF6-1909-46B2-926B-36D0B2428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60789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5D8E3F-8380-4AB5-9762-CB07CE58A5DF}" type="datetimeFigureOut">
              <a:rPr lang="en-US"/>
              <a:pPr>
                <a:defRPr/>
              </a:pPr>
              <a:t>10/31/2021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7BA778-023F-40A9-8C77-25EA96AC8D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6817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0196" y="1600648"/>
            <a:ext cx="10971609" cy="452511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2036922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4569-B784-4B7D-A0A2-520B0F6B223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1848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83A9F-AC40-4768-84D1-64A245680F7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7973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63D4B-C887-4381-9B00-9E6FDC854A2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800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B31E8-CE4E-4DF3-9FC9-A382B1956E2F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103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A511E-F957-4985-BF65-D8317F9A7C7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4795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F944A-26E2-4681-BB59-DA6C17E3950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31214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6DEDA-CE96-4460-B630-F25E6A9C1C2F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1322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02513-BC72-45FA-9B14-C86472DCDDB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0074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BAD606-A887-4272-BB18-048F0EE7C83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374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74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4CB370D-9139-43DF-9177-1CD538CE3065}" type="datetimeFigureOut">
              <a:rPr lang="en-US"/>
              <a:pPr>
                <a:defRPr/>
              </a:pPr>
              <a:t>10/31/2021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FEEF5CB-7947-4E06-B43D-128AC5BDB3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-511968" y="2561704"/>
            <a:ext cx="9144000" cy="1723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57795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Arial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5" r:id="rId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7334" b="1" i="1">
          <a:solidFill>
            <a:srgbClr val="554432"/>
          </a:solidFill>
          <a:latin typeface="+mj-lt"/>
          <a:ea typeface="+mj-ea"/>
          <a:cs typeface="+mj-cs"/>
          <a:sym typeface="Arial" charset="0"/>
        </a:defRPr>
      </a:lvl1pPr>
      <a:lvl2pPr algn="ctr" rtl="0" fontAlgn="base">
        <a:spcBef>
          <a:spcPct val="0"/>
        </a:spcBef>
        <a:spcAft>
          <a:spcPct val="0"/>
        </a:spcAft>
        <a:defRPr sz="7334" b="1" i="1">
          <a:solidFill>
            <a:srgbClr val="554432"/>
          </a:solidFill>
          <a:latin typeface="Arial" charset="0"/>
          <a:ea typeface="ヒラギノ角ゴ ProN W6" pitchFamily="-128" charset="-128"/>
          <a:sym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7334" b="1" i="1">
          <a:solidFill>
            <a:srgbClr val="554432"/>
          </a:solidFill>
          <a:latin typeface="Arial" charset="0"/>
          <a:ea typeface="ヒラギノ角ゴ ProN W6" pitchFamily="-128" charset="-128"/>
          <a:sym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7334" b="1" i="1">
          <a:solidFill>
            <a:srgbClr val="554432"/>
          </a:solidFill>
          <a:latin typeface="Arial" charset="0"/>
          <a:ea typeface="ヒラギノ角ゴ ProN W6" pitchFamily="-128" charset="-128"/>
          <a:sym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7334" b="1" i="1">
          <a:solidFill>
            <a:srgbClr val="554432"/>
          </a:solidFill>
          <a:latin typeface="Arial" charset="0"/>
          <a:ea typeface="ヒラギノ角ゴ ProN W6" pitchFamily="-128" charset="-128"/>
          <a:sym typeface="Arial" charset="0"/>
        </a:defRPr>
      </a:lvl5pPr>
      <a:lvl6pPr marL="609630" algn="ctr" rtl="0" fontAlgn="base">
        <a:spcBef>
          <a:spcPct val="0"/>
        </a:spcBef>
        <a:spcAft>
          <a:spcPct val="0"/>
        </a:spcAft>
        <a:defRPr sz="7334" b="1" i="1">
          <a:solidFill>
            <a:srgbClr val="554432"/>
          </a:solidFill>
          <a:latin typeface="Arial" charset="0"/>
          <a:ea typeface="ヒラギノ角ゴ ProN W6" pitchFamily="-128" charset="-128"/>
          <a:sym typeface="Arial" charset="0"/>
        </a:defRPr>
      </a:lvl6pPr>
      <a:lvl7pPr marL="1219261" algn="ctr" rtl="0" fontAlgn="base">
        <a:spcBef>
          <a:spcPct val="0"/>
        </a:spcBef>
        <a:spcAft>
          <a:spcPct val="0"/>
        </a:spcAft>
        <a:defRPr sz="7334" b="1" i="1">
          <a:solidFill>
            <a:srgbClr val="554432"/>
          </a:solidFill>
          <a:latin typeface="Arial" charset="0"/>
          <a:ea typeface="ヒラギノ角ゴ ProN W6" pitchFamily="-128" charset="-128"/>
          <a:sym typeface="Arial" charset="0"/>
        </a:defRPr>
      </a:lvl7pPr>
      <a:lvl8pPr marL="1828891" algn="ctr" rtl="0" fontAlgn="base">
        <a:spcBef>
          <a:spcPct val="0"/>
        </a:spcBef>
        <a:spcAft>
          <a:spcPct val="0"/>
        </a:spcAft>
        <a:defRPr sz="7334" b="1" i="1">
          <a:solidFill>
            <a:srgbClr val="554432"/>
          </a:solidFill>
          <a:latin typeface="Arial" charset="0"/>
          <a:ea typeface="ヒラギノ角ゴ ProN W6" pitchFamily="-128" charset="-128"/>
          <a:sym typeface="Arial" charset="0"/>
        </a:defRPr>
      </a:lvl8pPr>
      <a:lvl9pPr marL="2438522" algn="ctr" rtl="0" fontAlgn="base">
        <a:spcBef>
          <a:spcPct val="0"/>
        </a:spcBef>
        <a:spcAft>
          <a:spcPct val="0"/>
        </a:spcAft>
        <a:defRPr sz="7334" b="1" i="1">
          <a:solidFill>
            <a:srgbClr val="554432"/>
          </a:solidFill>
          <a:latin typeface="Arial" charset="0"/>
          <a:ea typeface="ヒラギノ角ゴ ProN W6" pitchFamily="-128" charset="-128"/>
          <a:sym typeface="Arial" charset="0"/>
        </a:defRPr>
      </a:lvl9pPr>
    </p:titleStyle>
    <p:bodyStyle>
      <a:lvl1pPr marL="647732" indent="-641383" algn="l" rtl="0" fontAlgn="base">
        <a:spcBef>
          <a:spcPts val="1467"/>
        </a:spcBef>
        <a:spcAft>
          <a:spcPct val="0"/>
        </a:spcAft>
        <a:buClr>
          <a:srgbClr val="F0F1E2"/>
        </a:buClr>
        <a:buSzPct val="100000"/>
        <a:buFont typeface="Lucida Grande" pitchFamily="-128" charset="0"/>
        <a:buChar char="•"/>
        <a:defRPr sz="5867">
          <a:solidFill>
            <a:srgbClr val="FEF9E9"/>
          </a:solidFill>
          <a:latin typeface="+mn-lt"/>
          <a:ea typeface="+mn-ea"/>
          <a:cs typeface="+mn-cs"/>
          <a:sym typeface="Arial" charset="0"/>
        </a:defRPr>
      </a:lvl1pPr>
      <a:lvl2pPr marL="1397070" indent="-522843" algn="l" rtl="0" fontAlgn="base">
        <a:spcBef>
          <a:spcPts val="1200"/>
        </a:spcBef>
        <a:spcAft>
          <a:spcPct val="0"/>
        </a:spcAft>
        <a:buClr>
          <a:srgbClr val="F0F1E2"/>
        </a:buClr>
        <a:buSzPct val="100000"/>
        <a:buFont typeface="Lucida Grande" pitchFamily="-128" charset="0"/>
        <a:buChar char="–"/>
        <a:defRPr sz="5067">
          <a:solidFill>
            <a:srgbClr val="FEF9E9"/>
          </a:solidFill>
          <a:latin typeface="+mn-lt"/>
          <a:ea typeface="+mn-ea"/>
          <a:sym typeface="Arial" charset="0"/>
        </a:defRPr>
      </a:lvl2pPr>
      <a:lvl3pPr marL="2173926" indent="-433939" algn="l" rtl="0" fontAlgn="base">
        <a:spcBef>
          <a:spcPts val="1067"/>
        </a:spcBef>
        <a:spcAft>
          <a:spcPct val="0"/>
        </a:spcAft>
        <a:buClr>
          <a:srgbClr val="F0F1E2"/>
        </a:buClr>
        <a:buSzPct val="100000"/>
        <a:buFont typeface="Lucida Grande" pitchFamily="-128" charset="0"/>
        <a:buChar char="•"/>
        <a:defRPr sz="4534">
          <a:solidFill>
            <a:srgbClr val="FEF9E9"/>
          </a:solidFill>
          <a:latin typeface="+mn-lt"/>
          <a:ea typeface="+mn-ea"/>
          <a:sym typeface="Arial" charset="0"/>
        </a:defRPr>
      </a:lvl3pPr>
      <a:lvl4pPr marL="3037569" indent="-429705" algn="l" rtl="0" fontAlgn="base">
        <a:spcBef>
          <a:spcPts val="933"/>
        </a:spcBef>
        <a:spcAft>
          <a:spcPct val="0"/>
        </a:spcAft>
        <a:buClr>
          <a:srgbClr val="F0F1E2"/>
        </a:buClr>
        <a:buSzPct val="100000"/>
        <a:buFont typeface="Lucida Grande" pitchFamily="-128" charset="0"/>
        <a:buChar char="–"/>
        <a:defRPr sz="3734">
          <a:solidFill>
            <a:srgbClr val="FEF9E9"/>
          </a:solidFill>
          <a:latin typeface="+mn-lt"/>
          <a:ea typeface="+mn-ea"/>
          <a:sym typeface="Arial" charset="0"/>
        </a:defRPr>
      </a:lvl4pPr>
      <a:lvl5pPr marL="3903328" indent="-431822" algn="l" rtl="0" fontAlgn="base">
        <a:spcBef>
          <a:spcPts val="933"/>
        </a:spcBef>
        <a:spcAft>
          <a:spcPct val="0"/>
        </a:spcAft>
        <a:buClr>
          <a:srgbClr val="F0F1E2"/>
        </a:buClr>
        <a:buSzPct val="100000"/>
        <a:buFont typeface="Lucida Grande" pitchFamily="-128" charset="0"/>
        <a:buChar char="»"/>
        <a:defRPr sz="3734">
          <a:solidFill>
            <a:srgbClr val="FEF9E9"/>
          </a:solidFill>
          <a:latin typeface="+mn-lt"/>
          <a:ea typeface="+mn-ea"/>
          <a:sym typeface="Arial" charset="0"/>
        </a:defRPr>
      </a:lvl5pPr>
      <a:lvl6pPr marL="4512959" indent="-431822" algn="l" rtl="0" fontAlgn="base">
        <a:spcBef>
          <a:spcPts val="933"/>
        </a:spcBef>
        <a:spcAft>
          <a:spcPct val="0"/>
        </a:spcAft>
        <a:buClr>
          <a:srgbClr val="F0F1E2"/>
        </a:buClr>
        <a:buSzPct val="100000"/>
        <a:buFont typeface="Lucida Grande" pitchFamily="-128" charset="0"/>
        <a:buChar char="»"/>
        <a:defRPr sz="3734">
          <a:solidFill>
            <a:srgbClr val="FEF9E9"/>
          </a:solidFill>
          <a:latin typeface="+mn-lt"/>
          <a:ea typeface="+mn-ea"/>
          <a:sym typeface="Arial" charset="0"/>
        </a:defRPr>
      </a:lvl6pPr>
      <a:lvl7pPr marL="5122589" indent="-431822" algn="l" rtl="0" fontAlgn="base">
        <a:spcBef>
          <a:spcPts val="933"/>
        </a:spcBef>
        <a:spcAft>
          <a:spcPct val="0"/>
        </a:spcAft>
        <a:buClr>
          <a:srgbClr val="F0F1E2"/>
        </a:buClr>
        <a:buSzPct val="100000"/>
        <a:buFont typeface="Lucida Grande" pitchFamily="-128" charset="0"/>
        <a:buChar char="»"/>
        <a:defRPr sz="3734">
          <a:solidFill>
            <a:srgbClr val="FEF9E9"/>
          </a:solidFill>
          <a:latin typeface="+mn-lt"/>
          <a:ea typeface="+mn-ea"/>
          <a:sym typeface="Arial" charset="0"/>
        </a:defRPr>
      </a:lvl7pPr>
      <a:lvl8pPr marL="5732220" indent="-431822" algn="l" rtl="0" fontAlgn="base">
        <a:spcBef>
          <a:spcPts val="933"/>
        </a:spcBef>
        <a:spcAft>
          <a:spcPct val="0"/>
        </a:spcAft>
        <a:buClr>
          <a:srgbClr val="F0F1E2"/>
        </a:buClr>
        <a:buSzPct val="100000"/>
        <a:buFont typeface="Lucida Grande" pitchFamily="-128" charset="0"/>
        <a:buChar char="»"/>
        <a:defRPr sz="3734">
          <a:solidFill>
            <a:srgbClr val="FEF9E9"/>
          </a:solidFill>
          <a:latin typeface="+mn-lt"/>
          <a:ea typeface="+mn-ea"/>
          <a:sym typeface="Arial" charset="0"/>
        </a:defRPr>
      </a:lvl8pPr>
      <a:lvl9pPr marL="6341850" indent="-431822" algn="l" rtl="0" fontAlgn="base">
        <a:spcBef>
          <a:spcPts val="933"/>
        </a:spcBef>
        <a:spcAft>
          <a:spcPct val="0"/>
        </a:spcAft>
        <a:buClr>
          <a:srgbClr val="F0F1E2"/>
        </a:buClr>
        <a:buSzPct val="100000"/>
        <a:buFont typeface="Lucida Grande" pitchFamily="-128" charset="0"/>
        <a:buChar char="»"/>
        <a:defRPr sz="3734">
          <a:solidFill>
            <a:srgbClr val="FEF9E9"/>
          </a:solidFill>
          <a:latin typeface="+mn-lt"/>
          <a:ea typeface="+mn-ea"/>
          <a:sym typeface="Arial" charset="0"/>
        </a:defRPr>
      </a:lvl9pPr>
    </p:bodyStyle>
    <p:otherStyle>
      <a:defPPr>
        <a:defRPr lang="en-US"/>
      </a:defPPr>
      <a:lvl1pPr marL="0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30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61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91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522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152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783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413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7044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23191" y="1676400"/>
            <a:ext cx="8239060" cy="392973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charset="0"/>
                <a:ea typeface="ヒラギノ角ゴ ProN W3" pitchFamily="-128" charset="-128"/>
                <a:cs typeface="+mn-cs"/>
                <a:sym typeface="Arial" charset="0"/>
              </a:defRPr>
            </a:lvl1pPr>
            <a:lvl2pPr marL="321457"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charset="0"/>
                <a:ea typeface="ヒラギノ角ゴ ProN W3" pitchFamily="-128" charset="-128"/>
                <a:cs typeface="+mn-cs"/>
                <a:sym typeface="Arial" charset="0"/>
              </a:defRPr>
            </a:lvl2pPr>
            <a:lvl3pPr marL="642915"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charset="0"/>
                <a:ea typeface="ヒラギノ角ゴ ProN W3" pitchFamily="-128" charset="-128"/>
                <a:cs typeface="+mn-cs"/>
                <a:sym typeface="Arial" charset="0"/>
              </a:defRPr>
            </a:lvl3pPr>
            <a:lvl4pPr marL="964372"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charset="0"/>
                <a:ea typeface="ヒラギノ角ゴ ProN W3" pitchFamily="-128" charset="-128"/>
                <a:cs typeface="+mn-cs"/>
                <a:sym typeface="Arial" charset="0"/>
              </a:defRPr>
            </a:lvl4pPr>
            <a:lvl5pPr marL="1285829"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charset="0"/>
                <a:ea typeface="ヒラギノ角ゴ ProN W3" pitchFamily="-128" charset="-128"/>
                <a:cs typeface="+mn-cs"/>
                <a:sym typeface="Arial" charset="0"/>
              </a:defRPr>
            </a:lvl5pPr>
            <a:lvl6pPr marL="1607287" algn="l" defTabSz="642915" rtl="0" eaLnBrk="1" latinLnBrk="0" hangingPunct="1">
              <a:defRPr sz="844" kern="1200">
                <a:solidFill>
                  <a:srgbClr val="FFFFFF"/>
                </a:solidFill>
                <a:latin typeface="Arial" charset="0"/>
                <a:ea typeface="ヒラギノ角ゴ ProN W3" pitchFamily="-128" charset="-128"/>
                <a:cs typeface="+mn-cs"/>
                <a:sym typeface="Arial" charset="0"/>
              </a:defRPr>
            </a:lvl6pPr>
            <a:lvl7pPr marL="1928744" algn="l" defTabSz="642915" rtl="0" eaLnBrk="1" latinLnBrk="0" hangingPunct="1">
              <a:defRPr sz="844" kern="1200">
                <a:solidFill>
                  <a:srgbClr val="FFFFFF"/>
                </a:solidFill>
                <a:latin typeface="Arial" charset="0"/>
                <a:ea typeface="ヒラギノ角ゴ ProN W3" pitchFamily="-128" charset="-128"/>
                <a:cs typeface="+mn-cs"/>
                <a:sym typeface="Arial" charset="0"/>
              </a:defRPr>
            </a:lvl7pPr>
            <a:lvl8pPr marL="2250201" algn="l" defTabSz="642915" rtl="0" eaLnBrk="1" latinLnBrk="0" hangingPunct="1">
              <a:defRPr sz="844" kern="1200">
                <a:solidFill>
                  <a:srgbClr val="FFFFFF"/>
                </a:solidFill>
                <a:latin typeface="Arial" charset="0"/>
                <a:ea typeface="ヒラギノ角ゴ ProN W3" pitchFamily="-128" charset="-128"/>
                <a:cs typeface="+mn-cs"/>
                <a:sym typeface="Arial" charset="0"/>
              </a:defRPr>
            </a:lvl8pPr>
            <a:lvl9pPr marL="2571659" algn="l" defTabSz="642915" rtl="0" eaLnBrk="1" latinLnBrk="0" hangingPunct="1">
              <a:defRPr sz="844" kern="1200">
                <a:solidFill>
                  <a:srgbClr val="FFFFFF"/>
                </a:solidFill>
                <a:latin typeface="Arial" charset="0"/>
                <a:ea typeface="ヒラギノ角ゴ ProN W3" pitchFamily="-128" charset="-128"/>
                <a:cs typeface="+mn-cs"/>
                <a:sym typeface="Arial" charset="0"/>
              </a:defRPr>
            </a:lvl9pPr>
          </a:lstStyle>
          <a:p>
            <a:pPr algn="ctr"/>
            <a:r>
              <a:rPr lang="en-US" sz="5062" b="1" i="1" dirty="0">
                <a:solidFill>
                  <a:srgbClr val="FF0000"/>
                </a:solidFill>
                <a:latin typeface="Georgia" panose="02040502050405020303" pitchFamily="18" charset="0"/>
              </a:rPr>
              <a:t>"My sheep hear my voice, </a:t>
            </a:r>
          </a:p>
          <a:p>
            <a:pPr algn="ctr"/>
            <a:r>
              <a:rPr lang="en-US" sz="5062" b="1" i="1" dirty="0">
                <a:solidFill>
                  <a:srgbClr val="FF0000"/>
                </a:solidFill>
                <a:latin typeface="Georgia" panose="02040502050405020303" pitchFamily="18" charset="0"/>
              </a:rPr>
              <a:t>and I know them,</a:t>
            </a:r>
          </a:p>
          <a:p>
            <a:pPr algn="ctr"/>
            <a:r>
              <a:rPr lang="en-US" sz="5062" b="1" i="1" dirty="0">
                <a:solidFill>
                  <a:srgbClr val="FF0000"/>
                </a:solidFill>
                <a:latin typeface="Georgia" panose="02040502050405020303" pitchFamily="18" charset="0"/>
              </a:rPr>
              <a:t> </a:t>
            </a:r>
            <a:r>
              <a:rPr lang="en-US" sz="5625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and they follow me</a:t>
            </a:r>
            <a:r>
              <a:rPr lang="en-US" sz="5062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:“</a:t>
            </a:r>
            <a:br>
              <a:rPr lang="en-US" sz="5062" b="1" i="1" dirty="0">
                <a:solidFill>
                  <a:srgbClr val="FF0000"/>
                </a:solidFill>
                <a:latin typeface="Georgia" panose="02040502050405020303" pitchFamily="18" charset="0"/>
              </a:rPr>
            </a:br>
            <a:r>
              <a:rPr lang="en-US" sz="4125" b="1" dirty="0">
                <a:solidFill>
                  <a:schemeClr val="bg1"/>
                </a:solidFill>
                <a:latin typeface="Georgia" panose="02040502050405020303" pitchFamily="18" charset="0"/>
              </a:rPr>
              <a:t>John 10:27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9010" y="60876"/>
            <a:ext cx="12192000" cy="87132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charset="0"/>
                <a:ea typeface="ヒラギノ角ゴ ProN W3" pitchFamily="-128" charset="-128"/>
                <a:cs typeface="+mn-cs"/>
                <a:sym typeface="Arial" charset="0"/>
              </a:defRPr>
            </a:lvl1pPr>
            <a:lvl2pPr marL="321457"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charset="0"/>
                <a:ea typeface="ヒラギノ角ゴ ProN W3" pitchFamily="-128" charset="-128"/>
                <a:cs typeface="+mn-cs"/>
                <a:sym typeface="Arial" charset="0"/>
              </a:defRPr>
            </a:lvl2pPr>
            <a:lvl3pPr marL="642915"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charset="0"/>
                <a:ea typeface="ヒラギノ角ゴ ProN W3" pitchFamily="-128" charset="-128"/>
                <a:cs typeface="+mn-cs"/>
                <a:sym typeface="Arial" charset="0"/>
              </a:defRPr>
            </a:lvl3pPr>
            <a:lvl4pPr marL="964372"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charset="0"/>
                <a:ea typeface="ヒラギノ角ゴ ProN W3" pitchFamily="-128" charset="-128"/>
                <a:cs typeface="+mn-cs"/>
                <a:sym typeface="Arial" charset="0"/>
              </a:defRPr>
            </a:lvl4pPr>
            <a:lvl5pPr marL="1285829"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charset="0"/>
                <a:ea typeface="ヒラギノ角ゴ ProN W3" pitchFamily="-128" charset="-128"/>
                <a:cs typeface="+mn-cs"/>
                <a:sym typeface="Arial" charset="0"/>
              </a:defRPr>
            </a:lvl5pPr>
            <a:lvl6pPr marL="1607287" algn="l" defTabSz="642915" rtl="0" eaLnBrk="1" latinLnBrk="0" hangingPunct="1">
              <a:defRPr sz="844" kern="1200">
                <a:solidFill>
                  <a:srgbClr val="FFFFFF"/>
                </a:solidFill>
                <a:latin typeface="Arial" charset="0"/>
                <a:ea typeface="ヒラギノ角ゴ ProN W3" pitchFamily="-128" charset="-128"/>
                <a:cs typeface="+mn-cs"/>
                <a:sym typeface="Arial" charset="0"/>
              </a:defRPr>
            </a:lvl6pPr>
            <a:lvl7pPr marL="1928744" algn="l" defTabSz="642915" rtl="0" eaLnBrk="1" latinLnBrk="0" hangingPunct="1">
              <a:defRPr sz="844" kern="1200">
                <a:solidFill>
                  <a:srgbClr val="FFFFFF"/>
                </a:solidFill>
                <a:latin typeface="Arial" charset="0"/>
                <a:ea typeface="ヒラギノ角ゴ ProN W3" pitchFamily="-128" charset="-128"/>
                <a:cs typeface="+mn-cs"/>
                <a:sym typeface="Arial" charset="0"/>
              </a:defRPr>
            </a:lvl7pPr>
            <a:lvl8pPr marL="2250201" algn="l" defTabSz="642915" rtl="0" eaLnBrk="1" latinLnBrk="0" hangingPunct="1">
              <a:defRPr sz="844" kern="1200">
                <a:solidFill>
                  <a:srgbClr val="FFFFFF"/>
                </a:solidFill>
                <a:latin typeface="Arial" charset="0"/>
                <a:ea typeface="ヒラギノ角ゴ ProN W3" pitchFamily="-128" charset="-128"/>
                <a:cs typeface="+mn-cs"/>
                <a:sym typeface="Arial" charset="0"/>
              </a:defRPr>
            </a:lvl8pPr>
            <a:lvl9pPr marL="2571659" algn="l" defTabSz="642915" rtl="0" eaLnBrk="1" latinLnBrk="0" hangingPunct="1">
              <a:defRPr sz="844" kern="1200">
                <a:solidFill>
                  <a:srgbClr val="FFFFFF"/>
                </a:solidFill>
                <a:latin typeface="Arial" charset="0"/>
                <a:ea typeface="ヒラギノ角ゴ ProN W3" pitchFamily="-128" charset="-128"/>
                <a:cs typeface="+mn-cs"/>
                <a:sym typeface="Arial" charset="0"/>
              </a:defRPr>
            </a:lvl9pPr>
          </a:lstStyle>
          <a:p>
            <a:r>
              <a:rPr lang="en-US" sz="5062" b="1" dirty="0">
                <a:solidFill>
                  <a:schemeClr val="bg1"/>
                </a:solidFill>
              </a:rPr>
              <a:t>Recognizing and Responding to God!</a:t>
            </a:r>
          </a:p>
        </p:txBody>
      </p:sp>
    </p:spTree>
    <p:extLst>
      <p:ext uri="{BB962C8B-B14F-4D97-AF65-F5344CB8AC3E}">
        <p14:creationId xmlns:p14="http://schemas.microsoft.com/office/powerpoint/2010/main" val="29784488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752CF80-1CD9-424B-A875-B787BB80496A}"/>
              </a:ext>
            </a:extLst>
          </p:cNvPr>
          <p:cNvSpPr/>
          <p:nvPr/>
        </p:nvSpPr>
        <p:spPr>
          <a:xfrm>
            <a:off x="102177" y="228600"/>
            <a:ext cx="11987645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The </a:t>
            </a:r>
            <a:r>
              <a:rPr lang="en-US" sz="4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Disappointed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Hearer 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 superficial heart) </a:t>
            </a:r>
          </a:p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20,21  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“he that received the seed into </a:t>
            </a:r>
            <a:r>
              <a:rPr lang="en-US" sz="4000" b="1" i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stony places, </a:t>
            </a:r>
          </a:p>
          <a:p>
            <a:pPr algn="ctr"/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same is </a:t>
            </a:r>
            <a:r>
              <a:rPr lang="en-US" sz="4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he that heareth the word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and anon with joy </a:t>
            </a:r>
            <a:r>
              <a:rPr lang="en-US" sz="4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receiveth</a:t>
            </a:r>
            <a:r>
              <a:rPr 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it;  </a:t>
            </a:r>
          </a:p>
          <a:p>
            <a:pPr algn="ctr"/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Yet hath he not root in himself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but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dureth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 a while: </a:t>
            </a:r>
          </a:p>
          <a:p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when tribulation or persecution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ariseth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because of the word,</a:t>
            </a:r>
          </a:p>
          <a:p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and by he is </a:t>
            </a:r>
            <a:r>
              <a:rPr lang="en-US" sz="48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offended.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    </a:t>
            </a:r>
            <a:endParaRPr lang="en-US" sz="4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A picture containing indoor&#10;&#10;Description automatically generated">
            <a:extLst>
              <a:ext uri="{FF2B5EF4-FFF2-40B4-BE49-F238E27FC236}">
                <a16:creationId xmlns:a16="http://schemas.microsoft.com/office/drawing/2014/main" id="{CB6F38F5-68A5-4948-BD0D-462996D23E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2915507"/>
            <a:ext cx="5585690" cy="41892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91A7DD9-B8DA-4046-9C22-C359E0B0A97A}"/>
              </a:ext>
            </a:extLst>
          </p:cNvPr>
          <p:cNvSpPr txBox="1"/>
          <p:nvPr/>
        </p:nvSpPr>
        <p:spPr>
          <a:xfrm>
            <a:off x="661146" y="5553135"/>
            <a:ext cx="5867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0000FF"/>
                </a:solidFill>
              </a:rPr>
              <a:t>Skandalizo</a:t>
            </a:r>
            <a:r>
              <a:rPr lang="en-US" sz="4800" b="1" dirty="0">
                <a:solidFill>
                  <a:srgbClr val="0000FF"/>
                </a:solidFill>
              </a:rPr>
              <a:t>:  Trapped</a:t>
            </a:r>
          </a:p>
        </p:txBody>
      </p:sp>
    </p:spTree>
    <p:extLst>
      <p:ext uri="{BB962C8B-B14F-4D97-AF65-F5344CB8AC3E}">
        <p14:creationId xmlns:p14="http://schemas.microsoft.com/office/powerpoint/2010/main" val="3356679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381000" y="0"/>
            <a:ext cx="1211580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3. The </a:t>
            </a:r>
            <a:r>
              <a:rPr lang="en-US" sz="6000" b="1" i="1" u="sng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Distracted</a:t>
            </a:r>
            <a:r>
              <a:rPr lang="en-US" sz="6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Hearer 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vs 7,22</a:t>
            </a:r>
          </a:p>
          <a:p>
            <a:pPr algn="ctr"/>
            <a:r>
              <a:rPr lang="en-US" sz="5400" b="1" i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cluttered mind/heart</a:t>
            </a:r>
          </a:p>
          <a:p>
            <a:pPr algn="ctr"/>
            <a:endParaRPr lang="en-US" sz="3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F94C241-CD66-4A48-AA59-E37120D7A923}"/>
              </a:ext>
            </a:extLst>
          </p:cNvPr>
          <p:cNvSpPr/>
          <p:nvPr/>
        </p:nvSpPr>
        <p:spPr>
          <a:xfrm>
            <a:off x="152401" y="2133600"/>
            <a:ext cx="1167274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Vs 22  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“He that received seed among the thorns</a:t>
            </a:r>
          </a:p>
          <a:p>
            <a:pPr algn="ctr"/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is he that </a:t>
            </a:r>
            <a:r>
              <a:rPr lang="en-US" sz="4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heareth the word; </a:t>
            </a:r>
          </a:p>
          <a:p>
            <a:pPr algn="ctr"/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the care of this world, and the deceitfulness of riches, </a:t>
            </a:r>
            <a:r>
              <a:rPr lang="en-US" sz="4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choke the word, </a:t>
            </a:r>
          </a:p>
          <a:p>
            <a:pPr algn="ctr"/>
            <a:endParaRPr lang="en-US" sz="4400" b="1" i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he becometh unfruitful.” </a:t>
            </a:r>
          </a:p>
        </p:txBody>
      </p:sp>
      <p:pic>
        <p:nvPicPr>
          <p:cNvPr id="7" name="Picture 6" descr="A blurry photo of a tree&#10;&#10;Description automatically generated">
            <a:extLst>
              <a:ext uri="{FF2B5EF4-FFF2-40B4-BE49-F238E27FC236}">
                <a16:creationId xmlns:a16="http://schemas.microsoft.com/office/drawing/2014/main" id="{3B67F291-6CC8-46CE-A227-A7EDCD46FE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990600"/>
            <a:ext cx="7131634" cy="5348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695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59A090F-8B64-4700-AFDE-92888C48EA7F}"/>
              </a:ext>
            </a:extLst>
          </p:cNvPr>
          <p:cNvSpPr/>
          <p:nvPr/>
        </p:nvSpPr>
        <p:spPr>
          <a:xfrm>
            <a:off x="2309" y="131003"/>
            <a:ext cx="1175101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i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What’s the real problem with the hard,          </a:t>
            </a:r>
          </a:p>
          <a:p>
            <a:r>
              <a:rPr lang="en-US" sz="5400" b="1" i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shallow or cluttered soil (soul)?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C2C5DC7-0F43-4C5B-961B-ACD780356A94}"/>
              </a:ext>
            </a:extLst>
          </p:cNvPr>
          <p:cNvSpPr/>
          <p:nvPr/>
        </p:nvSpPr>
        <p:spPr>
          <a:xfrm>
            <a:off x="-31818" y="1972225"/>
            <a:ext cx="1239954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They deny/defy the whole purpose of planting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AEA071D-880B-43AA-96FC-C1720AD627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545" y="2975105"/>
            <a:ext cx="5239778" cy="3086706"/>
          </a:xfrm>
          <a:prstGeom prst="rect">
            <a:avLst/>
          </a:prstGeom>
        </p:spPr>
      </p:pic>
      <p:pic>
        <p:nvPicPr>
          <p:cNvPr id="14" name="Picture 4" descr="Image result for harvesting">
            <a:extLst>
              <a:ext uri="{FF2B5EF4-FFF2-40B4-BE49-F238E27FC236}">
                <a16:creationId xmlns:a16="http://schemas.microsoft.com/office/drawing/2014/main" id="{921D89F7-0A9A-45CD-A70F-E67E18C4EE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71" b="1"/>
          <a:stretch/>
        </p:blipFill>
        <p:spPr bwMode="auto">
          <a:xfrm>
            <a:off x="5678458" y="3017116"/>
            <a:ext cx="6513542" cy="3002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15" name="TextBox 14">
            <a:extLst>
              <a:ext uri="{FF2B5EF4-FFF2-40B4-BE49-F238E27FC236}">
                <a16:creationId xmlns:a16="http://schemas.microsoft.com/office/drawing/2014/main" id="{67A8A84A-8170-40E1-8DEA-49F5F1B1740C}"/>
              </a:ext>
            </a:extLst>
          </p:cNvPr>
          <p:cNvSpPr txBox="1"/>
          <p:nvPr/>
        </p:nvSpPr>
        <p:spPr>
          <a:xfrm>
            <a:off x="7239000" y="4164515"/>
            <a:ext cx="4800600" cy="70788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99"/>
                </a:solidFill>
              </a:rPr>
              <a:t>To harvest the “fruit”.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5B2E94-F13B-432B-BED4-E22102E33140}"/>
              </a:ext>
            </a:extLst>
          </p:cNvPr>
          <p:cNvSpPr txBox="1"/>
          <p:nvPr/>
        </p:nvSpPr>
        <p:spPr>
          <a:xfrm>
            <a:off x="152400" y="5907505"/>
            <a:ext cx="11887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This is God’s Goal as well!  </a:t>
            </a:r>
          </a:p>
        </p:txBody>
      </p:sp>
    </p:spTree>
    <p:extLst>
      <p:ext uri="{BB962C8B-B14F-4D97-AF65-F5344CB8AC3E}">
        <p14:creationId xmlns:p14="http://schemas.microsoft.com/office/powerpoint/2010/main" val="359965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 animBg="1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A25B2E94-F13B-432B-BED4-E22102E33140}"/>
              </a:ext>
            </a:extLst>
          </p:cNvPr>
          <p:cNvSpPr txBox="1"/>
          <p:nvPr/>
        </p:nvSpPr>
        <p:spPr>
          <a:xfrm>
            <a:off x="152400" y="-76200"/>
            <a:ext cx="11887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is God’s Goal as well!  </a:t>
            </a:r>
          </a:p>
          <a:p>
            <a:pPr algn="ctr"/>
            <a:r>
              <a:rPr lang="en-US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Jn 15:16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3C1F74-D5C6-4A6F-93CA-BFD4F9EF2A16}"/>
              </a:ext>
            </a:extLst>
          </p:cNvPr>
          <p:cNvSpPr txBox="1"/>
          <p:nvPr/>
        </p:nvSpPr>
        <p:spPr>
          <a:xfrm>
            <a:off x="114300" y="1828800"/>
            <a:ext cx="11963400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“Ye have not chosen me, </a:t>
            </a:r>
          </a:p>
          <a:p>
            <a:pPr algn="ctr"/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but I have chosen you, </a:t>
            </a:r>
            <a:r>
              <a:rPr lang="en-US" sz="5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and ordained you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tith’ēmi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purposed, placed, committed)</a:t>
            </a:r>
          </a:p>
          <a:p>
            <a:pPr algn="ctr"/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that ye should go </a:t>
            </a:r>
            <a:r>
              <a:rPr lang="en-US" sz="5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and bring forth fruit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that your fruit should remain:”</a:t>
            </a:r>
          </a:p>
          <a:p>
            <a:endParaRPr lang="en-US" sz="4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342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683089D-38FB-45D9-98C3-70ED4C1D05D2}"/>
              </a:ext>
            </a:extLst>
          </p:cNvPr>
          <p:cNvSpPr/>
          <p:nvPr/>
        </p:nvSpPr>
        <p:spPr>
          <a:xfrm>
            <a:off x="152400" y="0"/>
            <a:ext cx="11887200" cy="71404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truth is woven throughout the scriptures.  </a:t>
            </a: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Lk 13:6-9 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“A certain man had a fig tree planted </a:t>
            </a:r>
            <a:r>
              <a:rPr lang="en-US" sz="36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in his vineyard</a:t>
            </a:r>
            <a:r>
              <a:rPr lang="en-US" sz="3600" b="1" i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he came and </a:t>
            </a:r>
            <a:r>
              <a:rPr lang="en-US" sz="36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sought fruit 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thereon, </a:t>
            </a:r>
            <a:r>
              <a:rPr lang="en-US" sz="36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and found none</a:t>
            </a:r>
            <a:r>
              <a:rPr lang="en-US" sz="3600" b="1" i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742950" indent="-742950" algn="ctr">
              <a:spcBef>
                <a:spcPts val="1800"/>
              </a:spcBef>
              <a:buAutoNum type="arabicPlain" startAt="7"/>
            </a:pP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Then said he unto the dresser …, Behold, these three years I come seeking fruit on this fig tree, and find none: </a:t>
            </a:r>
          </a:p>
          <a:p>
            <a:pPr>
              <a:spcBef>
                <a:spcPts val="600"/>
              </a:spcBef>
            </a:pPr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cut it down! </a:t>
            </a:r>
          </a:p>
          <a:p>
            <a:pPr algn="ctr">
              <a:spcBef>
                <a:spcPts val="1200"/>
              </a:spcBef>
            </a:pP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 And he answering said unto him, Lord, let it alone this year also, till I shall dig about it, and dung it: </a:t>
            </a:r>
          </a:p>
          <a:p>
            <a:pPr algn="ctr">
              <a:spcBef>
                <a:spcPts val="1200"/>
              </a:spcBef>
            </a:pP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if it bear fruit, well: and if not, then after that </a:t>
            </a:r>
          </a:p>
          <a:p>
            <a:pPr algn="ctr"/>
            <a:r>
              <a:rPr lang="en-US" sz="6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thou shalt cut it down.”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633D94A-F056-4EBC-834B-ECBDB99B3A8D}"/>
              </a:ext>
            </a:extLst>
          </p:cNvPr>
          <p:cNvSpPr/>
          <p:nvPr/>
        </p:nvSpPr>
        <p:spPr>
          <a:xfrm>
            <a:off x="3657600" y="3124200"/>
            <a:ext cx="810350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Why </a:t>
            </a:r>
            <a:r>
              <a:rPr lang="en-US" sz="4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cumbereth</a:t>
            </a:r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it the ground? </a:t>
            </a:r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49942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jesus curses the fig tree">
            <a:extLst>
              <a:ext uri="{FF2B5EF4-FFF2-40B4-BE49-F238E27FC236}">
                <a16:creationId xmlns:a16="http://schemas.microsoft.com/office/drawing/2014/main" id="{795AB9AA-50A0-4FC0-A81B-85BCEF1F90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18"/>
          <a:stretch/>
        </p:blipFill>
        <p:spPr bwMode="auto">
          <a:xfrm>
            <a:off x="6476998" y="20782"/>
            <a:ext cx="5715001" cy="3408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DFB799B-0EDB-4954-966B-D0F7606668E9}"/>
              </a:ext>
            </a:extLst>
          </p:cNvPr>
          <p:cNvSpPr/>
          <p:nvPr/>
        </p:nvSpPr>
        <p:spPr>
          <a:xfrm>
            <a:off x="83626" y="304800"/>
            <a:ext cx="639337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/>
              <a:t>Mt 21:19  </a:t>
            </a:r>
            <a:r>
              <a:rPr lang="en-US" sz="3600" b="1" dirty="0">
                <a:solidFill>
                  <a:srgbClr val="FF0000"/>
                </a:solidFill>
              </a:rPr>
              <a:t>“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when he saw a fig tree in the way, he came to it, </a:t>
            </a:r>
            <a:r>
              <a:rPr lang="en-US" sz="4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and found nothing thereon, </a:t>
            </a:r>
            <a:r>
              <a:rPr lang="en-US" sz="4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but leaves only,</a:t>
            </a:r>
          </a:p>
          <a:p>
            <a:pPr algn="ctr"/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said unto it, </a:t>
            </a:r>
          </a:p>
          <a:p>
            <a:pPr algn="ctr"/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C4EE7FB-E4A2-4F06-B991-1113763FCBD5}"/>
              </a:ext>
            </a:extLst>
          </p:cNvPr>
          <p:cNvSpPr/>
          <p:nvPr/>
        </p:nvSpPr>
        <p:spPr>
          <a:xfrm>
            <a:off x="0" y="3429000"/>
            <a:ext cx="744757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Let no fruit grow on thee henceforward for ever. </a:t>
            </a:r>
          </a:p>
          <a:p>
            <a:pPr algn="ctr"/>
            <a:r>
              <a:rPr 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And presently the fig tree withered away” </a:t>
            </a:r>
          </a:p>
          <a:p>
            <a:pPr algn="ctr"/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See also Isaiah 5:1-7</a:t>
            </a:r>
          </a:p>
        </p:txBody>
      </p:sp>
      <p:pic>
        <p:nvPicPr>
          <p:cNvPr id="3078" name="Picture 6" descr="Image result for jesus curses the fig tree">
            <a:extLst>
              <a:ext uri="{FF2B5EF4-FFF2-40B4-BE49-F238E27FC236}">
                <a16:creationId xmlns:a16="http://schemas.microsoft.com/office/drawing/2014/main" id="{E7302A12-C8F4-4558-93BA-025CF0F33D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1" y="3412631"/>
            <a:ext cx="4572000" cy="3424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070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" y="0"/>
            <a:ext cx="12115800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“Dedicated” Hearer </a:t>
            </a:r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vs 8,23</a:t>
            </a:r>
          </a:p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that received seed into the </a:t>
            </a:r>
            <a:r>
              <a:rPr lang="en-US" sz="48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good ground</a:t>
            </a:r>
            <a:r>
              <a:rPr lang="en-US" sz="4800" b="1" i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…”</a:t>
            </a:r>
          </a:p>
          <a:p>
            <a:pPr algn="ctr"/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makes the ground (soul) “good”?</a:t>
            </a:r>
          </a:p>
          <a:p>
            <a:r>
              <a:rPr lang="en-US" sz="6000" b="1" i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i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It’s willing to be </a:t>
            </a:r>
            <a:r>
              <a:rPr lang="en-US" sz="7200" b="1" i="1" u="sng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Cultivated</a:t>
            </a:r>
            <a:endParaRPr lang="en-US" sz="6000" b="1" i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F94C241-CD66-4A48-AA59-E37120D7A923}"/>
              </a:ext>
            </a:extLst>
          </p:cNvPr>
          <p:cNvSpPr/>
          <p:nvPr/>
        </p:nvSpPr>
        <p:spPr>
          <a:xfrm>
            <a:off x="152400" y="3733800"/>
            <a:ext cx="11887199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buAutoNum type="alphaUcPeriod"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Cultivate is a verb (requires action) meaning:</a:t>
            </a:r>
          </a:p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1) 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prepare something for </a:t>
            </a:r>
            <a:r>
              <a:rPr lang="en-US" sz="4800" b="1" i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use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2) Try to acquire, develop or pursue</a:t>
            </a:r>
          </a:p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a quality, skill, or sentiment/attitude.    	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0891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A6DB564-0022-4331-85DE-CE5A1CA3F627}"/>
              </a:ext>
            </a:extLst>
          </p:cNvPr>
          <p:cNvSpPr/>
          <p:nvPr/>
        </p:nvSpPr>
        <p:spPr>
          <a:xfrm>
            <a:off x="0" y="35439"/>
            <a:ext cx="11963400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this parable, 75% of the seed produced no fruit!</a:t>
            </a:r>
          </a:p>
          <a:p>
            <a:pPr algn="ctr"/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Same seed, same field… </a:t>
            </a:r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only variable was the condition of the soil! </a:t>
            </a:r>
          </a:p>
          <a:p>
            <a:pPr algn="ctr"/>
            <a:r>
              <a:rPr lang="en-US" sz="6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Who’s responsible for the condition of our heart/soul?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346311-AC67-4D5C-A898-902E0FE6D7D3}"/>
              </a:ext>
            </a:extLst>
          </p:cNvPr>
          <p:cNvSpPr txBox="1"/>
          <p:nvPr/>
        </p:nvSpPr>
        <p:spPr>
          <a:xfrm>
            <a:off x="6629400" y="3886200"/>
            <a:ext cx="637860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(Heart) </a:t>
            </a:r>
            <a:endParaRPr lang="en-US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4895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220861"/>
            <a:ext cx="11734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i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1. Has a </a:t>
            </a:r>
            <a:r>
              <a:rPr lang="en-US" sz="5400" b="1" i="1" u="sng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Cultivated </a:t>
            </a:r>
            <a:r>
              <a:rPr lang="en-US" sz="5400" b="1" i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mind/heart vs 23</a:t>
            </a:r>
          </a:p>
          <a:p>
            <a:pPr algn="ctr"/>
            <a:endParaRPr lang="en-US" sz="3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F94C241-CD66-4A48-AA59-E37120D7A923}"/>
              </a:ext>
            </a:extLst>
          </p:cNvPr>
          <p:cNvSpPr/>
          <p:nvPr/>
        </p:nvSpPr>
        <p:spPr>
          <a:xfrm>
            <a:off x="-76200" y="766732"/>
            <a:ext cx="12115800" cy="7232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How to cultivate (</a:t>
            </a:r>
            <a:r>
              <a:rPr lang="en-US" sz="5400" b="1" i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Prepare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54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 soul.</a:t>
            </a:r>
          </a:p>
          <a:p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en-US" sz="4400" b="1" i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Plow up 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“wayside” so the seed of </a:t>
            </a:r>
          </a:p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truth can penetrate.   (Jer. 4:3; Hosea 10:12)</a:t>
            </a:r>
          </a:p>
          <a:p>
            <a:pPr>
              <a:spcBef>
                <a:spcPts val="1200"/>
              </a:spcBef>
            </a:pP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“Break up your fallow Ground …”</a:t>
            </a:r>
          </a:p>
          <a:p>
            <a:pPr>
              <a:spcBef>
                <a:spcPts val="1200"/>
              </a:spcBef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Joshua 1:8  </a:t>
            </a:r>
            <a:r>
              <a:rPr 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“Thou shalt </a:t>
            </a:r>
            <a:r>
              <a:rPr lang="en-US" sz="4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meditate </a:t>
            </a:r>
            <a:r>
              <a:rPr lang="en-US" sz="4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(muse) </a:t>
            </a:r>
            <a:r>
              <a:rPr lang="en-US" sz="4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there in</a:t>
            </a:r>
            <a:r>
              <a:rPr 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algn="ctr">
              <a:spcBef>
                <a:spcPts val="1200"/>
              </a:spcBef>
            </a:pP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That thou mayest observe to do all that is written therein…”</a:t>
            </a:r>
          </a:p>
          <a:p>
            <a:pPr>
              <a:spcBef>
                <a:spcPts val="1200"/>
              </a:spcBef>
            </a:pPr>
            <a:endParaRPr lang="en-US" sz="8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1632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220861"/>
            <a:ext cx="11734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i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3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F94C241-CD66-4A48-AA59-E37120D7A923}"/>
              </a:ext>
            </a:extLst>
          </p:cNvPr>
          <p:cNvSpPr/>
          <p:nvPr/>
        </p:nvSpPr>
        <p:spPr>
          <a:xfrm>
            <a:off x="76200" y="76200"/>
            <a:ext cx="12039600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How to cultivate (Prepare) </a:t>
            </a:r>
            <a:r>
              <a:rPr lang="en-US" sz="54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 soul.</a:t>
            </a:r>
          </a:p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2) </a:t>
            </a:r>
            <a:r>
              <a:rPr lang="en-US" sz="4400" b="1" i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Dig up 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stony soil to identify/</a:t>
            </a:r>
            <a:r>
              <a:rPr lang="en-US" sz="44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remove the </a:t>
            </a:r>
          </a:p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4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obstacles.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 Cor.10:3-5) 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Casting down </a:t>
            </a:r>
            <a:r>
              <a:rPr lang="en-US" sz="4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imaginations</a:t>
            </a:r>
            <a:r>
              <a:rPr lang="en-US" sz="4000" b="1" i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en-US" sz="4400" b="1" i="1" dirty="0">
              <a:solidFill>
                <a:srgbClr val="FF000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logismos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’: human reasoning)  see Jer. 17:9</a:t>
            </a:r>
          </a:p>
          <a:p>
            <a:pPr algn="ctr"/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every thing that </a:t>
            </a:r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exalteth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itself against the knowledge of God, </a:t>
            </a:r>
          </a:p>
          <a:p>
            <a:pPr algn="ctr"/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bringing into captivity </a:t>
            </a:r>
            <a:r>
              <a:rPr lang="en-US" sz="48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every thought </a:t>
            </a:r>
          </a:p>
          <a:p>
            <a:pPr algn="ctr"/>
            <a:r>
              <a:rPr lang="en-US" sz="4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No’ema</a:t>
            </a:r>
            <a:r>
              <a:rPr lang="en-US" sz="4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perception and purpose)</a:t>
            </a:r>
          </a:p>
          <a:p>
            <a:pPr algn="ctr"/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 the obedience of Christ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endParaRPr lang="en-US" sz="8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1204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Jesus teaching the multitudes from the boat">
            <a:extLst>
              <a:ext uri="{FF2B5EF4-FFF2-40B4-BE49-F238E27FC236}">
                <a16:creationId xmlns:a16="http://schemas.microsoft.com/office/drawing/2014/main" id="{4ACCACDC-AFDA-425E-9844-2126EDA811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64" b="10079"/>
          <a:stretch/>
        </p:blipFill>
        <p:spPr bwMode="auto">
          <a:xfrm>
            <a:off x="-1" y="10"/>
            <a:ext cx="12192001" cy="4666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EE09A529-E47C-4634-BB98-0A9526C37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5" name="Oval 74">
            <a:extLst>
              <a:ext uri="{FF2B5EF4-FFF2-40B4-BE49-F238E27FC236}">
                <a16:creationId xmlns:a16="http://schemas.microsoft.com/office/drawing/2014/main" id="{569C1A01-6FB5-43CE-ADCC-936728ACAC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56267" y="4388303"/>
            <a:ext cx="824089" cy="702986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A8F906-9796-4A60-B4BC-65418DDA1C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" y="4191000"/>
            <a:ext cx="12115799" cy="2209800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alt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Mt 13:3  </a:t>
            </a:r>
            <a:r>
              <a:rPr lang="en-US" alt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“He </a:t>
            </a:r>
            <a:r>
              <a:rPr lang="en-US" altLang="en-US" sz="4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spake</a:t>
            </a:r>
            <a:r>
              <a:rPr lang="en-US" alt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many things unto them in parables…”</a:t>
            </a:r>
            <a:endParaRPr lang="en-US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 marL="0" indent="0" algn="ctr">
              <a:lnSpc>
                <a:spcPct val="90000"/>
              </a:lnSpc>
              <a:buNone/>
            </a:pP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Parable comes from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parabole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' which literally means: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“to cast near” 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(where someone can “grasp” it.)</a:t>
            </a:r>
          </a:p>
        </p:txBody>
      </p:sp>
    </p:spTree>
    <p:extLst>
      <p:ext uri="{BB962C8B-B14F-4D97-AF65-F5344CB8AC3E}">
        <p14:creationId xmlns:p14="http://schemas.microsoft.com/office/powerpoint/2010/main" val="1715143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F94C241-CD66-4A48-AA59-E37120D7A923}"/>
              </a:ext>
            </a:extLst>
          </p:cNvPr>
          <p:cNvSpPr/>
          <p:nvPr/>
        </p:nvSpPr>
        <p:spPr>
          <a:xfrm>
            <a:off x="0" y="-72597"/>
            <a:ext cx="12115800" cy="69557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How to cultivate (Prepare) a soul.</a:t>
            </a:r>
          </a:p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3) </a:t>
            </a:r>
            <a:r>
              <a:rPr lang="en-US" sz="4400" b="1" i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Pull up 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weeds/thorns that </a:t>
            </a:r>
            <a:r>
              <a:rPr lang="en-US" sz="44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compete with </a:t>
            </a:r>
          </a:p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the truth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(Heb. 12:1,2; 1Jn 2:15,16)</a:t>
            </a:r>
          </a:p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Col 2:7-8 </a:t>
            </a:r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Rooted and built up in him</a:t>
            </a:r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4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stablished in the faith</a:t>
            </a:r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as ye have been taught, …</a:t>
            </a:r>
          </a:p>
          <a:p>
            <a:pPr algn="ctr"/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Beware lest any man spoil you through</a:t>
            </a:r>
            <a:r>
              <a:rPr lang="en-US" sz="4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philosophy </a:t>
            </a:r>
          </a:p>
          <a:p>
            <a:pPr algn="ctr"/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(Love of </a:t>
            </a:r>
            <a:r>
              <a:rPr lang="en-US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worldy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wisdom) see James 3:13-16</a:t>
            </a:r>
          </a:p>
          <a:p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and vain deceit, after the tradition of men,</a:t>
            </a:r>
          </a:p>
          <a:p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after the rudiments 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(principles) </a:t>
            </a:r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of the world, 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(1Jn 2:16)</a:t>
            </a:r>
          </a:p>
          <a:p>
            <a:pPr algn="ctr"/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and not after Christ.” </a:t>
            </a:r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endParaRPr lang="en-US" sz="72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807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F94C241-CD66-4A48-AA59-E37120D7A923}"/>
              </a:ext>
            </a:extLst>
          </p:cNvPr>
          <p:cNvSpPr/>
          <p:nvPr/>
        </p:nvSpPr>
        <p:spPr>
          <a:xfrm>
            <a:off x="76200" y="1447800"/>
            <a:ext cx="12115800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“We are </a:t>
            </a:r>
            <a:r>
              <a:rPr lang="en-US" sz="5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laborers together </a:t>
            </a:r>
            <a:r>
              <a:rPr lang="en-US" sz="5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with God;</a:t>
            </a:r>
          </a:p>
          <a:p>
            <a:r>
              <a:rPr lang="en-US" sz="4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(</a:t>
            </a:r>
            <a:r>
              <a:rPr lang="en-US" sz="4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synergos</a:t>
            </a:r>
            <a:r>
              <a:rPr lang="en-US" sz="4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’: working with/beside)</a:t>
            </a:r>
          </a:p>
          <a:p>
            <a:r>
              <a:rPr lang="en-US" sz="5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ye are </a:t>
            </a:r>
            <a:r>
              <a:rPr lang="en-US" sz="5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God’s husbandry</a:t>
            </a:r>
            <a:r>
              <a:rPr lang="en-US" sz="5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!”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(</a:t>
            </a:r>
            <a:r>
              <a:rPr lang="en-US" sz="5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Geōr’gion</a:t>
            </a:r>
            <a:r>
              <a:rPr lang="en-US" sz="5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farm, garden!)</a:t>
            </a:r>
          </a:p>
          <a:p>
            <a:pPr algn="ctr"/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Farming is hard work!</a:t>
            </a:r>
          </a:p>
          <a:p>
            <a:endParaRPr lang="en-US" sz="7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7330CB8-50CE-4E61-A78D-890B25B3DF3E}"/>
              </a:ext>
            </a:extLst>
          </p:cNvPr>
          <p:cNvSpPr/>
          <p:nvPr/>
        </p:nvSpPr>
        <p:spPr>
          <a:xfrm>
            <a:off x="-2959" y="-76200"/>
            <a:ext cx="1192495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This involves a partnership!</a:t>
            </a:r>
          </a:p>
          <a:p>
            <a:pPr algn="ctr"/>
            <a:r>
              <a:rPr lang="en-US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 Cor. 3:9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1227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220861"/>
            <a:ext cx="11734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“We are </a:t>
            </a:r>
            <a:r>
              <a:rPr lang="en-US" sz="5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laborers together </a:t>
            </a:r>
            <a:r>
              <a:rPr lang="en-US" sz="5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with God”</a:t>
            </a:r>
            <a:endParaRPr lang="en-US" sz="3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F94C241-CD66-4A48-AA59-E37120D7A923}"/>
              </a:ext>
            </a:extLst>
          </p:cNvPr>
          <p:cNvSpPr/>
          <p:nvPr/>
        </p:nvSpPr>
        <p:spPr>
          <a:xfrm>
            <a:off x="76200" y="1066800"/>
            <a:ext cx="1211580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indent="-914400">
              <a:buAutoNum type="arabicParenR"/>
            </a:pP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Our Part: 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Hosea 10:12 </a:t>
            </a:r>
          </a:p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a) </a:t>
            </a:r>
            <a:r>
              <a:rPr lang="en-US" sz="4800" b="1" i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Preparation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8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break up your fallow ground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5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Break up hard soil, (soul) </a:t>
            </a:r>
          </a:p>
          <a:p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Dig up rocks, (obstacles/weights)</a:t>
            </a:r>
          </a:p>
          <a:p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Pull up weeds. (worldliness)</a:t>
            </a:r>
            <a:endParaRPr lang="en-US" sz="7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236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F94C241-CD66-4A48-AA59-E37120D7A923}"/>
              </a:ext>
            </a:extLst>
          </p:cNvPr>
          <p:cNvSpPr/>
          <p:nvPr/>
        </p:nvSpPr>
        <p:spPr>
          <a:xfrm>
            <a:off x="0" y="0"/>
            <a:ext cx="12115800" cy="81099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indent="-914400">
              <a:buAutoNum type="arabicParenR"/>
            </a:pP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Our Part: Hosea 10:12 </a:t>
            </a:r>
          </a:p>
          <a:p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b) </a:t>
            </a:r>
            <a:r>
              <a:rPr lang="en-US" sz="5400" b="1" i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Dedication 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“sow…in </a:t>
            </a:r>
            <a:r>
              <a:rPr lang="en-US" sz="5400" b="1" i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righteousness”</a:t>
            </a:r>
            <a:endParaRPr lang="en-US" sz="4000" b="1" i="1" dirty="0">
              <a:solidFill>
                <a:srgbClr val="FF000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1800"/>
              </a:spcBef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Tim 2:15  </a:t>
            </a:r>
            <a:r>
              <a:rPr lang="en-US" sz="44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“Study 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Spoudaz’ō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make diligent effort)</a:t>
            </a:r>
            <a:endParaRPr lang="en-US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to shew thyself </a:t>
            </a:r>
            <a:r>
              <a:rPr lang="en-US" sz="44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approved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unto God, </a:t>
            </a:r>
          </a:p>
          <a:p>
            <a:r>
              <a:rPr lang="en-US" sz="4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(</a:t>
            </a:r>
            <a:r>
              <a:rPr lang="en-US" sz="44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Dok’imos</a:t>
            </a:r>
            <a:r>
              <a:rPr lang="en-US" sz="4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current after </a:t>
            </a:r>
            <a:r>
              <a:rPr lang="en-US" sz="44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assayal</a:t>
            </a:r>
            <a:r>
              <a:rPr lang="en-US" sz="4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{testing})</a:t>
            </a:r>
          </a:p>
          <a:p>
            <a:r>
              <a:rPr lang="en-US" sz="48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workman 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that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needeth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not to be ashamed,</a:t>
            </a:r>
          </a:p>
          <a:p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(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Erga’tēs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to toil and work {expend effort})</a:t>
            </a:r>
          </a:p>
          <a:p>
            <a:pPr algn="ctr"/>
            <a:r>
              <a:rPr lang="en-US" sz="60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rightly dividing 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word of truth.” </a:t>
            </a:r>
          </a:p>
          <a:p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Orthotome’ō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to make (plow) straight, dissect.</a:t>
            </a:r>
          </a:p>
          <a:p>
            <a:endParaRPr lang="en-US" sz="7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0783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F94C241-CD66-4A48-AA59-E37120D7A923}"/>
              </a:ext>
            </a:extLst>
          </p:cNvPr>
          <p:cNvSpPr/>
          <p:nvPr/>
        </p:nvSpPr>
        <p:spPr>
          <a:xfrm>
            <a:off x="76200" y="-76200"/>
            <a:ext cx="12115800" cy="7417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indent="-914400">
              <a:buAutoNum type="arabicParenR"/>
            </a:pP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Our Part: Hosea 10:12 </a:t>
            </a:r>
          </a:p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a) </a:t>
            </a:r>
            <a:r>
              <a:rPr lang="en-US" sz="4800" b="1" i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Preparation: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4800" b="1" i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Dedication:</a:t>
            </a:r>
            <a:endParaRPr lang="en-US" sz="4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c)  </a:t>
            </a:r>
            <a:r>
              <a:rPr lang="en-US" sz="4800" b="1" i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Application: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Jn 13:17 </a:t>
            </a:r>
          </a:p>
          <a:p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“If ye know these things, happy 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(Makarios: blessed)    </a:t>
            </a:r>
          </a:p>
          <a:p>
            <a:r>
              <a:rPr lang="en-US" sz="4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ye </a:t>
            </a:r>
            <a:r>
              <a:rPr lang="en-US" sz="48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if ye do them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</a:p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James 1:22-25  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“Be doers of the word </a:t>
            </a:r>
          </a:p>
          <a:p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and not hearers only;</a:t>
            </a:r>
          </a:p>
          <a:p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Deceiving your own selves”</a:t>
            </a:r>
          </a:p>
          <a:p>
            <a:endParaRPr lang="en-US" sz="4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63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F94C241-CD66-4A48-AA59-E37120D7A923}"/>
              </a:ext>
            </a:extLst>
          </p:cNvPr>
          <p:cNvSpPr/>
          <p:nvPr/>
        </p:nvSpPr>
        <p:spPr>
          <a:xfrm>
            <a:off x="76200" y="-76200"/>
            <a:ext cx="121158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indent="-914400">
              <a:buAutoNum type="arabicParenR"/>
            </a:pP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Our Part: Hosea 10:12 </a:t>
            </a:r>
          </a:p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4400" b="1" i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Preparation: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4400" b="1" i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Dedication: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c)  </a:t>
            </a:r>
            <a:r>
              <a:rPr lang="en-US" sz="4400" b="1" i="1" u="sng" dirty="0">
                <a:solidFill>
                  <a:srgbClr val="FF0066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Application:</a:t>
            </a:r>
            <a:r>
              <a:rPr lang="en-US" sz="44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800" b="1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Lk 6:44 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every tree is known </a:t>
            </a:r>
          </a:p>
          <a:p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by his own fruit... </a:t>
            </a:r>
            <a:endParaRPr lang="en-US" sz="6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why call ye me, Lord, Lord, </a:t>
            </a:r>
          </a:p>
          <a:p>
            <a:pPr algn="ctr"/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do not the things which I say?” </a:t>
            </a:r>
          </a:p>
          <a:p>
            <a:endParaRPr lang="en-US" sz="4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4032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F94C241-CD66-4A48-AA59-E37120D7A923}"/>
              </a:ext>
            </a:extLst>
          </p:cNvPr>
          <p:cNvSpPr/>
          <p:nvPr/>
        </p:nvSpPr>
        <p:spPr>
          <a:xfrm>
            <a:off x="76200" y="-76200"/>
            <a:ext cx="12115800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indent="-914400">
              <a:buAutoNum type="arabicParenR"/>
            </a:pP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Our Part: Hosea 10:12 </a:t>
            </a:r>
          </a:p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4000" b="1" i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Preparation: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r>
              <a:rPr lang="en-US" sz="40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Dedication: 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4400" b="1" i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Application: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en-US" sz="4800" b="1" i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Supplication: 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“For </a:t>
            </a:r>
            <a:r>
              <a:rPr lang="en-US" sz="4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it is time to seek </a:t>
            </a:r>
            <a:r>
              <a:rPr lang="en-US" sz="4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the Lord</a:t>
            </a:r>
            <a:r>
              <a:rPr 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5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We cannot be fruitful without God!</a:t>
            </a:r>
          </a:p>
          <a:p>
            <a:pPr algn="ctr"/>
            <a:r>
              <a:rPr lang="en-U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Ps. 127:1 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Except the LORD build the house,</a:t>
            </a:r>
          </a:p>
          <a:p>
            <a:pPr algn="ctr"/>
            <a:r>
              <a:rPr 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they labor in vain that build it: </a:t>
            </a:r>
          </a:p>
          <a:p>
            <a:pPr algn="ctr"/>
            <a:r>
              <a:rPr 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except the LORD keep the city, </a:t>
            </a:r>
          </a:p>
          <a:p>
            <a:pPr algn="ctr"/>
            <a:r>
              <a:rPr 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watchman </a:t>
            </a:r>
            <a:r>
              <a:rPr lang="en-US" sz="4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waketh</a:t>
            </a:r>
            <a:r>
              <a:rPr 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but in vain.” </a:t>
            </a:r>
          </a:p>
          <a:p>
            <a:pPr algn="ctr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Remember Ps. 126:5,6?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0481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F94C241-CD66-4A48-AA59-E37120D7A923}"/>
              </a:ext>
            </a:extLst>
          </p:cNvPr>
          <p:cNvSpPr/>
          <p:nvPr/>
        </p:nvSpPr>
        <p:spPr>
          <a:xfrm>
            <a:off x="76200" y="-76200"/>
            <a:ext cx="12115800" cy="689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en-US" sz="4800" b="1" i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Supplication: 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“For </a:t>
            </a:r>
            <a:r>
              <a:rPr lang="en-US" sz="4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it is time to seek </a:t>
            </a:r>
            <a:r>
              <a:rPr lang="en-US" sz="4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the Lord</a:t>
            </a:r>
            <a:r>
              <a:rPr 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5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We cannot be fruitful </a:t>
            </a:r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without God</a:t>
            </a:r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Jn 15:4,5 </a:t>
            </a:r>
            <a:r>
              <a:rPr 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“Abide in me, and I in you. As the branch cannot bear fruit of itself, </a:t>
            </a:r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except it abide in the vine;</a:t>
            </a:r>
          </a:p>
          <a:p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5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no more can ye, except ye abide in me.</a:t>
            </a:r>
          </a:p>
          <a:p>
            <a:pPr algn="ctr"/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 am the vine, ye are the branches: </a:t>
            </a:r>
          </a:p>
          <a:p>
            <a:pPr algn="ctr"/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He that </a:t>
            </a:r>
            <a:r>
              <a:rPr lang="en-US" sz="4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abideth</a:t>
            </a:r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in me, </a:t>
            </a:r>
            <a:r>
              <a:rPr lang="en-US" sz="48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and I in him, </a:t>
            </a:r>
          </a:p>
          <a:p>
            <a:pPr algn="ctr"/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same bringeth forth much fruit: </a:t>
            </a:r>
          </a:p>
          <a:p>
            <a:pPr algn="ctr"/>
            <a:r>
              <a:rPr lang="en-US" sz="5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for without me ye can do nothing.” </a:t>
            </a:r>
            <a:endParaRPr lang="en-US" sz="6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0087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220861"/>
            <a:ext cx="11734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i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endParaRPr lang="en-US" sz="3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F94C241-CD66-4A48-AA59-E37120D7A923}"/>
              </a:ext>
            </a:extLst>
          </p:cNvPr>
          <p:cNvSpPr/>
          <p:nvPr/>
        </p:nvSpPr>
        <p:spPr>
          <a:xfrm>
            <a:off x="110231" y="952922"/>
            <a:ext cx="12115800" cy="7017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indent="-914400">
              <a:buAutoNum type="arabicParenR"/>
            </a:pP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Our Part: Hosea 10:12 </a:t>
            </a:r>
            <a:r>
              <a:rPr lang="en-US" sz="4800" b="1" i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“seek the Lord…</a:t>
            </a:r>
          </a:p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God’s Part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a) </a:t>
            </a:r>
            <a:r>
              <a:rPr lang="en-US" sz="5400" b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Instruction    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Josh 1:8  </a:t>
            </a:r>
          </a:p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Ps 32:8 </a:t>
            </a:r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“I will instruct thee and teach thee </a:t>
            </a:r>
          </a:p>
          <a:p>
            <a:pPr algn="ctr"/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 the way which thou shalt go:</a:t>
            </a:r>
          </a:p>
          <a:p>
            <a:pPr algn="ctr"/>
            <a:r>
              <a:rPr lang="en-US" sz="6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 will guide thee with mine eye.”</a:t>
            </a:r>
          </a:p>
          <a:p>
            <a:pPr algn="ctr"/>
            <a:r>
              <a:rPr lang="en-US" sz="6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D3DA7E-861B-4D32-AC82-C9B89D8A2AC8}"/>
              </a:ext>
            </a:extLst>
          </p:cNvPr>
          <p:cNvSpPr txBox="1"/>
          <p:nvPr/>
        </p:nvSpPr>
        <p:spPr>
          <a:xfrm>
            <a:off x="491231" y="0"/>
            <a:ext cx="11353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“we are laborers together with God”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99276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220861"/>
            <a:ext cx="11734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i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endParaRPr lang="en-US" sz="3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F94C241-CD66-4A48-AA59-E37120D7A923}"/>
              </a:ext>
            </a:extLst>
          </p:cNvPr>
          <p:cNvSpPr/>
          <p:nvPr/>
        </p:nvSpPr>
        <p:spPr>
          <a:xfrm>
            <a:off x="76200" y="751344"/>
            <a:ext cx="12115800" cy="5663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God’s Part:</a:t>
            </a:r>
          </a:p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b) </a:t>
            </a:r>
            <a:r>
              <a:rPr lang="en-US" sz="5400" b="1" i="1" u="sng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Direction.</a:t>
            </a:r>
            <a:r>
              <a:rPr lang="en-US" sz="4800" b="1" i="1" u="sng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Pr. 3:5,6 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“…In all thy ways </a:t>
            </a:r>
            <a:r>
              <a:rPr lang="en-US" sz="48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acknowledge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Him,</a:t>
            </a:r>
          </a:p>
          <a:p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(Yada: recognize/know) </a:t>
            </a:r>
            <a:endParaRPr lang="en-US" sz="4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48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and He shall direct thy steps.”</a:t>
            </a:r>
          </a:p>
          <a:p>
            <a:pPr>
              <a:spcBef>
                <a:spcPts val="2400"/>
              </a:spcBef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Ps 119:105 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“Thy word is a lamp unto my feet, </a:t>
            </a:r>
          </a:p>
          <a:p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and a light unto my path.” 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D3DA7E-861B-4D32-AC82-C9B89D8A2AC8}"/>
              </a:ext>
            </a:extLst>
          </p:cNvPr>
          <p:cNvSpPr txBox="1"/>
          <p:nvPr/>
        </p:nvSpPr>
        <p:spPr>
          <a:xfrm>
            <a:off x="491231" y="0"/>
            <a:ext cx="11353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“we are laborers together with God”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4127255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A8F906-9796-4A60-B4BC-65418DDA1C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57200"/>
            <a:ext cx="12115800" cy="4525963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Mt 13:3 </a:t>
            </a:r>
          </a:p>
          <a:p>
            <a:pPr marL="0" indent="0" algn="ctr">
              <a:buNone/>
            </a:pPr>
            <a:r>
              <a:rPr lang="en-US" alt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“He </a:t>
            </a:r>
            <a:r>
              <a:rPr lang="en-US" altLang="en-US" sz="4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spake</a:t>
            </a:r>
            <a:r>
              <a:rPr lang="en-US" alt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many things unto them </a:t>
            </a:r>
            <a:r>
              <a:rPr lang="en-US" altLang="en-US" sz="4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 parables</a:t>
            </a:r>
            <a:r>
              <a:rPr lang="en-US" alt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…”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first parable is significant because: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Jesus interpreted each point for us. 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reveals the importance of cultivating a  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heart that’s </a:t>
            </a:r>
            <a:r>
              <a:rPr lang="en-US" sz="60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Receptive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6000" b="1" i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Open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and </a:t>
            </a:r>
            <a:r>
              <a:rPr lang="en-US" sz="5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Responsive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5400" b="1" i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Obedient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to God. 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8160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220861"/>
            <a:ext cx="11734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i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endParaRPr lang="en-US" sz="3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F94C241-CD66-4A48-AA59-E37120D7A923}"/>
              </a:ext>
            </a:extLst>
          </p:cNvPr>
          <p:cNvSpPr/>
          <p:nvPr/>
        </p:nvSpPr>
        <p:spPr>
          <a:xfrm>
            <a:off x="110231" y="763329"/>
            <a:ext cx="12115800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God’s Part:</a:t>
            </a:r>
          </a:p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c) </a:t>
            </a:r>
            <a:r>
              <a:rPr lang="en-US" sz="5400" b="1" i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Inspiration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 Hos. 10:12 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“it is </a:t>
            </a:r>
            <a:r>
              <a:rPr lang="en-US" sz="5400" b="1" i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time to seek </a:t>
            </a:r>
          </a:p>
          <a:p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the Lord, till He come and rain   </a:t>
            </a:r>
          </a:p>
          <a:p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righteousness upon you.” </a:t>
            </a:r>
          </a:p>
          <a:p>
            <a:r>
              <a:rPr lang="en-US" sz="6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Jn 15:5 </a:t>
            </a:r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“I am the vine… for without me</a:t>
            </a:r>
          </a:p>
          <a:p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ye can do nothing!”</a:t>
            </a:r>
          </a:p>
          <a:p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Is. 30:21  </a:t>
            </a:r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“This is the way, walk ye in it…”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D3DA7E-861B-4D32-AC82-C9B89D8A2AC8}"/>
              </a:ext>
            </a:extLst>
          </p:cNvPr>
          <p:cNvSpPr txBox="1"/>
          <p:nvPr/>
        </p:nvSpPr>
        <p:spPr>
          <a:xfrm>
            <a:off x="491231" y="0"/>
            <a:ext cx="11353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“we are laborers together with God”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03168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220861"/>
            <a:ext cx="11734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i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endParaRPr lang="en-US" sz="3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F94C241-CD66-4A48-AA59-E37120D7A923}"/>
              </a:ext>
            </a:extLst>
          </p:cNvPr>
          <p:cNvSpPr/>
          <p:nvPr/>
        </p:nvSpPr>
        <p:spPr>
          <a:xfrm>
            <a:off x="228600" y="914400"/>
            <a:ext cx="12115800" cy="689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God’s Part:</a:t>
            </a:r>
          </a:p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c) </a:t>
            </a:r>
            <a:r>
              <a:rPr lang="en-US" sz="5400" b="1" i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Inspiration</a:t>
            </a:r>
            <a:r>
              <a:rPr lang="en-US" sz="4800" b="1" i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Tim 3:16-17</a:t>
            </a:r>
          </a:p>
          <a:p>
            <a:pPr algn="ctr"/>
            <a:r>
              <a:rPr 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“All scripture is given </a:t>
            </a:r>
            <a:r>
              <a:rPr lang="en-US" sz="4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by inspiration of God</a:t>
            </a:r>
            <a:r>
              <a:rPr 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and is profitable for doctrine, for reproof, </a:t>
            </a:r>
          </a:p>
          <a:p>
            <a:pPr algn="ctr"/>
            <a:r>
              <a:rPr 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for correction, for instruction in righteousness: </a:t>
            </a:r>
            <a:r>
              <a:rPr lang="en-US" sz="5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That the man of God </a:t>
            </a:r>
            <a:r>
              <a:rPr lang="en-US" sz="5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may be perfect</a:t>
            </a:r>
            <a:r>
              <a:rPr lang="en-US" sz="5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4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Artios</a:t>
            </a:r>
            <a:r>
              <a:rPr lang="en-US" sz="4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complete)</a:t>
            </a:r>
          </a:p>
          <a:p>
            <a:pPr algn="ctr"/>
            <a:r>
              <a:rPr 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thoroughly furnished unto all good works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.”   </a:t>
            </a:r>
          </a:p>
          <a:p>
            <a:endParaRPr lang="en-US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D3DA7E-861B-4D32-AC82-C9B89D8A2AC8}"/>
              </a:ext>
            </a:extLst>
          </p:cNvPr>
          <p:cNvSpPr txBox="1"/>
          <p:nvPr/>
        </p:nvSpPr>
        <p:spPr>
          <a:xfrm>
            <a:off x="491231" y="0"/>
            <a:ext cx="11353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“we are laborers together with God”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558039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A6DB564-0022-4331-85DE-CE5A1CA3F627}"/>
              </a:ext>
            </a:extLst>
          </p:cNvPr>
          <p:cNvSpPr/>
          <p:nvPr/>
        </p:nvSpPr>
        <p:spPr>
          <a:xfrm>
            <a:off x="114300" y="-64971"/>
            <a:ext cx="11963400" cy="8156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“We’re laborers together with God”</a:t>
            </a:r>
          </a:p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can’t do God’s Part. </a:t>
            </a:r>
          </a:p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¾ of the seed produced no fruit!  </a:t>
            </a:r>
          </a:p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Same seed, same field…</a:t>
            </a:r>
          </a:p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only variable was the condition of the soil!</a:t>
            </a:r>
          </a:p>
          <a:p>
            <a:pPr algn="ctr"/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That’s why Jesus said in </a:t>
            </a:r>
            <a:r>
              <a:rPr lang="en-US" sz="54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Mt. 13:9 </a:t>
            </a:r>
          </a:p>
          <a:p>
            <a:pPr algn="ctr">
              <a:spcBef>
                <a:spcPts val="600"/>
              </a:spcBef>
            </a:pP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Who hath ears to hear, let him </a:t>
            </a:r>
            <a:r>
              <a:rPr lang="en-US" sz="54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hear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</a:p>
          <a:p>
            <a:pPr algn="ctr">
              <a:spcBef>
                <a:spcPts val="600"/>
              </a:spcBef>
            </a:pP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Akou’ō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to hear </a:t>
            </a:r>
            <a:r>
              <a:rPr lang="en-US" sz="4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(understand) </a:t>
            </a:r>
          </a:p>
          <a:p>
            <a:pPr algn="ctr">
              <a:spcBef>
                <a:spcPts val="600"/>
              </a:spcBef>
            </a:pP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harken! </a:t>
            </a:r>
            <a:r>
              <a:rPr lang="en-US" sz="4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OBEY/ apply!</a:t>
            </a:r>
            <a:r>
              <a:rPr lang="en-US" sz="4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>
              <a:spcBef>
                <a:spcPts val="1800"/>
              </a:spcBef>
            </a:pPr>
            <a:endParaRPr lang="en-US" sz="4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390805-FBAD-4478-BFE7-E5C6DCC5D0FF}"/>
              </a:ext>
            </a:extLst>
          </p:cNvPr>
          <p:cNvSpPr txBox="1"/>
          <p:nvPr/>
        </p:nvSpPr>
        <p:spPr>
          <a:xfrm>
            <a:off x="5867400" y="838200"/>
            <a:ext cx="64008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God won’t do our Part!</a:t>
            </a:r>
          </a:p>
        </p:txBody>
      </p:sp>
    </p:spTree>
    <p:extLst>
      <p:ext uri="{BB962C8B-B14F-4D97-AF65-F5344CB8AC3E}">
        <p14:creationId xmlns:p14="http://schemas.microsoft.com/office/powerpoint/2010/main" val="1887791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AE10A2C-8F1A-4DFD-BFCC-070433440F0F}"/>
              </a:ext>
            </a:extLst>
          </p:cNvPr>
          <p:cNvSpPr/>
          <p:nvPr/>
        </p:nvSpPr>
        <p:spPr>
          <a:xfrm>
            <a:off x="-76200" y="228600"/>
            <a:ext cx="11963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“Who hath ears to hear, let him hear.”  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Vs 9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D1F7C70-F555-4BB1-BF49-9DB5F389DA66}"/>
              </a:ext>
            </a:extLst>
          </p:cNvPr>
          <p:cNvSpPr txBox="1"/>
          <p:nvPr/>
        </p:nvSpPr>
        <p:spPr>
          <a:xfrm>
            <a:off x="304800" y="868859"/>
            <a:ext cx="10287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Some will hear, hearken, </a:t>
            </a:r>
            <a:r>
              <a:rPr lang="en-US" sz="4400" b="1" dirty="0">
                <a:highlight>
                  <a:srgbClr val="FFFF00"/>
                </a:highlight>
              </a:rPr>
              <a:t>and bear fruit.  </a:t>
            </a:r>
          </a:p>
        </p:txBody>
      </p:sp>
      <p:pic>
        <p:nvPicPr>
          <p:cNvPr id="2050" name="Picture 2" descr="Image result for Jesus calls disciples">
            <a:extLst>
              <a:ext uri="{FF2B5EF4-FFF2-40B4-BE49-F238E27FC236}">
                <a16:creationId xmlns:a16="http://schemas.microsoft.com/office/drawing/2014/main" id="{2ED8F983-AA8C-4725-B491-B6F1DBF986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44" y="1638300"/>
            <a:ext cx="8077200" cy="5058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224A77D-BA0E-4349-9311-0D79A3426059}"/>
              </a:ext>
            </a:extLst>
          </p:cNvPr>
          <p:cNvSpPr txBox="1"/>
          <p:nvPr/>
        </p:nvSpPr>
        <p:spPr>
          <a:xfrm>
            <a:off x="5448300" y="1802151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Mt. 4:18-20</a:t>
            </a:r>
          </a:p>
        </p:txBody>
      </p:sp>
      <p:pic>
        <p:nvPicPr>
          <p:cNvPr id="2052" name="Picture 4" descr="Image result for Jesus calls Levi">
            <a:extLst>
              <a:ext uri="{FF2B5EF4-FFF2-40B4-BE49-F238E27FC236}">
                <a16:creationId xmlns:a16="http://schemas.microsoft.com/office/drawing/2014/main" id="{8A16698F-B41B-49A3-80FB-65D7242E8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1664949"/>
            <a:ext cx="3954360" cy="5192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05F0485-7D3A-48BD-9FB3-531B94B155CD}"/>
              </a:ext>
            </a:extLst>
          </p:cNvPr>
          <p:cNvSpPr txBox="1"/>
          <p:nvPr/>
        </p:nvSpPr>
        <p:spPr>
          <a:xfrm>
            <a:off x="8763000" y="6261341"/>
            <a:ext cx="182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Mt. 9:9</a:t>
            </a:r>
          </a:p>
        </p:txBody>
      </p:sp>
    </p:spTree>
    <p:extLst>
      <p:ext uri="{BB962C8B-B14F-4D97-AF65-F5344CB8AC3E}">
        <p14:creationId xmlns:p14="http://schemas.microsoft.com/office/powerpoint/2010/main" val="3732272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AE10A2C-8F1A-4DFD-BFCC-070433440F0F}"/>
              </a:ext>
            </a:extLst>
          </p:cNvPr>
          <p:cNvSpPr/>
          <p:nvPr/>
        </p:nvSpPr>
        <p:spPr>
          <a:xfrm>
            <a:off x="-76200" y="228600"/>
            <a:ext cx="11963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“Who hath ears to hear, let him hear.”  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Vs 9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B80D93-E053-40E7-839E-42E1DD8E67F4}"/>
              </a:ext>
            </a:extLst>
          </p:cNvPr>
          <p:cNvSpPr txBox="1"/>
          <p:nvPr/>
        </p:nvSpPr>
        <p:spPr>
          <a:xfrm>
            <a:off x="0" y="838200"/>
            <a:ext cx="781694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/>
              <a:t>Most will not! </a:t>
            </a:r>
          </a:p>
          <a:p>
            <a:r>
              <a:rPr lang="en-US" sz="6000" b="1" dirty="0"/>
              <a:t>                         </a:t>
            </a:r>
            <a:r>
              <a:rPr lang="en-US" sz="3600" b="1" dirty="0"/>
              <a:t>Mt 7:13,14</a:t>
            </a:r>
          </a:p>
          <a:p>
            <a:r>
              <a:rPr lang="en-US" sz="3600" b="1" dirty="0"/>
              <a:t>                                    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“Few there be…”</a:t>
            </a:r>
            <a:endParaRPr lang="en-US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/>
              <a:t>     </a:t>
            </a:r>
            <a:endParaRPr lang="en-US" sz="4000" b="1" dirty="0"/>
          </a:p>
        </p:txBody>
      </p:sp>
      <p:pic>
        <p:nvPicPr>
          <p:cNvPr id="3074" name="Picture 2" descr="Image result for Crowds Rejecting Jesus">
            <a:extLst>
              <a:ext uri="{FF2B5EF4-FFF2-40B4-BE49-F238E27FC236}">
                <a16:creationId xmlns:a16="http://schemas.microsoft.com/office/drawing/2014/main" id="{F73B54F6-7980-4AA0-92EE-EB002F98AB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295400"/>
            <a:ext cx="4617708" cy="550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B1764CE-7B76-4B2D-A91D-9723B34CC0EB}"/>
              </a:ext>
            </a:extLst>
          </p:cNvPr>
          <p:cNvSpPr txBox="1"/>
          <p:nvPr/>
        </p:nvSpPr>
        <p:spPr>
          <a:xfrm>
            <a:off x="8763000" y="1516318"/>
            <a:ext cx="3124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FF0000"/>
                </a:solidFill>
              </a:rPr>
              <a:t>“Crucify Him!” </a:t>
            </a:r>
          </a:p>
          <a:p>
            <a:r>
              <a:rPr lang="en-US" sz="3600" b="1" dirty="0"/>
              <a:t>    Jn. 19:15</a:t>
            </a:r>
          </a:p>
        </p:txBody>
      </p:sp>
      <p:pic>
        <p:nvPicPr>
          <p:cNvPr id="1028" name="Picture 4" descr="May 4th) Follow God not yourself – Guy church of Christ">
            <a:extLst>
              <a:ext uri="{FF2B5EF4-FFF2-40B4-BE49-F238E27FC236}">
                <a16:creationId xmlns:a16="http://schemas.microsoft.com/office/drawing/2014/main" id="{563F25FE-E8E3-4698-8BDB-4EEF873A8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4" y="1828800"/>
            <a:ext cx="3733800" cy="4943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BBD07D4-A4DE-45A5-AF29-ACC77D7C8AA9}"/>
              </a:ext>
            </a:extLst>
          </p:cNvPr>
          <p:cNvSpPr txBox="1"/>
          <p:nvPr/>
        </p:nvSpPr>
        <p:spPr>
          <a:xfrm>
            <a:off x="334374" y="1934818"/>
            <a:ext cx="31805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Mt. 19:16-22</a:t>
            </a:r>
          </a:p>
        </p:txBody>
      </p:sp>
    </p:spTree>
    <p:extLst>
      <p:ext uri="{BB962C8B-B14F-4D97-AF65-F5344CB8AC3E}">
        <p14:creationId xmlns:p14="http://schemas.microsoft.com/office/powerpoint/2010/main" val="3315583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AE10A2C-8F1A-4DFD-BFCC-070433440F0F}"/>
              </a:ext>
            </a:extLst>
          </p:cNvPr>
          <p:cNvSpPr/>
          <p:nvPr/>
        </p:nvSpPr>
        <p:spPr>
          <a:xfrm>
            <a:off x="-76200" y="228600"/>
            <a:ext cx="11963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“Who hath ears to hear, let him hear.”  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Vs 9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B80D93-E053-40E7-839E-42E1DD8E67F4}"/>
              </a:ext>
            </a:extLst>
          </p:cNvPr>
          <p:cNvSpPr txBox="1"/>
          <p:nvPr/>
        </p:nvSpPr>
        <p:spPr>
          <a:xfrm>
            <a:off x="685800" y="838200"/>
            <a:ext cx="102553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/>
              <a:t>What will you choose?  </a:t>
            </a:r>
          </a:p>
        </p:txBody>
      </p:sp>
      <p:pic>
        <p:nvPicPr>
          <p:cNvPr id="4098" name="Picture 2" descr="Image result for Jesus invites">
            <a:extLst>
              <a:ext uri="{FF2B5EF4-FFF2-40B4-BE49-F238E27FC236}">
                <a16:creationId xmlns:a16="http://schemas.microsoft.com/office/drawing/2014/main" id="{ACC241D0-389F-40D7-9325-9863224D5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4519" y="3461663"/>
            <a:ext cx="6387482" cy="339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568B93B-DADF-494B-AFC7-8A4F590CFCE3}"/>
              </a:ext>
            </a:extLst>
          </p:cNvPr>
          <p:cNvSpPr txBox="1"/>
          <p:nvPr/>
        </p:nvSpPr>
        <p:spPr>
          <a:xfrm>
            <a:off x="8138" y="1766530"/>
            <a:ext cx="119634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Will you purpose to partner with God to </a:t>
            </a:r>
            <a:r>
              <a:rPr lang="en-US" sz="5400" b="1" i="1" u="sng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cultivate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your soul to become more       </a:t>
            </a:r>
          </a:p>
          <a:p>
            <a:r>
              <a:rPr lang="en-US" sz="5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receptive and </a:t>
            </a:r>
          </a:p>
          <a:p>
            <a:r>
              <a:rPr lang="en-US" sz="5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responsive to</a:t>
            </a:r>
          </a:p>
          <a:p>
            <a:r>
              <a:rPr lang="en-US" sz="5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God’s Truth?</a:t>
            </a:r>
          </a:p>
          <a:p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Ro. 12:1,2</a:t>
            </a:r>
            <a:endParaRPr lang="en-US" sz="40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06F3FF-55D0-40C8-942F-21F50188D6A4}"/>
              </a:ext>
            </a:extLst>
          </p:cNvPr>
          <p:cNvSpPr txBox="1"/>
          <p:nvPr/>
        </p:nvSpPr>
        <p:spPr>
          <a:xfrm>
            <a:off x="8534400" y="5943600"/>
            <a:ext cx="63874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Lost and Found Greg Olsen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16AC88-D470-4739-B108-691D41A7DE02}"/>
              </a:ext>
            </a:extLst>
          </p:cNvPr>
          <p:cNvSpPr txBox="1"/>
          <p:nvPr/>
        </p:nvSpPr>
        <p:spPr>
          <a:xfrm>
            <a:off x="5953706" y="6400800"/>
            <a:ext cx="76032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https://sethadamsmith.com/2015/07/29/lost-and-found/</a:t>
            </a:r>
          </a:p>
        </p:txBody>
      </p:sp>
    </p:spTree>
    <p:extLst>
      <p:ext uri="{BB962C8B-B14F-4D97-AF65-F5344CB8AC3E}">
        <p14:creationId xmlns:p14="http://schemas.microsoft.com/office/powerpoint/2010/main" val="2518351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A8F906-9796-4A60-B4BC-65418DDA1C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1447800"/>
            <a:ext cx="12115800" cy="4525963"/>
          </a:xfrm>
        </p:spPr>
        <p:txBody>
          <a:bodyPr/>
          <a:lstStyle/>
          <a:p>
            <a:pPr marL="0" indent="0" algn="ctr">
              <a:buNone/>
            </a:pP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Image result for Jesus in the midst of the candlesticks">
            <a:extLst>
              <a:ext uri="{FF2B5EF4-FFF2-40B4-BE49-F238E27FC236}">
                <a16:creationId xmlns:a16="http://schemas.microsoft.com/office/drawing/2014/main" id="{08E71B80-1647-4ABA-B896-2BBB2C5FC9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7859E62-DD23-41C0-B273-E29448326217}"/>
              </a:ext>
            </a:extLst>
          </p:cNvPr>
          <p:cNvSpPr/>
          <p:nvPr/>
        </p:nvSpPr>
        <p:spPr>
          <a:xfrm>
            <a:off x="76200" y="5410200"/>
            <a:ext cx="12039600" cy="1323439"/>
          </a:xfrm>
          <a:prstGeom prst="rect">
            <a:avLst/>
          </a:prstGeom>
          <a:solidFill>
            <a:schemeClr val="bg1">
              <a:alpha val="87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He that hath an ear, let him hear what the Spirit saith”</a:t>
            </a:r>
          </a:p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Revelation 2:7, 11, 17, 29; 3:6, 13, 22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788246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4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D0F58695-52D5-47FE-A276-1A9807BE24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0240" y="304800"/>
            <a:ext cx="11911519" cy="987425"/>
          </a:xfrm>
        </p:spPr>
        <p:txBody>
          <a:bodyPr>
            <a:normAutofit fontScale="90000"/>
          </a:bodyPr>
          <a:lstStyle/>
          <a:p>
            <a:pPr marL="857250" indent="-857250">
              <a:buFont typeface="Wingdings" panose="05000000000000000000" pitchFamily="2" charset="2"/>
              <a:buChar char="Ø"/>
            </a:pPr>
            <a:r>
              <a:rPr lang="en-US" altLang="en-US" sz="5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SOWER  (messenger)  </a:t>
            </a:r>
            <a:r>
              <a:rPr lang="en-US" alt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Mt. 13:3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3229877E-380E-4127-953F-052BE07F99E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67613" y="1219200"/>
            <a:ext cx="12089490" cy="459589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alt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  <a:p>
            <a:pPr marL="0" indent="0">
              <a:spcBef>
                <a:spcPts val="1200"/>
              </a:spcBef>
              <a:buNone/>
            </a:pPr>
            <a:endParaRPr lang="en-US" alt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Image result for parable of the sower and the seed">
            <a:extLst>
              <a:ext uri="{FF2B5EF4-FFF2-40B4-BE49-F238E27FC236}">
                <a16:creationId xmlns:a16="http://schemas.microsoft.com/office/drawing/2014/main" id="{B0AFB12D-E658-42ED-8535-42E1D074DA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41" r="17999"/>
          <a:stretch/>
        </p:blipFill>
        <p:spPr bwMode="auto">
          <a:xfrm>
            <a:off x="-15534" y="1447800"/>
            <a:ext cx="5390870" cy="3493095"/>
          </a:xfrm>
          <a:prstGeom prst="rect">
            <a:avLst/>
          </a:prstGeom>
          <a:noFill/>
          <a:effectLst>
            <a:softEdge rad="304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10599C7-0BB2-4600-8F19-F2B6F9393A05}"/>
              </a:ext>
            </a:extLst>
          </p:cNvPr>
          <p:cNvSpPr/>
          <p:nvPr/>
        </p:nvSpPr>
        <p:spPr>
          <a:xfrm>
            <a:off x="5390871" y="1215886"/>
            <a:ext cx="663351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5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“Behold, a sower went forth </a:t>
            </a:r>
            <a:r>
              <a:rPr lang="en-US" altLang="en-US" sz="5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 sow</a:t>
            </a:r>
            <a:r>
              <a:rPr lang="en-US" altLang="en-US" sz="5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…” </a:t>
            </a:r>
          </a:p>
          <a:p>
            <a:pPr algn="ctr"/>
            <a:r>
              <a:rPr lang="en-US" altLang="en-US" sz="5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Speirō</a:t>
            </a:r>
            <a:r>
              <a:rPr lang="en-US" altLang="en-US" sz="5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to scatter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603585-0AD4-4C34-A4F4-6BE9A58CA9C9}"/>
              </a:ext>
            </a:extLst>
          </p:cNvPr>
          <p:cNvSpPr txBox="1"/>
          <p:nvPr/>
        </p:nvSpPr>
        <p:spPr>
          <a:xfrm>
            <a:off x="197631" y="5410200"/>
            <a:ext cx="115824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We are called to share/spread God’s truths!</a:t>
            </a:r>
          </a:p>
          <a:p>
            <a:pPr algn="ctr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Mt. 28:18-20 </a:t>
            </a:r>
          </a:p>
          <a:p>
            <a:pPr algn="ctr"/>
            <a:r>
              <a:rPr lang="en-US" sz="4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48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alphaModFix amt="4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>
            <a:extLst>
              <a:ext uri="{FF2B5EF4-FFF2-40B4-BE49-F238E27FC236}">
                <a16:creationId xmlns:a16="http://schemas.microsoft.com/office/drawing/2014/main" id="{3229877E-380E-4127-953F-052BE07F99E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67613" y="1219200"/>
            <a:ext cx="12089490" cy="459589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alt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  <a:p>
            <a:pPr marL="0" indent="0">
              <a:spcBef>
                <a:spcPts val="1200"/>
              </a:spcBef>
              <a:buNone/>
            </a:pPr>
            <a:endParaRPr lang="en-US" alt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603585-0AD4-4C34-A4F4-6BE9A58CA9C9}"/>
              </a:ext>
            </a:extLst>
          </p:cNvPr>
          <p:cNvSpPr txBox="1"/>
          <p:nvPr/>
        </p:nvSpPr>
        <p:spPr>
          <a:xfrm>
            <a:off x="-152400" y="19975"/>
            <a:ext cx="1199669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Failure to obey will bring consequences!</a:t>
            </a:r>
          </a:p>
          <a:p>
            <a:pPr algn="ctr"/>
            <a:r>
              <a:rPr lang="en-US" sz="4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4800" dirty="0">
              <a:solidFill>
                <a:srgbClr val="0000FF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83BC66-B29C-475B-ACEB-05D855551BAD}"/>
              </a:ext>
            </a:extLst>
          </p:cNvPr>
          <p:cNvSpPr txBox="1"/>
          <p:nvPr/>
        </p:nvSpPr>
        <p:spPr>
          <a:xfrm>
            <a:off x="133940" y="834823"/>
            <a:ext cx="12058060" cy="56630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Ezek. 3:18; 33:8  </a:t>
            </a:r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“When I say unto the wicked, </a:t>
            </a:r>
          </a:p>
          <a:p>
            <a:pPr>
              <a:spcBef>
                <a:spcPts val="1200"/>
              </a:spcBef>
            </a:pPr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Thou shalt surely die; and </a:t>
            </a:r>
            <a:r>
              <a:rPr lang="en-US" sz="4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thou </a:t>
            </a:r>
            <a:r>
              <a:rPr lang="en-US" sz="4000" b="1" i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givest</a:t>
            </a:r>
            <a:r>
              <a:rPr lang="en-US" sz="4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him not warning</a:t>
            </a:r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nor </a:t>
            </a:r>
            <a:r>
              <a:rPr lang="en-US" sz="4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speakest</a:t>
            </a:r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to warn the wicked from his wicked way, </a:t>
            </a:r>
          </a:p>
          <a:p>
            <a:pPr>
              <a:spcBef>
                <a:spcPts val="1200"/>
              </a:spcBef>
            </a:pPr>
            <a:endParaRPr lang="en-US" sz="4800" b="1" i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1200"/>
              </a:spcBef>
            </a:pPr>
            <a:r>
              <a:rPr lang="en-US" sz="48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same wicked man </a:t>
            </a:r>
          </a:p>
          <a:p>
            <a:pPr>
              <a:spcBef>
                <a:spcPts val="1200"/>
              </a:spcBef>
            </a:pPr>
            <a:r>
              <a:rPr lang="en-US" sz="48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shall die in his iniquity; </a:t>
            </a:r>
          </a:p>
          <a:p>
            <a:pPr algn="ctr">
              <a:spcBef>
                <a:spcPts val="1200"/>
              </a:spcBef>
            </a:pPr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but his blood will I require at thine hand.”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598A3F-0C77-461C-94BD-9CE0A9261696}"/>
              </a:ext>
            </a:extLst>
          </p:cNvPr>
          <p:cNvSpPr txBox="1"/>
          <p:nvPr/>
        </p:nvSpPr>
        <p:spPr>
          <a:xfrm>
            <a:off x="-685800" y="2819400"/>
            <a:ext cx="617450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 save his life;</a:t>
            </a:r>
          </a:p>
        </p:txBody>
      </p:sp>
    </p:spTree>
    <p:extLst>
      <p:ext uri="{BB962C8B-B14F-4D97-AF65-F5344CB8AC3E}">
        <p14:creationId xmlns:p14="http://schemas.microsoft.com/office/powerpoint/2010/main" val="4250896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alphaModFix amt="4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>
            <a:extLst>
              <a:ext uri="{FF2B5EF4-FFF2-40B4-BE49-F238E27FC236}">
                <a16:creationId xmlns:a16="http://schemas.microsoft.com/office/drawing/2014/main" id="{3229877E-380E-4127-953F-052BE07F99E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67613" y="1219200"/>
            <a:ext cx="12089490" cy="459589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alt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  <a:p>
            <a:pPr marL="0" indent="0">
              <a:spcBef>
                <a:spcPts val="1200"/>
              </a:spcBef>
              <a:buNone/>
            </a:pPr>
            <a:endParaRPr lang="en-US" alt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603585-0AD4-4C34-A4F4-6BE9A58CA9C9}"/>
              </a:ext>
            </a:extLst>
          </p:cNvPr>
          <p:cNvSpPr txBox="1"/>
          <p:nvPr/>
        </p:nvSpPr>
        <p:spPr>
          <a:xfrm>
            <a:off x="261891" y="19975"/>
            <a:ext cx="115824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Failure to obey will bring consequences!</a:t>
            </a:r>
            <a:r>
              <a:rPr lang="en-US" sz="4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4800" dirty="0">
              <a:solidFill>
                <a:srgbClr val="0000FF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83BC66-B29C-475B-ACEB-05D855551BAD}"/>
              </a:ext>
            </a:extLst>
          </p:cNvPr>
          <p:cNvSpPr txBox="1"/>
          <p:nvPr/>
        </p:nvSpPr>
        <p:spPr>
          <a:xfrm>
            <a:off x="76200" y="770169"/>
            <a:ext cx="11917693" cy="5970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Pr. 24:11-12 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“If thou forbear to deliver them that are drawn unto death, and those that are ready to be slain; </a:t>
            </a:r>
          </a:p>
          <a:p>
            <a:r>
              <a:rPr lang="en-US" sz="5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If thou sayest, Behold, we knew it not; </a:t>
            </a:r>
          </a:p>
          <a:p>
            <a:pPr algn="ctr"/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doth not he that </a:t>
            </a:r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pondereth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heart consider it?</a:t>
            </a:r>
          </a:p>
          <a:p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and he that </a:t>
            </a:r>
            <a:r>
              <a:rPr lang="en-US" sz="4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keepeth</a:t>
            </a:r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thy soul, </a:t>
            </a:r>
          </a:p>
          <a:p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doth not he know it? </a:t>
            </a:r>
          </a:p>
          <a:p>
            <a:pPr algn="ctr"/>
            <a:r>
              <a:rPr lang="en-US" sz="5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and shall not he render to every man </a:t>
            </a:r>
          </a:p>
          <a:p>
            <a:pPr algn="ctr"/>
            <a:r>
              <a:rPr lang="en-US" sz="5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according to his works</a:t>
            </a:r>
            <a:r>
              <a:rPr lang="en-US" sz="5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?”</a:t>
            </a:r>
            <a:endParaRPr lang="en-US" sz="3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6007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4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>
            <a:extLst>
              <a:ext uri="{FF2B5EF4-FFF2-40B4-BE49-F238E27FC236}">
                <a16:creationId xmlns:a16="http://schemas.microsoft.com/office/drawing/2014/main" id="{3229877E-380E-4127-953F-052BE07F99E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2400" y="990600"/>
            <a:ext cx="12089490" cy="5715000"/>
          </a:xfrm>
        </p:spPr>
        <p:txBody>
          <a:bodyPr>
            <a:normAutofit fontScale="92500" lnSpcReduction="1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alt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alt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Ps 126:5-6  </a:t>
            </a:r>
            <a:r>
              <a:rPr lang="en-US" alt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en-US" sz="6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They that sow in tears 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altLang="en-US" sz="6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shall reap in joy. 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altLang="en-US" sz="5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He that </a:t>
            </a:r>
            <a:r>
              <a:rPr lang="en-US" altLang="en-US" sz="5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goeth</a:t>
            </a:r>
            <a:r>
              <a:rPr lang="en-US" altLang="en-US" sz="5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forth and </a:t>
            </a:r>
            <a:r>
              <a:rPr lang="en-US" altLang="en-US" sz="5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weepeth</a:t>
            </a:r>
            <a:r>
              <a:rPr lang="en-US" altLang="en-US" sz="5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altLang="en-US" sz="5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bearing precious seed, 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altLang="en-US" sz="5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shall doubtless come again with rejoicing,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altLang="en-US" sz="5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bringing his sheaves with him.”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4BAEA1F-1C4B-41A8-86DF-BD6AA2C0DC88}"/>
              </a:ext>
            </a:extLst>
          </p:cNvPr>
          <p:cNvSpPr/>
          <p:nvPr/>
        </p:nvSpPr>
        <p:spPr>
          <a:xfrm>
            <a:off x="31072" y="23674"/>
            <a:ext cx="11850279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SEED (or message) Mt. 3:3, 19</a:t>
            </a:r>
            <a:endParaRPr lang="en-US" alt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5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“The Seed </a:t>
            </a:r>
            <a:r>
              <a:rPr lang="en-US" altLang="en-US" sz="5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is the word of God</a:t>
            </a:r>
            <a:r>
              <a:rPr lang="en-US" altLang="en-US" sz="5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.”  </a:t>
            </a:r>
            <a:r>
              <a:rPr lang="en-US" alt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Lk 8:11</a:t>
            </a:r>
          </a:p>
        </p:txBody>
      </p:sp>
    </p:spTree>
    <p:extLst>
      <p:ext uri="{BB962C8B-B14F-4D97-AF65-F5344CB8AC3E}">
        <p14:creationId xmlns:p14="http://schemas.microsoft.com/office/powerpoint/2010/main" val="4173828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6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>
            <a:extLst>
              <a:ext uri="{FF2B5EF4-FFF2-40B4-BE49-F238E27FC236}">
                <a16:creationId xmlns:a16="http://schemas.microsoft.com/office/drawing/2014/main" id="{3229877E-380E-4127-953F-052BE07F99E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02510" y="258080"/>
            <a:ext cx="12089490" cy="4595890"/>
          </a:xfrm>
        </p:spPr>
        <p:txBody>
          <a:bodyPr>
            <a:normAutofit/>
          </a:bodyPr>
          <a:lstStyle/>
          <a:p>
            <a:pPr>
              <a:spcBef>
                <a:spcPts val="2400"/>
              </a:spcBef>
              <a:buFont typeface="Wingdings" panose="05000000000000000000" pitchFamily="2" charset="2"/>
              <a:buChar char="Ø"/>
            </a:pP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SOIL Vs. 4-9, 18-23</a:t>
            </a:r>
            <a:endParaRPr lang="en-US" alt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Image result for parable of the sower and the seed">
            <a:extLst>
              <a:ext uri="{FF2B5EF4-FFF2-40B4-BE49-F238E27FC236}">
                <a16:creationId xmlns:a16="http://schemas.microsoft.com/office/drawing/2014/main" id="{ECE8B7F3-5875-48AD-A921-6597486939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6098" r="5000" b="8536"/>
          <a:stretch/>
        </p:blipFill>
        <p:spPr bwMode="auto">
          <a:xfrm>
            <a:off x="0" y="990600"/>
            <a:ext cx="12246111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CC826BF-7B47-442E-B105-172BBED8047A}"/>
              </a:ext>
            </a:extLst>
          </p:cNvPr>
          <p:cNvSpPr/>
          <p:nvPr/>
        </p:nvSpPr>
        <p:spPr>
          <a:xfrm>
            <a:off x="48399" y="3429000"/>
            <a:ext cx="11975558" cy="1569660"/>
          </a:xfrm>
          <a:prstGeom prst="rect">
            <a:avLst/>
          </a:prstGeom>
          <a:solidFill>
            <a:schemeClr val="bg1">
              <a:alpha val="82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soil represents the condition of the hearts </a:t>
            </a:r>
          </a:p>
          <a:p>
            <a:pPr algn="ctr"/>
            <a:r>
              <a:rPr lang="en-US" sz="48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(basic attitudes) of the hearers.  </a:t>
            </a:r>
            <a:endParaRPr lang="en-US" sz="4000" b="1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000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2FFAA13-6769-474D-BFDD-043A7F637EA4}"/>
              </a:ext>
            </a:extLst>
          </p:cNvPr>
          <p:cNvSpPr/>
          <p:nvPr/>
        </p:nvSpPr>
        <p:spPr>
          <a:xfrm>
            <a:off x="151246" y="871037"/>
            <a:ext cx="11987644" cy="2000548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Vs 19 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When any one </a:t>
            </a:r>
            <a:r>
              <a:rPr lang="en-US" sz="4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hears the word 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the kingdom, </a:t>
            </a:r>
          </a:p>
          <a:p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and </a:t>
            </a:r>
            <a:r>
              <a:rPr lang="en-US" sz="4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understandeth</a:t>
            </a:r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it not, 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Syni’ēmi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 syn: union (put together) and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hiemi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(to send)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9B52BFC-D8AF-402E-BB84-4AC947AE96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490" y="40919"/>
            <a:ext cx="11963400" cy="838200"/>
          </a:xfrm>
        </p:spPr>
        <p:txBody>
          <a:bodyPr/>
          <a:lstStyle/>
          <a:p>
            <a:pPr marL="0" indent="0">
              <a:buNone/>
            </a:pPr>
            <a:r>
              <a:rPr lang="en-US" sz="4800" b="1" dirty="0">
                <a:cs typeface="Times New Roman" panose="02020603050405020304" pitchFamily="18" charset="0"/>
              </a:rPr>
              <a:t>1. The </a:t>
            </a:r>
            <a:r>
              <a:rPr lang="en-US" sz="4800" b="1" i="1" u="sng" dirty="0">
                <a:cs typeface="Times New Roman" panose="02020603050405020304" pitchFamily="18" charset="0"/>
              </a:rPr>
              <a:t>Deceived</a:t>
            </a:r>
            <a:r>
              <a:rPr lang="en-US" sz="4800" b="1" dirty="0">
                <a:cs typeface="Times New Roman" panose="02020603050405020304" pitchFamily="18" charset="0"/>
              </a:rPr>
              <a:t> Hearer.  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 closed mind/heart)</a:t>
            </a:r>
          </a:p>
        </p:txBody>
      </p:sp>
      <p:pic>
        <p:nvPicPr>
          <p:cNvPr id="4" name="Picture 3" descr="A flock of seagulls are standing in the dark&#10;&#10;Description automatically generated">
            <a:extLst>
              <a:ext uri="{FF2B5EF4-FFF2-40B4-BE49-F238E27FC236}">
                <a16:creationId xmlns:a16="http://schemas.microsoft.com/office/drawing/2014/main" id="{7C5CB684-FE6B-4F15-9AA6-BA0E791402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2895600"/>
            <a:ext cx="5486400" cy="4114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0F20037-C009-41FE-B727-EBF6E383415A}"/>
              </a:ext>
            </a:extLst>
          </p:cNvPr>
          <p:cNvSpPr txBox="1"/>
          <p:nvPr/>
        </p:nvSpPr>
        <p:spPr>
          <a:xfrm>
            <a:off x="590365" y="5251636"/>
            <a:ext cx="66294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This is he which received seed by the way side.” </a:t>
            </a:r>
            <a:b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176DBD-C026-45C8-A9E6-E5322FED9F1A}"/>
              </a:ext>
            </a:extLst>
          </p:cNvPr>
          <p:cNvSpPr txBox="1"/>
          <p:nvPr/>
        </p:nvSpPr>
        <p:spPr>
          <a:xfrm>
            <a:off x="230528" y="3050534"/>
            <a:ext cx="706351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then comes the wicked one,</a:t>
            </a:r>
          </a:p>
          <a:p>
            <a:pPr algn="ctr"/>
            <a:r>
              <a:rPr 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catches away that which was sown in his heart.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802872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nk Presentatio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988C81"/>
      </a:accent1>
      <a:accent2>
        <a:srgbClr val="333399"/>
      </a:accent2>
      <a:accent3>
        <a:srgbClr val="AAAAAA"/>
      </a:accent3>
      <a:accent4>
        <a:srgbClr val="DADADA"/>
      </a:accent4>
      <a:accent5>
        <a:srgbClr val="CAC5C1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Arial"/>
        <a:ea typeface="ヒラギノ角ゴ ProN W6"/>
        <a:cs typeface=""/>
      </a:majorFont>
      <a:minorFont>
        <a:latin typeface="Arial"/>
        <a:ea typeface="ヒラギノ角ゴ ProN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988C81"/>
        </a:solidFill>
        <a:ln w="127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rial" charset="0"/>
            <a:ea typeface="ヒラギノ角ゴ ProN W3" pitchFamily="-128" charset="-128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988C81"/>
        </a:solidFill>
        <a:ln w="127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rial" charset="0"/>
            <a:ea typeface="ヒラギノ角ゴ ProN W3" pitchFamily="-128" charset="-128"/>
            <a:sym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F4855EA5AEDC147AC1E63A32A340471" ma:contentTypeVersion="10" ma:contentTypeDescription="Create a new document." ma:contentTypeScope="" ma:versionID="0e2b21a82fd8403e1bf25a0161d89e92">
  <xsd:schema xmlns:xsd="http://www.w3.org/2001/XMLSchema" xmlns:xs="http://www.w3.org/2001/XMLSchema" xmlns:p="http://schemas.microsoft.com/office/2006/metadata/properties" xmlns:ns3="c7616ae0-bc3b-4475-9d6b-4c1fddd552c4" targetNamespace="http://schemas.microsoft.com/office/2006/metadata/properties" ma:root="true" ma:fieldsID="11e1db98fa85c3a60c08bc34466bf2d0" ns3:_="">
    <xsd:import namespace="c7616ae0-bc3b-4475-9d6b-4c1fddd552c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616ae0-bc3b-4475-9d6b-4c1fddd552c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7899ADC-9202-48F8-AD38-C7845E9955F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7616ae0-bc3b-4475-9d6b-4c1fddd552c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3B24F20-8455-464D-B169-84CE63F07DE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C445932-B2DB-4290-BC62-2D521D1C0897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731</TotalTime>
  <Words>2262</Words>
  <Application>Microsoft Office PowerPoint</Application>
  <PresentationFormat>Widescreen</PresentationFormat>
  <Paragraphs>290</Paragraphs>
  <Slides>36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36</vt:i4>
      </vt:variant>
    </vt:vector>
  </HeadingPairs>
  <TitlesOfParts>
    <vt:vector size="47" baseType="lpstr">
      <vt:lpstr>Arial</vt:lpstr>
      <vt:lpstr>Calibri</vt:lpstr>
      <vt:lpstr>Calibri Light</vt:lpstr>
      <vt:lpstr>Georgia</vt:lpstr>
      <vt:lpstr>Lato</vt:lpstr>
      <vt:lpstr>Lucida Grande</vt:lpstr>
      <vt:lpstr>Times New Roman</vt:lpstr>
      <vt:lpstr>Wingdings</vt:lpstr>
      <vt:lpstr>Blank Presentation</vt:lpstr>
      <vt:lpstr>Office Theme</vt:lpstr>
      <vt:lpstr>Office Theme</vt:lpstr>
      <vt:lpstr>PowerPoint Presentation</vt:lpstr>
      <vt:lpstr>PowerPoint Presentation</vt:lpstr>
      <vt:lpstr>PowerPoint Presentation</vt:lpstr>
      <vt:lpstr>THE SOWER  (messenger)  Mt. 13:3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Keith Peters</dc:creator>
  <cp:lastModifiedBy>Keith Peters</cp:lastModifiedBy>
  <cp:revision>23</cp:revision>
  <dcterms:created xsi:type="dcterms:W3CDTF">2019-09-12T23:26:30Z</dcterms:created>
  <dcterms:modified xsi:type="dcterms:W3CDTF">2021-10-31T13:04:00Z</dcterms:modified>
</cp:coreProperties>
</file>