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4"/>
    <p:sldMasterId id="2147483648" r:id="rId5"/>
    <p:sldMasterId id="2147483649" r:id="rId6"/>
    <p:sldMasterId id="2147483650" r:id="rId7"/>
    <p:sldMasterId id="2147483652" r:id="rId8"/>
  </p:sldMasterIdLst>
  <p:notesMasterIdLst>
    <p:notesMasterId r:id="rId45"/>
  </p:notesMasterIdLst>
  <p:sldIdLst>
    <p:sldId id="355" r:id="rId9"/>
    <p:sldId id="264" r:id="rId10"/>
    <p:sldId id="304" r:id="rId11"/>
    <p:sldId id="342" r:id="rId12"/>
    <p:sldId id="302" r:id="rId13"/>
    <p:sldId id="306" r:id="rId14"/>
    <p:sldId id="315" r:id="rId15"/>
    <p:sldId id="323" r:id="rId16"/>
    <p:sldId id="356" r:id="rId17"/>
    <p:sldId id="314" r:id="rId18"/>
    <p:sldId id="358" r:id="rId19"/>
    <p:sldId id="357" r:id="rId20"/>
    <p:sldId id="320" r:id="rId21"/>
    <p:sldId id="321" r:id="rId22"/>
    <p:sldId id="318" r:id="rId23"/>
    <p:sldId id="322" r:id="rId24"/>
    <p:sldId id="360" r:id="rId25"/>
    <p:sldId id="363" r:id="rId26"/>
    <p:sldId id="361" r:id="rId27"/>
    <p:sldId id="359" r:id="rId28"/>
    <p:sldId id="364" r:id="rId29"/>
    <p:sldId id="365" r:id="rId30"/>
    <p:sldId id="368" r:id="rId31"/>
    <p:sldId id="366" r:id="rId32"/>
    <p:sldId id="367" r:id="rId33"/>
    <p:sldId id="371" r:id="rId34"/>
    <p:sldId id="372" r:id="rId35"/>
    <p:sldId id="374" r:id="rId36"/>
    <p:sldId id="373" r:id="rId37"/>
    <p:sldId id="375" r:id="rId38"/>
    <p:sldId id="369" r:id="rId39"/>
    <p:sldId id="370" r:id="rId40"/>
    <p:sldId id="309" r:id="rId41"/>
    <p:sldId id="334" r:id="rId42"/>
    <p:sldId id="353" r:id="rId43"/>
    <p:sldId id="2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th Peters" initials="KP" lastIdx="3" clrIdx="0">
    <p:extLst>
      <p:ext uri="{19B8F6BF-5375-455C-9EA6-DF929625EA0E}">
        <p15:presenceInfo xmlns:p15="http://schemas.microsoft.com/office/powerpoint/2012/main" userId="S::PastorKeith@cheneybaptist.com::c4a13cba-445d-4c8b-a237-8d92adffce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0099"/>
    <a:srgbClr val="FFF7F0"/>
    <a:srgbClr val="F7D48B"/>
    <a:srgbClr val="F7E89F"/>
    <a:srgbClr val="ECDD94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914DC-1071-4043-B7C8-A96E8CCBF023}" v="92" dt="2021-11-04T21:20:14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4" autoAdjust="0"/>
  </p:normalViewPr>
  <p:slideViewPr>
    <p:cSldViewPr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commentAuthors" Target="commentAuthor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C7CDD-F66F-4F71-B848-132D8E5255BE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31E3C-4146-4C8B-B2C5-8CA794BA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50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31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3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61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28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17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58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03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6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6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75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10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John 2:5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27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83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75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43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57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31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42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27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92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19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1E3C-4146-4C8B-B2C5-8CA794BA16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9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B618-8E1F-4E37-98F9-8B19895B7E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BF3B-A35C-4D54-95DE-AF18E701F15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89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1BF6-1909-46B2-926B-36D0B2428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078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D8E3F-8380-4AB5-9762-CB07CE58A5DF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BA778-023F-40A9-8C77-25EA96AC8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81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96" y="1600648"/>
            <a:ext cx="10971609" cy="45251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36922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729225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66659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4569-B784-4B7D-A0A2-520B0F6B2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84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3A9F-AC40-4768-84D1-64A245680F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97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63D4B-C887-4381-9B00-9E6FDC854A2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B31E8-CE4E-4DF3-9FC9-A382B1956E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0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A511E-F957-4985-BF65-D8317F9A7C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795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F944A-26E2-4681-BB59-DA6C17E3950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12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DEDA-CE96-4460-B630-F25E6A9C1C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32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02513-BC72-45FA-9B14-C86472DCDD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07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AD606-A887-4272-BB18-048F0EE7C8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CB370D-9139-43DF-9177-1CD538CE3065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EEF5CB-7947-4E06-B43D-128AC5BDB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511968" y="2561704"/>
            <a:ext cx="9144000" cy="172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5779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+mj-lt"/>
          <a:ea typeface="+mj-ea"/>
          <a:cs typeface="+mj-cs"/>
          <a:sym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9pPr>
    </p:titleStyle>
    <p:bodyStyle>
      <a:lvl1pPr marL="647732" indent="-641383" algn="l" rtl="0" fontAlgn="base">
        <a:spcBef>
          <a:spcPts val="1467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•"/>
        <a:defRPr sz="5867">
          <a:solidFill>
            <a:srgbClr val="FEF9E9"/>
          </a:solidFill>
          <a:latin typeface="+mn-lt"/>
          <a:ea typeface="+mn-ea"/>
          <a:cs typeface="+mn-cs"/>
          <a:sym typeface="Arial" charset="0"/>
        </a:defRPr>
      </a:lvl1pPr>
      <a:lvl2pPr marL="1397070" indent="-522843" algn="l" rtl="0" fontAlgn="base">
        <a:spcBef>
          <a:spcPts val="1200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–"/>
        <a:defRPr sz="5067">
          <a:solidFill>
            <a:srgbClr val="FEF9E9"/>
          </a:solidFill>
          <a:latin typeface="+mn-lt"/>
          <a:ea typeface="+mn-ea"/>
          <a:sym typeface="Arial" charset="0"/>
        </a:defRPr>
      </a:lvl2pPr>
      <a:lvl3pPr marL="2173926" indent="-433939" algn="l" rtl="0" fontAlgn="base">
        <a:spcBef>
          <a:spcPts val="1067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•"/>
        <a:defRPr sz="4534">
          <a:solidFill>
            <a:srgbClr val="FEF9E9"/>
          </a:solidFill>
          <a:latin typeface="+mn-lt"/>
          <a:ea typeface="+mn-ea"/>
          <a:sym typeface="Arial" charset="0"/>
        </a:defRPr>
      </a:lvl3pPr>
      <a:lvl4pPr marL="3037569" indent="-429705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–"/>
        <a:defRPr sz="3734">
          <a:solidFill>
            <a:srgbClr val="FEF9E9"/>
          </a:solidFill>
          <a:latin typeface="+mn-lt"/>
          <a:ea typeface="+mn-ea"/>
          <a:sym typeface="Arial" charset="0"/>
        </a:defRPr>
      </a:lvl4pPr>
      <a:lvl5pPr marL="3903328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5pPr>
      <a:lvl6pPr marL="4512959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6pPr>
      <a:lvl7pPr marL="5122589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7pPr>
      <a:lvl8pPr marL="5732220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8pPr>
      <a:lvl9pPr marL="6341850" indent="-431822" algn="l" rtl="0" fontAlgn="base">
        <a:spcBef>
          <a:spcPts val="933"/>
        </a:spcBef>
        <a:spcAft>
          <a:spcPct val="0"/>
        </a:spcAft>
        <a:buClr>
          <a:srgbClr val="F0F1E2"/>
        </a:buClr>
        <a:buSzPct val="100000"/>
        <a:buFont typeface="Lucida Grande" pitchFamily="-128" charset="0"/>
        <a:buChar char="»"/>
        <a:defRPr sz="3734">
          <a:solidFill>
            <a:srgbClr val="FEF9E9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7219" y="35719"/>
            <a:ext cx="10977562" cy="172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5779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219" y="1741289"/>
            <a:ext cx="10977562" cy="484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8083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charset="0"/>
              </a:rPr>
              <a:t>Second level</a:t>
            </a:r>
          </a:p>
          <a:p>
            <a:pPr lvl="2"/>
            <a:r>
              <a:rPr lang="en-US" altLang="en-US">
                <a:sym typeface="Arial" charset="0"/>
              </a:rPr>
              <a:t>Third level</a:t>
            </a:r>
          </a:p>
          <a:p>
            <a:pPr lvl="3"/>
            <a:r>
              <a:rPr lang="en-US" altLang="en-US">
                <a:sym typeface="Arial" charset="0"/>
              </a:rPr>
              <a:t>Fourth level</a:t>
            </a:r>
          </a:p>
          <a:p>
            <a:pPr lvl="4"/>
            <a:r>
              <a:rPr lang="en-US" altLang="en-US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+mj-lt"/>
          <a:ea typeface="+mj-ea"/>
          <a:cs typeface="+mj-cs"/>
          <a:sym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9pPr>
    </p:titleStyle>
    <p:bodyStyle>
      <a:lvl1pPr marL="647732" indent="-641383" algn="l" rtl="0" fontAlgn="base">
        <a:spcBef>
          <a:spcPts val="1467"/>
        </a:spcBef>
        <a:spcAft>
          <a:spcPct val="0"/>
        </a:spcAft>
        <a:buSzPct val="100000"/>
        <a:buFont typeface="Lucida Grande" pitchFamily="-128" charset="0"/>
        <a:buChar char="•"/>
        <a:defRPr sz="5867">
          <a:solidFill>
            <a:srgbClr val="554432"/>
          </a:solidFill>
          <a:latin typeface="+mn-lt"/>
          <a:ea typeface="+mn-ea"/>
          <a:cs typeface="+mn-cs"/>
          <a:sym typeface="Arial" charset="0"/>
        </a:defRPr>
      </a:lvl1pPr>
      <a:lvl2pPr marL="1329333" indent="-522843" algn="l" rtl="0" fontAlgn="base">
        <a:spcBef>
          <a:spcPts val="1200"/>
        </a:spcBef>
        <a:spcAft>
          <a:spcPct val="0"/>
        </a:spcAft>
        <a:buSzPct val="100000"/>
        <a:buFont typeface="Lucida Grande" pitchFamily="-128" charset="0"/>
        <a:buChar char="–"/>
        <a:defRPr sz="5067">
          <a:solidFill>
            <a:srgbClr val="554432"/>
          </a:solidFill>
          <a:latin typeface="+mn-lt"/>
          <a:ea typeface="+mn-ea"/>
          <a:sym typeface="Arial" charset="0"/>
        </a:defRPr>
      </a:lvl2pPr>
      <a:lvl3pPr marL="2106189" indent="-433939" algn="l" rtl="0" fontAlgn="base">
        <a:spcBef>
          <a:spcPts val="1067"/>
        </a:spcBef>
        <a:spcAft>
          <a:spcPct val="0"/>
        </a:spcAft>
        <a:buSzPct val="100000"/>
        <a:buFont typeface="Lucida Grande" pitchFamily="-128" charset="0"/>
        <a:buChar char="•"/>
        <a:defRPr sz="4534">
          <a:solidFill>
            <a:srgbClr val="554432"/>
          </a:solidFill>
          <a:latin typeface="+mn-lt"/>
          <a:ea typeface="+mn-ea"/>
          <a:sym typeface="Arial" charset="0"/>
        </a:defRPr>
      </a:lvl3pPr>
      <a:lvl4pPr marL="2969832" indent="-429705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–"/>
        <a:defRPr sz="3734">
          <a:solidFill>
            <a:srgbClr val="554432"/>
          </a:solidFill>
          <a:latin typeface="+mn-lt"/>
          <a:ea typeface="+mn-ea"/>
          <a:sym typeface="Arial" charset="0"/>
        </a:defRPr>
      </a:lvl4pPr>
      <a:lvl5pPr marL="3835592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5pPr>
      <a:lvl6pPr marL="4445222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6pPr>
      <a:lvl7pPr marL="5054853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7pPr>
      <a:lvl8pPr marL="5664483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8pPr>
      <a:lvl9pPr marL="6274114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7219" y="35719"/>
            <a:ext cx="10977562" cy="172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57795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219" y="1741289"/>
            <a:ext cx="10977562" cy="484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8083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charset="0"/>
              </a:rPr>
              <a:t>Second level</a:t>
            </a:r>
          </a:p>
          <a:p>
            <a:pPr lvl="2"/>
            <a:r>
              <a:rPr lang="en-US" altLang="en-US">
                <a:sym typeface="Arial" charset="0"/>
              </a:rPr>
              <a:t>Third level</a:t>
            </a:r>
          </a:p>
          <a:p>
            <a:pPr lvl="3"/>
            <a:r>
              <a:rPr lang="en-US" altLang="en-US">
                <a:sym typeface="Arial" charset="0"/>
              </a:rPr>
              <a:t>Fourth level</a:t>
            </a:r>
          </a:p>
          <a:p>
            <a:pPr lvl="4"/>
            <a:r>
              <a:rPr lang="en-US" altLang="en-US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+mj-lt"/>
          <a:ea typeface="+mj-ea"/>
          <a:cs typeface="+mj-cs"/>
          <a:sym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334" b="1" i="1">
          <a:solidFill>
            <a:srgbClr val="554432"/>
          </a:solidFill>
          <a:latin typeface="Arial" charset="0"/>
          <a:ea typeface="ヒラギノ角ゴ ProN W6" pitchFamily="-128" charset="-128"/>
          <a:sym typeface="Arial" charset="0"/>
        </a:defRPr>
      </a:lvl9pPr>
    </p:titleStyle>
    <p:bodyStyle>
      <a:lvl1pPr marL="647732" indent="-641383" algn="l" rtl="0" fontAlgn="base">
        <a:spcBef>
          <a:spcPts val="1467"/>
        </a:spcBef>
        <a:spcAft>
          <a:spcPct val="0"/>
        </a:spcAft>
        <a:buSzPct val="100000"/>
        <a:buFont typeface="Lucida Grande" pitchFamily="-128" charset="0"/>
        <a:buChar char="•"/>
        <a:defRPr sz="5867">
          <a:solidFill>
            <a:srgbClr val="554432"/>
          </a:solidFill>
          <a:latin typeface="+mn-lt"/>
          <a:ea typeface="+mn-ea"/>
          <a:cs typeface="+mn-cs"/>
          <a:sym typeface="Arial" charset="0"/>
        </a:defRPr>
      </a:lvl1pPr>
      <a:lvl2pPr marL="1329333" indent="-522843" algn="l" rtl="0" fontAlgn="base">
        <a:spcBef>
          <a:spcPts val="1200"/>
        </a:spcBef>
        <a:spcAft>
          <a:spcPct val="0"/>
        </a:spcAft>
        <a:buSzPct val="100000"/>
        <a:buFont typeface="Lucida Grande" pitchFamily="-128" charset="0"/>
        <a:buChar char="–"/>
        <a:defRPr sz="5067">
          <a:solidFill>
            <a:srgbClr val="554432"/>
          </a:solidFill>
          <a:latin typeface="+mn-lt"/>
          <a:ea typeface="+mn-ea"/>
          <a:sym typeface="Arial" charset="0"/>
        </a:defRPr>
      </a:lvl2pPr>
      <a:lvl3pPr marL="2106189" indent="-433939" algn="l" rtl="0" fontAlgn="base">
        <a:spcBef>
          <a:spcPts val="1067"/>
        </a:spcBef>
        <a:spcAft>
          <a:spcPct val="0"/>
        </a:spcAft>
        <a:buSzPct val="100000"/>
        <a:buFont typeface="Lucida Grande" pitchFamily="-128" charset="0"/>
        <a:buChar char="•"/>
        <a:defRPr sz="4534">
          <a:solidFill>
            <a:srgbClr val="554432"/>
          </a:solidFill>
          <a:latin typeface="+mn-lt"/>
          <a:ea typeface="+mn-ea"/>
          <a:sym typeface="Arial" charset="0"/>
        </a:defRPr>
      </a:lvl3pPr>
      <a:lvl4pPr marL="2969832" indent="-429705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–"/>
        <a:defRPr sz="3734">
          <a:solidFill>
            <a:srgbClr val="554432"/>
          </a:solidFill>
          <a:latin typeface="+mn-lt"/>
          <a:ea typeface="+mn-ea"/>
          <a:sym typeface="Arial" charset="0"/>
        </a:defRPr>
      </a:lvl4pPr>
      <a:lvl5pPr marL="3835592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5pPr>
      <a:lvl6pPr marL="4445222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6pPr>
      <a:lvl7pPr marL="5054853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7pPr>
      <a:lvl8pPr marL="5664483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8pPr>
      <a:lvl9pPr marL="6274114" indent="-431822" algn="l" rtl="0" fontAlgn="base">
        <a:spcBef>
          <a:spcPts val="933"/>
        </a:spcBef>
        <a:spcAft>
          <a:spcPct val="0"/>
        </a:spcAft>
        <a:buSzPct val="100000"/>
        <a:buFont typeface="Lucida Grande" pitchFamily="-128" charset="0"/>
        <a:buChar char="»"/>
        <a:defRPr sz="3734">
          <a:solidFill>
            <a:srgbClr val="554432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21.jpe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E01B72FE-DB8E-430A-B693-446604E35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2463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0" y="-76200"/>
            <a:ext cx="1211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Dedicated Hearer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8,23</a:t>
            </a:r>
          </a:p>
          <a:p>
            <a:r>
              <a:rPr lang="en-US" sz="48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2. Has a </a:t>
            </a:r>
            <a:r>
              <a:rPr lang="en-US" sz="48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Cooperative</a:t>
            </a:r>
            <a:r>
              <a:rPr lang="en-US" sz="48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Soul.  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-76200" y="1600200"/>
            <a:ext cx="1196339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23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that received seed into the good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kalos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he that: </a:t>
            </a:r>
            <a:endParaRPr 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hears the word.” </a:t>
            </a:r>
            <a:endParaRPr lang="en-US" sz="4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1) This implies that they </a:t>
            </a:r>
            <a:r>
              <a:rPr lang="en-US" sz="5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recognize</a:t>
            </a:r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a) Who is speaking to them.  Jn 10:10;11;27a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b) What he’s saying!   Jn 10:27 b 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32380D-CC1D-4F63-BB70-BC54ED0E9B73}"/>
              </a:ext>
            </a:extLst>
          </p:cNvPr>
          <p:cNvSpPr/>
          <p:nvPr/>
        </p:nvSpPr>
        <p:spPr>
          <a:xfrm>
            <a:off x="6124669" y="3352800"/>
            <a:ext cx="6085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akouō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hear/hearken)</a:t>
            </a:r>
          </a:p>
        </p:txBody>
      </p:sp>
    </p:spTree>
    <p:extLst>
      <p:ext uri="{BB962C8B-B14F-4D97-AF65-F5344CB8AC3E}">
        <p14:creationId xmlns:p14="http://schemas.microsoft.com/office/powerpoint/2010/main" val="6117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65" y="1371600"/>
            <a:ext cx="8239060" cy="46974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9pPr>
          </a:lstStyle>
          <a:p>
            <a:pPr algn="ctr"/>
            <a:r>
              <a:rPr lang="en-US" sz="4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“I am the good shepherd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…My sheep </a:t>
            </a:r>
          </a:p>
          <a:p>
            <a:pPr algn="ctr"/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hear my voice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and I know them,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 they follow me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:“</a:t>
            </a:r>
          </a:p>
          <a:p>
            <a:pPr algn="ctr"/>
            <a:r>
              <a:rPr lang="en-US" sz="4125" b="1" dirty="0">
                <a:solidFill>
                  <a:schemeClr val="bg1"/>
                </a:solidFill>
                <a:latin typeface="Georgia" panose="02040502050405020303" pitchFamily="18" charset="0"/>
              </a:rPr>
              <a:t>John 10:10,11; 27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65" y="-23191"/>
            <a:ext cx="12192000" cy="11079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9pPr>
          </a:lstStyle>
          <a:p>
            <a:r>
              <a:rPr lang="en-US" sz="6600" b="1" dirty="0">
                <a:solidFill>
                  <a:schemeClr val="bg1"/>
                </a:solidFill>
                <a:latin typeface="Georgia" panose="02040502050405020303" pitchFamily="18" charset="0"/>
              </a:rPr>
              <a:t>Learning to Listen to God!</a:t>
            </a:r>
          </a:p>
        </p:txBody>
      </p:sp>
    </p:spTree>
    <p:extLst>
      <p:ext uri="{BB962C8B-B14F-4D97-AF65-F5344CB8AC3E}">
        <p14:creationId xmlns:p14="http://schemas.microsoft.com/office/powerpoint/2010/main" val="2893588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" y="-76200"/>
            <a:ext cx="116205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Has a </a:t>
            </a:r>
            <a:r>
              <a:rPr lang="en-US" sz="5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Cooperative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Soul.</a:t>
            </a:r>
          </a:p>
          <a:p>
            <a:pPr algn="ctr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52156" y="762000"/>
            <a:ext cx="11963399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23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that received seed into </a:t>
            </a:r>
            <a:r>
              <a:rPr lang="en-US" sz="44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good ground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“hears the word.” </a:t>
            </a:r>
            <a:endParaRPr lang="en-US" sz="4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“and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Understands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it” </a:t>
            </a:r>
          </a:p>
          <a:p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Syni’ēmi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“to put together”, apply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1) This implies that they 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Respond!</a:t>
            </a:r>
          </a:p>
          <a:p>
            <a:r>
              <a:rPr lang="en-US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(To God’s word and Will!)</a:t>
            </a:r>
          </a:p>
          <a:p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Jms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2:26 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 as the body without the spirit is dead, </a:t>
            </a:r>
          </a:p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faith without works is dead also.” </a:t>
            </a: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0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0" y="0"/>
            <a:ext cx="1211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They have a Cooperative mind/heart</a:t>
            </a:r>
          </a:p>
          <a:p>
            <a:pPr algn="ctr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-9236" y="838200"/>
            <a:ext cx="1196339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23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that received seed into the good </a:t>
            </a:r>
            <a:r>
              <a:rPr 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ground …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“and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understands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it” 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157F61-B94F-45CE-A4D1-C558591A518D}"/>
              </a:ext>
            </a:extLst>
          </p:cNvPr>
          <p:cNvSpPr/>
          <p:nvPr/>
        </p:nvSpPr>
        <p:spPr>
          <a:xfrm>
            <a:off x="1828800" y="2328154"/>
            <a:ext cx="8991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Syni’ēmi</a:t>
            </a:r>
            <a:r>
              <a:rPr lang="en-US" sz="4400" b="1" dirty="0">
                <a:solidFill>
                  <a:srgbClr val="0000FF"/>
                </a:solidFill>
                <a:cs typeface="Times New Roman" panose="02020603050405020304" pitchFamily="18" charset="0"/>
              </a:rPr>
              <a:t>: “to put together”, </a:t>
            </a:r>
            <a:r>
              <a:rPr 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apply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A84B4F-7BA9-4947-86BF-10CF1AB10226}"/>
              </a:ext>
            </a:extLst>
          </p:cNvPr>
          <p:cNvSpPr/>
          <p:nvPr/>
        </p:nvSpPr>
        <p:spPr>
          <a:xfrm>
            <a:off x="0" y="2921844"/>
            <a:ext cx="122012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Heb 4:2 </a:t>
            </a:r>
            <a:r>
              <a:rPr lang="en-US" sz="3600" dirty="0">
                <a:solidFill>
                  <a:srgbClr val="FF0000"/>
                </a:solidFill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unto us was the gospel preached, as well as them: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word preached did not profit them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 being mixed with faith</a:t>
            </a:r>
          </a:p>
          <a:p>
            <a:pPr algn="ctr"/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them that heard it.” </a:t>
            </a:r>
            <a:endParaRPr lang="en-US" sz="5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580422-B64B-4700-AFCD-28CC486BE83A}"/>
              </a:ext>
            </a:extLst>
          </p:cNvPr>
          <p:cNvSpPr/>
          <p:nvPr/>
        </p:nvSpPr>
        <p:spPr>
          <a:xfrm>
            <a:off x="152400" y="4868378"/>
            <a:ext cx="3129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D70979-AED0-4A25-A799-B247AAC1E276}"/>
              </a:ext>
            </a:extLst>
          </p:cNvPr>
          <p:cNvSpPr/>
          <p:nvPr/>
        </p:nvSpPr>
        <p:spPr>
          <a:xfrm>
            <a:off x="6212072" y="55160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2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0" y="0"/>
            <a:ext cx="1211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They have a Cooperative mind/heart</a:t>
            </a:r>
          </a:p>
          <a:p>
            <a:pPr algn="ctr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0" y="685800"/>
            <a:ext cx="121158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“which also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bears</a:t>
            </a:r>
            <a:r>
              <a:rPr 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fruit”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This is the whole point of planting!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2) Fruit requires a deeper connection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(Commitment)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than just leaves. 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a) There are many fruitless “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believers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(found only 2x in NT. {Acts 5:14; 1 Tim. 4:12})     </a:t>
            </a:r>
          </a:p>
          <a:p>
            <a:pPr>
              <a:spcBef>
                <a:spcPts val="12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are no fruitless “</a:t>
            </a:r>
            <a:r>
              <a:rPr lang="en-US" sz="48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disciples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Mentioned 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in NT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is God Expecting/Inspecting?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F49F2B-289A-402D-9A8D-A5E79C2DDAAC}"/>
              </a:ext>
            </a:extLst>
          </p:cNvPr>
          <p:cNvSpPr txBox="1"/>
          <p:nvPr/>
        </p:nvSpPr>
        <p:spPr>
          <a:xfrm>
            <a:off x="6705600" y="885626"/>
            <a:ext cx="6285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highlight>
                  <a:srgbClr val="FFFF00"/>
                </a:highlight>
              </a:rPr>
              <a:t>Karpophore’ō</a:t>
            </a:r>
            <a:r>
              <a:rPr lang="en-US" sz="3200" b="1" dirty="0">
                <a:solidFill>
                  <a:srgbClr val="0000FF"/>
                </a:solidFill>
                <a:highlight>
                  <a:srgbClr val="FFFF00"/>
                </a:highlight>
              </a:rPr>
              <a:t>: fertile, fruitful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25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0" y="0"/>
            <a:ext cx="1211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Has a Cooperative mind/heart</a:t>
            </a:r>
          </a:p>
          <a:p>
            <a:pPr algn="ctr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114300" y="838200"/>
            <a:ext cx="1196339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23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that received seed into the good ground: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bringes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forth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(fruit)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solidFill>
                  <a:srgbClr val="0000FF"/>
                </a:solidFill>
                <a:highlight>
                  <a:srgbClr val="FFFF00"/>
                </a:highlight>
              </a:rPr>
              <a:t>Poie’ō</a:t>
            </a:r>
            <a:r>
              <a:rPr lang="en-US" sz="4000" b="1" dirty="0">
                <a:solidFill>
                  <a:srgbClr val="0000FF"/>
                </a:solidFill>
                <a:highlight>
                  <a:srgbClr val="FFFF00"/>
                </a:highlight>
              </a:rPr>
              <a:t>: to do/make,   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        commits (to </a:t>
            </a:r>
            <a:r>
              <a:rPr lang="en-US" sz="4000" b="1" i="1" u="sng" dirty="0">
                <a:solidFill>
                  <a:srgbClr val="FF0066"/>
                </a:solidFill>
              </a:rPr>
              <a:t>maturity</a:t>
            </a:r>
            <a:r>
              <a:rPr lang="en-US" sz="4000" b="1" dirty="0">
                <a:solidFill>
                  <a:srgbClr val="0000FF"/>
                </a:solidFill>
              </a:rPr>
              <a:t>!)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 15:4-5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Abide in me... As the branch cannot bear fruit of itself, except it abide in the vine; no more can ye, except ye abide in me. I am the vine, ye are the branches: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that </a:t>
            </a:r>
            <a:r>
              <a:rPr lang="en-US" sz="4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abideth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me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I in him, </a:t>
            </a:r>
          </a:p>
          <a:p>
            <a:pPr algn="ctr"/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same bringeth forth much fruit: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without me ye can do nothing.”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75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04800" y="-228600"/>
            <a:ext cx="1211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“Dedicated” Hearer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 8,23</a:t>
            </a:r>
          </a:p>
          <a:p>
            <a:r>
              <a:rPr lang="en-US" sz="48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1. Has a cultivated Soul</a:t>
            </a:r>
          </a:p>
          <a:p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2. Has a Cooperative Soul</a:t>
            </a:r>
          </a:p>
          <a:p>
            <a:pPr algn="ctr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0" y="2362200"/>
            <a:ext cx="119633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23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that received seed into the good ground is he that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hears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understands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bears fruit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bringes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forth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poie’o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fruit to maturity)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some an hundredfold,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some sixty, some thirty.”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the differing amounts of fruitfulness? </a:t>
            </a:r>
          </a:p>
          <a:p>
            <a:pPr algn="ctr"/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34705" y="0"/>
            <a:ext cx="11963399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Fruitfulness will Differ according to </a:t>
            </a:r>
          </a:p>
          <a:p>
            <a:pPr marL="742950" indent="-742950">
              <a:buAutoNum type="arabicParenR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ability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Persuasion: Faith in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His Purposes,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and the degree of our </a:t>
            </a:r>
            <a:r>
              <a:rPr lang="en-US" sz="4400" b="1" i="1" u="sng" dirty="0">
                <a:solidFill>
                  <a:srgbClr val="FF0066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Partnership!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9:29 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“According to your faith be it unto you.” </a:t>
            </a:r>
          </a:p>
          <a:p>
            <a:pPr algn="ctr">
              <a:spcBef>
                <a:spcPts val="12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25:14,15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 the kingdom of heaven is as a man travelling into a far country, who called his own servants, and delivered unto them his goods.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one he gave 5 talents, to another 2, &amp; to another 1;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every man according to his several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ability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dynamis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straightway took his journey.”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9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34705" y="0"/>
            <a:ext cx="12157295" cy="7309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23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an hundredfold, some sixty, some thirty.”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Fruitfulness will Differ according to </a:t>
            </a:r>
          </a:p>
          <a:p>
            <a:pPr marL="742950" indent="-742950">
              <a:buAutoNum type="arabicParenR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sz="44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ability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(Persuasion: Faith in) </a:t>
            </a:r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His Purposes, 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degree of our </a:t>
            </a:r>
            <a:r>
              <a:rPr lang="en-US" sz="4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Partnership!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Eph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3:20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“Now unto him that’s able to do exceeding abundantly above all that we ask or think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power that worketh in us”</a:t>
            </a:r>
          </a:p>
          <a:p>
            <a:pPr algn="ctr">
              <a:spcBef>
                <a:spcPts val="1800"/>
              </a:spcBef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Phil. 4:13 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can do all things through Christ,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strengtheneth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34705" y="0"/>
            <a:ext cx="11963399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Fruitfulness will Differ according to </a:t>
            </a:r>
          </a:p>
          <a:p>
            <a:pPr marL="742950" indent="-742950">
              <a:buAutoNum type="arabicParenR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ability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(persuasion/faith)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His Power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Purposes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degree of </a:t>
            </a:r>
            <a:r>
              <a:rPr lang="en-US" sz="4400" b="1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our Partnership</a:t>
            </a:r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Cor 8:3-4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 to their power, I bear record,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yea,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beyond their power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were willing of themselves;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Praying us with much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intreaty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we would receive the gift,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take upon us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fellowship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(koinonia)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the ministering to the saints.” </a:t>
            </a:r>
          </a:p>
          <a:p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1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0F58695-52D5-47FE-A276-1A9807BE24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13" y="67243"/>
            <a:ext cx="11911519" cy="987425"/>
          </a:xfrm>
        </p:spPr>
        <p:txBody>
          <a:bodyPr>
            <a:normAutofit fontScale="90000"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altLang="en-US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SOWER  (messenger)  </a:t>
            </a:r>
            <a:r>
              <a:rPr lang="en-US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Mt. 13:3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229877E-380E-4127-953F-052BE07F9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13" y="1219200"/>
            <a:ext cx="12089490" cy="459589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>
              <a:spcBef>
                <a:spcPts val="1200"/>
              </a:spcBef>
              <a:buNone/>
            </a:pP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parable of the sower and the seed">
            <a:extLst>
              <a:ext uri="{FF2B5EF4-FFF2-40B4-BE49-F238E27FC236}">
                <a16:creationId xmlns:a16="http://schemas.microsoft.com/office/drawing/2014/main" id="{B0AFB12D-E658-42ED-8535-42E1D074D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1" r="17999"/>
          <a:stretch/>
        </p:blipFill>
        <p:spPr bwMode="auto">
          <a:xfrm>
            <a:off x="83807" y="838200"/>
            <a:ext cx="5390870" cy="3493095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0599C7-0BB2-4600-8F19-F2B6F9393A05}"/>
              </a:ext>
            </a:extLst>
          </p:cNvPr>
          <p:cNvSpPr/>
          <p:nvPr/>
        </p:nvSpPr>
        <p:spPr>
          <a:xfrm>
            <a:off x="5390871" y="1215886"/>
            <a:ext cx="66335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“Behold, a sower went forth </a:t>
            </a:r>
            <a:r>
              <a:rPr lang="en-US" alt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sow</a:t>
            </a:r>
            <a:r>
              <a:rPr lang="en-US" alt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…” </a:t>
            </a:r>
          </a:p>
          <a:p>
            <a:pPr algn="ctr"/>
            <a:r>
              <a:rPr lang="en-US" altLang="en-US" sz="5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Speirō</a:t>
            </a:r>
            <a:r>
              <a:rPr lang="en-US" alt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 scatter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03585-0AD4-4C34-A4F4-6BE9A58CA9C9}"/>
              </a:ext>
            </a:extLst>
          </p:cNvPr>
          <p:cNvSpPr txBox="1"/>
          <p:nvPr/>
        </p:nvSpPr>
        <p:spPr>
          <a:xfrm>
            <a:off x="4572000" y="3733800"/>
            <a:ext cx="73151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Mt. 28:18-20 </a:t>
            </a:r>
          </a:p>
          <a:p>
            <a:pPr algn="ctr"/>
            <a:r>
              <a:rPr lang="en-US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9209C-FA84-4389-90FD-F5CB94A056E5}"/>
              </a:ext>
            </a:extLst>
          </p:cNvPr>
          <p:cNvSpPr txBox="1"/>
          <p:nvPr/>
        </p:nvSpPr>
        <p:spPr>
          <a:xfrm>
            <a:off x="167613" y="4465159"/>
            <a:ext cx="1171958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SEED (or message) Mt. 3:3, 19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Seed </a:t>
            </a:r>
            <a:r>
              <a:rPr lang="en-US" alt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word of God</a:t>
            </a:r>
            <a:r>
              <a:rPr lang="en-US" alt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  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Lk 8:11; </a:t>
            </a:r>
          </a:p>
          <a:p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Ph. 2:13-16</a:t>
            </a:r>
            <a:endParaRPr lang="en-US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34705" y="0"/>
            <a:ext cx="12157295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Fruitfulness will Differ according to </a:t>
            </a:r>
          </a:p>
          <a:p>
            <a:pPr marL="742950" indent="-742950">
              <a:buAutoNum type="arabicParenR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ability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(Faith in Purpose/ Power/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Partnership)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Our 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(Passion)  Phil 3:7-15 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“what things were gain to me, I count loss for Christ… </a:t>
            </a:r>
          </a:p>
          <a:p>
            <a:pPr>
              <a:spcBef>
                <a:spcPts val="6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4000" dirty="0"/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count not myself to have apprehended: but this one thing I do, forgetting those things which are behind, and reaching forth unto those things which are before, </a:t>
            </a:r>
          </a:p>
          <a:p>
            <a:pPr>
              <a:spcBef>
                <a:spcPts val="60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press toward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mark for the prize of the high calling of God in Christ Jesus</a:t>
            </a:r>
          </a:p>
          <a:p>
            <a:pPr>
              <a:spcBef>
                <a:spcPts val="600"/>
              </a:spcBef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“let as many as be perfect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teleios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thus minded”</a:t>
            </a:r>
          </a:p>
        </p:txBody>
      </p:sp>
    </p:spTree>
    <p:extLst>
      <p:ext uri="{BB962C8B-B14F-4D97-AF65-F5344CB8AC3E}">
        <p14:creationId xmlns:p14="http://schemas.microsoft.com/office/powerpoint/2010/main" val="400852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34705" y="0"/>
            <a:ext cx="1196339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Fruitfulness will Differ according to 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Our 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(Passion)  </a:t>
            </a:r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Cor 9:24-27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“Know ye not that they which run in a race </a:t>
            </a:r>
            <a:r>
              <a:rPr 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run all, but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receiveth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the prize?  </a:t>
            </a:r>
            <a:endParaRPr lang="en-US" sz="4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every man that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striveth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the mastery is temperate in all things. They do it to obtain a corruptible crown;   </a:t>
            </a:r>
          </a:p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but we an incorruptible.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therefore so run, not as uncertainly; so fight I,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as one that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beateth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air: 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I keep under my body, and bring it into subjection:”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ED838-5D46-46E2-B618-C5E13D6A28BE}"/>
              </a:ext>
            </a:extLst>
          </p:cNvPr>
          <p:cNvSpPr txBox="1"/>
          <p:nvPr/>
        </p:nvSpPr>
        <p:spPr>
          <a:xfrm>
            <a:off x="5181600" y="1981200"/>
            <a:ext cx="68165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run, that ye may obtain.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3026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34705" y="0"/>
            <a:ext cx="12157295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23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an hundredfold, some sixty, some thirty.”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Fruitfulness will Differ according to 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Our 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Opportunity.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(Priority)  Mt. 6:33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“Seek ye first the Kingdom of God,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His righteousness,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all these things shall be added unto you.”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 1:17-18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he’s before all things, by him all things consist.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 is the head of the body, the church: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 in all things he might have the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preeminence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Proteuo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first in rank and influence! </a:t>
            </a:r>
          </a:p>
        </p:txBody>
      </p:sp>
    </p:spTree>
    <p:extLst>
      <p:ext uri="{BB962C8B-B14F-4D97-AF65-F5344CB8AC3E}">
        <p14:creationId xmlns:p14="http://schemas.microsoft.com/office/powerpoint/2010/main" val="40735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34705" y="0"/>
            <a:ext cx="11963399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Fruitfulness will Differ according to 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Our </a:t>
            </a:r>
            <a:r>
              <a:rPr lang="en-US" sz="44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Opportunity.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(Priority)  Gal. 6:9,10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“let us not be weary in well doing:</a:t>
            </a:r>
          </a:p>
          <a:p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for in due season we shall reap, </a:t>
            </a:r>
          </a:p>
          <a:p>
            <a:pPr algn="ctr">
              <a:spcBef>
                <a:spcPts val="1200"/>
              </a:spcBef>
            </a:pP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 we have therefore opportunity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(Kairos: season)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 us do good unto all men, especially unto them who are of the household of faith.” </a:t>
            </a:r>
          </a:p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season of sowing and growing </a:t>
            </a:r>
          </a:p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soon pass!</a:t>
            </a:r>
          </a:p>
          <a:p>
            <a:pPr algn="ctr"/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5DA36D-AB43-477F-B543-8CE76D07077A}"/>
              </a:ext>
            </a:extLst>
          </p:cNvPr>
          <p:cNvSpPr txBox="1"/>
          <p:nvPr/>
        </p:nvSpPr>
        <p:spPr>
          <a:xfrm>
            <a:off x="8077200" y="2133600"/>
            <a:ext cx="6206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we faint not.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44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34705" y="0"/>
            <a:ext cx="12157295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season of sowing &amp; growing will pass!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Acts 24:24,25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“Felix came with …Drusilla, </a:t>
            </a:r>
            <a:r>
              <a:rPr 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sent for Paul,   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and heard him concerning the faith in Christ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as he reasoned of righteousness,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temperance, and judgment to come,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Felix trembled, answered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thy way for this time; 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I have a convenient season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(Kairos!)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will call for thee.” 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9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34705" y="0"/>
            <a:ext cx="11963399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Conclusion: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Some day our season (opportunity)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for Cultivating and Cooperating </a:t>
            </a:r>
            <a:r>
              <a:rPr lang="en-US" sz="4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will end! </a:t>
            </a:r>
          </a:p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Jeremiah 8:20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harvest is past, </a:t>
            </a: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summer is ended, </a:t>
            </a:r>
          </a:p>
          <a:p>
            <a:pPr algn="ctr"/>
            <a:r>
              <a:rPr lang="en-US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we are not saved.” </a:t>
            </a:r>
          </a:p>
          <a:p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8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" y="-76200"/>
            <a:ext cx="7125916" cy="3933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1" y="2643188"/>
            <a:ext cx="614362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9pPr>
          </a:lstStyle>
          <a:p>
            <a:r>
              <a:rPr lang="en-US" sz="3750" b="1" dirty="0">
                <a:solidFill>
                  <a:schemeClr val="tx1"/>
                </a:solidFill>
              </a:rPr>
              <a:t>The Home he grew up in.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67" y="-76200"/>
            <a:ext cx="2098363" cy="21566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9" y="3645463"/>
            <a:ext cx="7195071" cy="3212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3857625"/>
            <a:ext cx="6286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9pPr>
          </a:lstStyle>
          <a:p>
            <a:pPr algn="ctr"/>
            <a:r>
              <a:rPr lang="en-US" sz="4500" b="1" dirty="0">
                <a:solidFill>
                  <a:schemeClr val="bg1"/>
                </a:solidFill>
              </a:rPr>
              <a:t>His home in Africa</a:t>
            </a:r>
            <a:r>
              <a:rPr lang="en-US" sz="1125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79402" y="2186655"/>
            <a:ext cx="4996033" cy="41267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“Some want to live within the sound of church or chapel bell;</a:t>
            </a:r>
          </a:p>
          <a:p>
            <a:pPr algn="ctr">
              <a:spcBef>
                <a:spcPts val="1687"/>
              </a:spcBef>
            </a:pP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to run a rescue shop, </a:t>
            </a:r>
            <a: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within a yard of Hell!”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5DA91-82B2-4A41-B88B-0BABA246FC90}"/>
              </a:ext>
            </a:extLst>
          </p:cNvPr>
          <p:cNvSpPr txBox="1"/>
          <p:nvPr/>
        </p:nvSpPr>
        <p:spPr>
          <a:xfrm>
            <a:off x="9372600" y="1524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CT </a:t>
            </a:r>
            <a:r>
              <a:rPr lang="en-US" sz="4000" dirty="0" err="1">
                <a:solidFill>
                  <a:schemeClr val="bg1"/>
                </a:solidFill>
              </a:rPr>
              <a:t>Studd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953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12192000" cy="7643708"/>
          </a:xfrm>
          <a:ln/>
        </p:spPr>
        <p:txBody>
          <a:bodyPr vert="horz" wrap="square" lIns="35718" tIns="35718" rIns="291446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“Two little lines I heard one day,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Traveling along life’s busy way;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Bringing conviction to my heart,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from my mind would not depart;</a:t>
            </a:r>
          </a:p>
          <a:p>
            <a:pPr marL="0" indent="0" algn="ctr">
              <a:spcBef>
                <a:spcPts val="1125"/>
              </a:spcBef>
              <a:spcAft>
                <a:spcPts val="0"/>
              </a:spcAft>
              <a:buNone/>
            </a:pPr>
            <a:r>
              <a:rPr lang="en-US" sz="5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Only one life, ’twill soon be past,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Only what’s done for Christ will last.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2861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11584781" cy="7643708"/>
          </a:xfrm>
          <a:ln/>
        </p:spPr>
        <p:txBody>
          <a:bodyPr vert="horz" wrap="square" lIns="35718" tIns="35718" rIns="291446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9pPr>
          </a:lstStyle>
          <a:p>
            <a:pPr marL="0" indent="0" algn="ctr">
              <a:spcBef>
                <a:spcPts val="1125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Only one life, yes only one,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Soon will its fleeting hours be done;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Then, in ‘that day’ my Lord to meet,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stand before His Judgement seat;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Only one life, ’twill soon be past,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Only what’s done for Christ will last.</a:t>
            </a:r>
          </a:p>
          <a:p>
            <a:pPr marL="0" algn="ctr">
              <a:spcBef>
                <a:spcPts val="0"/>
              </a:spcBef>
              <a:spcAft>
                <a:spcPts val="0"/>
              </a:spcAft>
            </a:pPr>
            <a:endParaRPr lang="en-US" sz="5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65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0038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9009" y="228600"/>
            <a:ext cx="12042991" cy="8715375"/>
          </a:xfrm>
          <a:ln/>
        </p:spPr>
        <p:txBody>
          <a:bodyPr vert="horz" wrap="square" lIns="35718" tIns="35718" rIns="291446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6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Only one life, the still small voice,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6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Gently pleads </a:t>
            </a:r>
            <a:r>
              <a:rPr lang="en-US" sz="6000" b="1" i="1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for a better choice</a:t>
            </a:r>
            <a:r>
              <a:rPr lang="en-US" sz="6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6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Bidding me selfish aims to leave,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6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And to God’s holy will to cleave;</a:t>
            </a:r>
          </a:p>
          <a:p>
            <a:pPr marL="0" indent="0" algn="ctr">
              <a:spcBef>
                <a:spcPts val="1125"/>
              </a:spcBef>
              <a:spcAft>
                <a:spcPts val="0"/>
              </a:spcAft>
              <a:buSzTx/>
              <a:buNone/>
            </a:pPr>
            <a:r>
              <a:rPr lang="en-US" sz="6000" b="1" i="1" kern="12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Only one life, ’twill soon be past,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6000" b="1" i="1" kern="12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Only what’s done for Christ will last.</a:t>
            </a:r>
          </a:p>
          <a:p>
            <a:pPr marL="4465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7503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3229877E-380E-4127-953F-052BE07F99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2510" y="258080"/>
            <a:ext cx="12089490" cy="459589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SOIL Vs. 4-9, 18-23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parable of the sower and the seed">
            <a:extLst>
              <a:ext uri="{FF2B5EF4-FFF2-40B4-BE49-F238E27FC236}">
                <a16:creationId xmlns:a16="http://schemas.microsoft.com/office/drawing/2014/main" id="{ECE8B7F3-5875-48AD-A921-659748693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098" r="5000" b="8536"/>
          <a:stretch/>
        </p:blipFill>
        <p:spPr bwMode="auto">
          <a:xfrm>
            <a:off x="0" y="990600"/>
            <a:ext cx="1224611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C826BF-7B47-442E-B105-172BBED8047A}"/>
              </a:ext>
            </a:extLst>
          </p:cNvPr>
          <p:cNvSpPr/>
          <p:nvPr/>
        </p:nvSpPr>
        <p:spPr>
          <a:xfrm>
            <a:off x="48399" y="3429000"/>
            <a:ext cx="11975558" cy="156966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soil represents the condition of the hearts </a:t>
            </a:r>
          </a:p>
          <a:p>
            <a:pPr algn="ctr"/>
            <a:r>
              <a:rPr lang="en-US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(basic attitudes) of the hearers.  </a:t>
            </a: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0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12042991" cy="8715375"/>
          </a:xfrm>
          <a:ln/>
        </p:spPr>
        <p:txBody>
          <a:bodyPr vert="horz" wrap="square" lIns="35718" tIns="35718" rIns="291446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charset="0"/>
                <a:ea typeface="ヒラギノ角ゴ ProN W3" pitchFamily="-128" charset="-128"/>
                <a:cs typeface="+mn-cs"/>
                <a:sym typeface="Arial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5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Only one life, a few brief years,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5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Each with its burdens, hopes, and fears;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5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Each with its claims I must fulfill,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5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living for self or in His will;</a:t>
            </a:r>
          </a:p>
          <a:p>
            <a:pPr marL="0" indent="0" algn="ctr">
              <a:spcBef>
                <a:spcPts val="1125"/>
              </a:spcBef>
              <a:spcAft>
                <a:spcPts val="0"/>
              </a:spcAft>
              <a:buSzTx/>
              <a:buNone/>
            </a:pPr>
            <a:r>
              <a:rPr lang="en-US" sz="5400" b="1" i="1" kern="12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Only one life, ’twill soon be past,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5400" b="1" i="1" kern="12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Only what’s done for Christ will last.”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5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C.T. </a:t>
            </a:r>
            <a:r>
              <a:rPr lang="en-US" sz="5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Studd</a:t>
            </a:r>
            <a:endParaRPr lang="en-US" sz="5400" b="1" i="1" kern="12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4465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6536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esus' first miracle">
            <a:extLst>
              <a:ext uri="{FF2B5EF4-FFF2-40B4-BE49-F238E27FC236}">
                <a16:creationId xmlns:a16="http://schemas.microsoft.com/office/drawing/2014/main" id="{9AE6EC29-C9C0-4F09-923F-63A29A1C4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51" y="2514600"/>
            <a:ext cx="395249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48F700-676E-4D17-9DE5-3AD771D3C4B7}"/>
              </a:ext>
            </a:extLst>
          </p:cNvPr>
          <p:cNvSpPr txBox="1"/>
          <p:nvPr/>
        </p:nvSpPr>
        <p:spPr>
          <a:xfrm>
            <a:off x="76200" y="-29765"/>
            <a:ext cx="11811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“soil” of your soul (heart) </a:t>
            </a:r>
          </a:p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“Good” in God’s eyes?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70115-6812-44D4-961F-2C5F8BB14225}"/>
              </a:ext>
            </a:extLst>
          </p:cNvPr>
          <p:cNvSpPr txBox="1"/>
          <p:nvPr/>
        </p:nvSpPr>
        <p:spPr>
          <a:xfrm>
            <a:off x="10134600" y="6324600"/>
            <a:ext cx="6636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John 2:5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8EB6A8-FAE3-4C88-AC62-6BF7375C9F3B}"/>
              </a:ext>
            </a:extLst>
          </p:cNvPr>
          <p:cNvSpPr txBox="1"/>
          <p:nvPr/>
        </p:nvSpPr>
        <p:spPr>
          <a:xfrm>
            <a:off x="228600" y="1600200"/>
            <a:ext cx="78968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 you willing to partner with God in cultivating a cooperative heart?  </a:t>
            </a:r>
            <a:endParaRPr lang="en-US" sz="3200" b="1" dirty="0">
              <a:solidFill>
                <a:srgbClr val="FF0000"/>
              </a:solidFill>
              <a:latin typeface="Georgia Pro Semibold" panose="020407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FD2832-49A6-4B3D-BEC3-90AB1794FD15}"/>
              </a:ext>
            </a:extLst>
          </p:cNvPr>
          <p:cNvSpPr txBox="1"/>
          <p:nvPr/>
        </p:nvSpPr>
        <p:spPr>
          <a:xfrm>
            <a:off x="-14773" y="3810000"/>
            <a:ext cx="838355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Jesus’ first miracle illustrates the importance of this.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“Whatsoever he saith unto you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, </a:t>
            </a:r>
            <a:r>
              <a:rPr lang="en-US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do it.” </a:t>
            </a:r>
          </a:p>
        </p:txBody>
      </p:sp>
    </p:spTree>
    <p:extLst>
      <p:ext uri="{BB962C8B-B14F-4D97-AF65-F5344CB8AC3E}">
        <p14:creationId xmlns:p14="http://schemas.microsoft.com/office/powerpoint/2010/main" val="200149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a Lisa: The theft that created a legend | CNN">
            <a:extLst>
              <a:ext uri="{FF2B5EF4-FFF2-40B4-BE49-F238E27FC236}">
                <a16:creationId xmlns:a16="http://schemas.microsoft.com/office/drawing/2014/main" id="{EB934DB4-E9D9-486E-BBE7-ED9A1564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33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A2357A-595C-4877-BBCE-D5D4EBCF0DD8}"/>
              </a:ext>
            </a:extLst>
          </p:cNvPr>
          <p:cNvSpPr txBox="1"/>
          <p:nvPr/>
        </p:nvSpPr>
        <p:spPr>
          <a:xfrm>
            <a:off x="0" y="171611"/>
            <a:ext cx="7696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DaVinci’s “Mona Lisa” </a:t>
            </a:r>
          </a:p>
          <a:p>
            <a:pPr algn="ctr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painted in 1503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measures only 20” x 30”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 captures one whole wall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Louvre.</a:t>
            </a:r>
          </a:p>
        </p:txBody>
      </p:sp>
      <p:pic>
        <p:nvPicPr>
          <p:cNvPr id="11" name="Picture 4" descr="Image result for mona lisa louvre">
            <a:extLst>
              <a:ext uri="{FF2B5EF4-FFF2-40B4-BE49-F238E27FC236}">
                <a16:creationId xmlns:a16="http://schemas.microsoft.com/office/drawing/2014/main" id="{1AAF64ED-5DCB-4722-BB61-AE70E02E1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0"/>
          <a:stretch/>
        </p:blipFill>
        <p:spPr bwMode="auto">
          <a:xfrm>
            <a:off x="0" y="3649486"/>
            <a:ext cx="7620000" cy="32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88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esus' first miracle">
            <a:extLst>
              <a:ext uri="{FF2B5EF4-FFF2-40B4-BE49-F238E27FC236}">
                <a16:creationId xmlns:a16="http://schemas.microsoft.com/office/drawing/2014/main" id="{9AE6EC29-C9C0-4F09-923F-63A29A1C4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2000250"/>
            <a:ext cx="26003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2DDDCA9C-F04C-459B-8DA7-BEB4301A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1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ADFF2B-5AA5-4238-8FB0-9D063E51F63B}"/>
              </a:ext>
            </a:extLst>
          </p:cNvPr>
          <p:cNvSpPr txBox="1"/>
          <p:nvPr/>
        </p:nvSpPr>
        <p:spPr>
          <a:xfrm>
            <a:off x="297921" y="-52046"/>
            <a:ext cx="11864771" cy="1200329"/>
          </a:xfrm>
          <a:prstGeom prst="rect">
            <a:avLst/>
          </a:prstGeom>
          <a:solidFill>
            <a:schemeClr val="tx1">
              <a:alpha val="25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Paolo Veronese (1563) Wedding at Cana takes up the entire opposite wall at 22 ft x 32 ft.  (704 St2) </a:t>
            </a:r>
          </a:p>
        </p:txBody>
      </p:sp>
      <p:pic>
        <p:nvPicPr>
          <p:cNvPr id="11" name="Picture 4" descr="Image result for mona lisa louvre">
            <a:extLst>
              <a:ext uri="{FF2B5EF4-FFF2-40B4-BE49-F238E27FC236}">
                <a16:creationId xmlns:a16="http://schemas.microsoft.com/office/drawing/2014/main" id="{AE0AF74A-0EF5-4603-8D81-10DA4E6B6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0"/>
          <a:stretch/>
        </p:blipFill>
        <p:spPr bwMode="auto">
          <a:xfrm>
            <a:off x="0" y="3886200"/>
            <a:ext cx="7620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A37A4A-1B50-40CC-9E12-43483B3D1C5B}"/>
              </a:ext>
            </a:extLst>
          </p:cNvPr>
          <p:cNvSpPr txBox="1"/>
          <p:nvPr/>
        </p:nvSpPr>
        <p:spPr>
          <a:xfrm>
            <a:off x="76200" y="5586903"/>
            <a:ext cx="7543800" cy="1200329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Yet people are enamored by a picture 160 times smaller!</a:t>
            </a:r>
          </a:p>
        </p:txBody>
      </p:sp>
    </p:spTree>
    <p:extLst>
      <p:ext uri="{BB962C8B-B14F-4D97-AF65-F5344CB8AC3E}">
        <p14:creationId xmlns:p14="http://schemas.microsoft.com/office/powerpoint/2010/main" val="38041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E10A2C-8F1A-4DFD-BFCC-070433440F0F}"/>
              </a:ext>
            </a:extLst>
          </p:cNvPr>
          <p:cNvSpPr/>
          <p:nvPr/>
        </p:nvSpPr>
        <p:spPr>
          <a:xfrm>
            <a:off x="-76200" y="228600"/>
            <a:ext cx="1196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“Who hath ears to hear, let him hear.” 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9  </a:t>
            </a:r>
          </a:p>
        </p:txBody>
      </p:sp>
      <p:pic>
        <p:nvPicPr>
          <p:cNvPr id="4098" name="Picture 2" descr="Image result for Jesus invites">
            <a:extLst>
              <a:ext uri="{FF2B5EF4-FFF2-40B4-BE49-F238E27FC236}">
                <a16:creationId xmlns:a16="http://schemas.microsoft.com/office/drawing/2014/main" id="{ACC241D0-389F-40D7-9325-9863224D5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215" y="3461663"/>
            <a:ext cx="5103786" cy="33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68B93B-DADF-494B-AFC7-8A4F590CFCE3}"/>
              </a:ext>
            </a:extLst>
          </p:cNvPr>
          <p:cNvSpPr txBox="1"/>
          <p:nvPr/>
        </p:nvSpPr>
        <p:spPr>
          <a:xfrm>
            <a:off x="154014" y="914400"/>
            <a:ext cx="1203798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you </a:t>
            </a:r>
            <a:r>
              <a:rPr lang="en-US" sz="4800" b="1" i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cultivate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(Prepare) your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soul to receive God’s Truth?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2.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you </a:t>
            </a:r>
            <a:r>
              <a:rPr lang="en-US" sz="4800" b="1" i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God’s purposes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and plan to develop 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Fruit in your life?</a:t>
            </a: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Jer. 29:11-13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8E0180F3-9C90-490B-9F4F-9372E3D58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78476D-B096-4F52-9CE0-25909C4A868D}"/>
              </a:ext>
            </a:extLst>
          </p:cNvPr>
          <p:cNvSpPr txBox="1"/>
          <p:nvPr/>
        </p:nvSpPr>
        <p:spPr>
          <a:xfrm>
            <a:off x="0" y="4507459"/>
            <a:ext cx="12039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Isaiah 6:8 </a:t>
            </a:r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“I heard the voice of the Lord, saying, </a:t>
            </a:r>
          </a:p>
          <a:p>
            <a:r>
              <a:rPr lang="en-US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 </a:t>
            </a:r>
            <a:r>
              <a:rPr lang="en-US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B0604020202020204" pitchFamily="18" charset="0"/>
              </a:rPr>
              <a:t>Whom shall I send, and who will go for us?</a:t>
            </a:r>
            <a:endParaRPr lang="en-US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Semibold" panose="020B0604020202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008114-1DA5-4C37-B3C4-01C3F2C3BA04}"/>
              </a:ext>
            </a:extLst>
          </p:cNvPr>
          <p:cNvSpPr txBox="1"/>
          <p:nvPr/>
        </p:nvSpPr>
        <p:spPr>
          <a:xfrm>
            <a:off x="562447" y="5954009"/>
            <a:ext cx="11049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 </a:t>
            </a:r>
            <a:r>
              <a:rPr lang="en-US" sz="4800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Then said I, Here am I; 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A7660F-2739-4397-9E4A-CCE8D83E55D2}"/>
              </a:ext>
            </a:extLst>
          </p:cNvPr>
          <p:cNvSpPr txBox="1"/>
          <p:nvPr/>
        </p:nvSpPr>
        <p:spPr>
          <a:xfrm>
            <a:off x="7696200" y="5753146"/>
            <a:ext cx="60975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send me!” </a:t>
            </a:r>
            <a:br>
              <a:rPr lang="en-US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8F906-9796-4A60-B4BC-65418DDA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47800"/>
            <a:ext cx="12115800" cy="4525963"/>
          </a:xfrm>
        </p:spPr>
        <p:txBody>
          <a:bodyPr/>
          <a:lstStyle/>
          <a:p>
            <a:pPr marL="0" indent="0" algn="ctr">
              <a:buNone/>
            </a:pP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Jesus in the midst of the candlesticks">
            <a:extLst>
              <a:ext uri="{FF2B5EF4-FFF2-40B4-BE49-F238E27FC236}">
                <a16:creationId xmlns:a16="http://schemas.microsoft.com/office/drawing/2014/main" id="{08E71B80-1647-4ABA-B896-2BBB2C5FC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859E62-DD23-41C0-B273-E29448326217}"/>
              </a:ext>
            </a:extLst>
          </p:cNvPr>
          <p:cNvSpPr/>
          <p:nvPr/>
        </p:nvSpPr>
        <p:spPr>
          <a:xfrm>
            <a:off x="76200" y="5410200"/>
            <a:ext cx="12039600" cy="1323439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that hath an ear, let him hear what the Spirit saith”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Revelation 2:7, 11, 17, 29; 3:6, 13, 22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8824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FFAA13-6769-474D-BFDD-043A7F637EA4}"/>
              </a:ext>
            </a:extLst>
          </p:cNvPr>
          <p:cNvSpPr/>
          <p:nvPr/>
        </p:nvSpPr>
        <p:spPr>
          <a:xfrm>
            <a:off x="151246" y="871037"/>
            <a:ext cx="11987644" cy="200054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19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any one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hears the word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kingdom,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and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understandeth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it not,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Syni’ēmi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syn: union (put together) and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hiemi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(to send)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B52BFC-D8AF-402E-BB84-4AC947AE9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90" y="40919"/>
            <a:ext cx="11963400" cy="838200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>
                <a:cs typeface="Times New Roman" panose="02020603050405020304" pitchFamily="18" charset="0"/>
              </a:rPr>
              <a:t>1. The Deceived Hearer.  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closed mind/heart)</a:t>
            </a:r>
          </a:p>
        </p:txBody>
      </p:sp>
      <p:pic>
        <p:nvPicPr>
          <p:cNvPr id="4" name="Picture 3" descr="A flock of seagulls are standing in the dark&#10;&#10;Description automatically generated">
            <a:extLst>
              <a:ext uri="{FF2B5EF4-FFF2-40B4-BE49-F238E27FC236}">
                <a16:creationId xmlns:a16="http://schemas.microsoft.com/office/drawing/2014/main" id="{7C5CB684-FE6B-4F15-9AA6-BA0E79140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895600"/>
            <a:ext cx="5486400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20037-C009-41FE-B727-EBF6E383415A}"/>
              </a:ext>
            </a:extLst>
          </p:cNvPr>
          <p:cNvSpPr txBox="1"/>
          <p:nvPr/>
        </p:nvSpPr>
        <p:spPr>
          <a:xfrm>
            <a:off x="590365" y="5251636"/>
            <a:ext cx="6629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he which received seed by the way side.” </a:t>
            </a:r>
            <a:b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76DBD-C026-45C8-A9E6-E5322FED9F1A}"/>
              </a:ext>
            </a:extLst>
          </p:cNvPr>
          <p:cNvSpPr txBox="1"/>
          <p:nvPr/>
        </p:nvSpPr>
        <p:spPr>
          <a:xfrm>
            <a:off x="230528" y="3050534"/>
            <a:ext cx="70635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comes the wicked one,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catches away that which was sown in his heart.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0287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2CF80-1CD9-424B-A875-B787BB80496A}"/>
              </a:ext>
            </a:extLst>
          </p:cNvPr>
          <p:cNvSpPr/>
          <p:nvPr/>
        </p:nvSpPr>
        <p:spPr>
          <a:xfrm>
            <a:off x="102177" y="228600"/>
            <a:ext cx="1198764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The Disappointed Hearer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superficial heart) 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20,21 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 that received the seed into </a:t>
            </a:r>
            <a:r>
              <a:rPr lang="en-US" sz="4000" b="1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stony places,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same is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that heareth the word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anon with joy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receiveth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it; 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Yet hath he not root in himself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dureth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a while: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tribulation or persecution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ariseth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of the word,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and by he is offended.”     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CB6F38F5-68A5-4948-BD0D-462996D23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915507"/>
            <a:ext cx="5585690" cy="41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7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0" y="0"/>
            <a:ext cx="12115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 The Distracted Hearer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vs 7,22</a:t>
            </a:r>
          </a:p>
          <a:p>
            <a:pPr algn="ctr"/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cluttered mind/heart</a:t>
            </a:r>
          </a:p>
          <a:p>
            <a:pPr algn="ctr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94C241-CD66-4A48-AA59-E37120D7A923}"/>
              </a:ext>
            </a:extLst>
          </p:cNvPr>
          <p:cNvSpPr/>
          <p:nvPr/>
        </p:nvSpPr>
        <p:spPr>
          <a:xfrm>
            <a:off x="152401" y="2133600"/>
            <a:ext cx="116727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22 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“He that received seed among the thorns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he that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heareth the word;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care of this world, and the deceitfulness of riches,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choke the word, </a:t>
            </a:r>
          </a:p>
          <a:p>
            <a:pPr algn="ctr"/>
            <a:endParaRPr lang="en-US" sz="4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he becometh unfruitful.” </a:t>
            </a:r>
          </a:p>
        </p:txBody>
      </p:sp>
      <p:pic>
        <p:nvPicPr>
          <p:cNvPr id="7" name="Picture 6" descr="A blurry photo of a tree&#10;&#10;Description automatically generated">
            <a:extLst>
              <a:ext uri="{FF2B5EF4-FFF2-40B4-BE49-F238E27FC236}">
                <a16:creationId xmlns:a16="http://schemas.microsoft.com/office/drawing/2014/main" id="{3B67F291-6CC8-46CE-A227-A7EDCD46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0600"/>
            <a:ext cx="7131634" cy="53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9A090F-8B64-4700-AFDE-92888C48EA7F}"/>
              </a:ext>
            </a:extLst>
          </p:cNvPr>
          <p:cNvSpPr/>
          <p:nvPr/>
        </p:nvSpPr>
        <p:spPr>
          <a:xfrm>
            <a:off x="2309" y="131003"/>
            <a:ext cx="117510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real problem with the hard,          </a:t>
            </a:r>
          </a:p>
          <a:p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shallow or cluttered soil (soul)?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2C5DC7-0F43-4C5B-961B-ACD780356A94}"/>
              </a:ext>
            </a:extLst>
          </p:cNvPr>
          <p:cNvSpPr/>
          <p:nvPr/>
        </p:nvSpPr>
        <p:spPr>
          <a:xfrm>
            <a:off x="304800" y="1921514"/>
            <a:ext cx="112894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fail to produce a harvest!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EA071D-880B-43AA-96FC-C1720AD62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45" y="2975105"/>
            <a:ext cx="5239778" cy="3086706"/>
          </a:xfrm>
          <a:prstGeom prst="rect">
            <a:avLst/>
          </a:prstGeom>
        </p:spPr>
      </p:pic>
      <p:pic>
        <p:nvPicPr>
          <p:cNvPr id="14" name="Picture 4" descr="Image result for harvesting">
            <a:extLst>
              <a:ext uri="{FF2B5EF4-FFF2-40B4-BE49-F238E27FC236}">
                <a16:creationId xmlns:a16="http://schemas.microsoft.com/office/drawing/2014/main" id="{921D89F7-0A9A-45CD-A70F-E67E18C4E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1" b="1"/>
          <a:stretch/>
        </p:blipFill>
        <p:spPr bwMode="auto">
          <a:xfrm>
            <a:off x="5678458" y="3017116"/>
            <a:ext cx="6513542" cy="300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6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" y="0"/>
            <a:ext cx="12115800" cy="743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“Dedicated” Hearer 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8,23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 ground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 </a:t>
            </a:r>
            <a:r>
              <a:rPr lang="en-US" sz="4800" b="1" dirty="0" err="1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Kalos</a:t>
            </a:r>
            <a:r>
              <a:rPr lang="en-US" sz="48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valuable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makes the soil (soul) “good”?</a:t>
            </a:r>
          </a:p>
          <a:p>
            <a:r>
              <a:rPr lang="en-US" sz="6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 It’s </a:t>
            </a:r>
            <a:r>
              <a:rPr lang="en-US" sz="60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Cultivated </a:t>
            </a:r>
            <a:r>
              <a:rPr lang="en-US" sz="5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(prepared)</a:t>
            </a:r>
            <a:r>
              <a:rPr lang="en-US" sz="8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Plow up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“wayside” so the seed of truth can penetrate.  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(Jer. 4:3; Hosea 10:12)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 up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stony soil to identify/remove obstacles.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Cor.10:3-5)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Pull up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“worldly weeds” that compete with the truth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(Heb. 12:1,2; 1Jn 2:15,16)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8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“he that received seed into the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good ground”</a:t>
            </a:r>
          </a:p>
          <a:p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Dedicated Hearer:</a:t>
            </a:r>
            <a:endParaRPr lang="en-US" sz="7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Has a </a:t>
            </a:r>
            <a:r>
              <a:rPr lang="en-US" sz="6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Cooperative</a:t>
            </a:r>
            <a:r>
              <a:rPr lang="en-US" sz="66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Soul.</a:t>
            </a:r>
          </a:p>
          <a:p>
            <a:r>
              <a:rPr lang="en-US" sz="48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Cor 3:9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“We’re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laborers together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God</a:t>
            </a:r>
          </a:p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…ye are God’s husbandry”</a:t>
            </a:r>
          </a:p>
          <a:p>
            <a:r>
              <a:rPr lang="en-US" sz="6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Mt. 11:29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“take 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yoke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upon you…”</a:t>
            </a:r>
          </a:p>
          <a:p>
            <a:r>
              <a:rPr lang="en-US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(I’ll be working with you!)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Phil. 2:13; 4:13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88C81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5C1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88C81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5C1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88C81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5C1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ヒラギノ角ゴ ProN W6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pitchFamily="-128" charset="-128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4855EA5AEDC147AC1E63A32A340471" ma:contentTypeVersion="10" ma:contentTypeDescription="Create a new document." ma:contentTypeScope="" ma:versionID="0e2b21a82fd8403e1bf25a0161d89e92">
  <xsd:schema xmlns:xsd="http://www.w3.org/2001/XMLSchema" xmlns:xs="http://www.w3.org/2001/XMLSchema" xmlns:p="http://schemas.microsoft.com/office/2006/metadata/properties" xmlns:ns3="c7616ae0-bc3b-4475-9d6b-4c1fddd552c4" targetNamespace="http://schemas.microsoft.com/office/2006/metadata/properties" ma:root="true" ma:fieldsID="11e1db98fa85c3a60c08bc34466bf2d0" ns3:_="">
    <xsd:import namespace="c7616ae0-bc3b-4475-9d6b-4c1fddd552c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16ae0-bc3b-4475-9d6b-4c1fddd552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899ADC-9202-48F8-AD38-C7845E9955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16ae0-bc3b-4475-9d6b-4c1fddd55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445932-B2DB-4290-BC62-2D521D1C089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3B24F20-8455-464D-B169-84CE63F07D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2313</Words>
  <Application>Microsoft Office PowerPoint</Application>
  <PresentationFormat>Widescreen</PresentationFormat>
  <Paragraphs>270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Georgia</vt:lpstr>
      <vt:lpstr>Georgia Pro Semibold</vt:lpstr>
      <vt:lpstr>Lucida Grande</vt:lpstr>
      <vt:lpstr>Times New Roman</vt:lpstr>
      <vt:lpstr>Wingdings</vt:lpstr>
      <vt:lpstr>Blank Presentation</vt:lpstr>
      <vt:lpstr>Office Theme</vt:lpstr>
      <vt:lpstr>Office Theme</vt:lpstr>
      <vt:lpstr>Office Theme</vt:lpstr>
      <vt:lpstr>Office Theme</vt:lpstr>
      <vt:lpstr>PowerPoint Presentation</vt:lpstr>
      <vt:lpstr>THE SOWER  (messenger)  Mt. 13:3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Peters</dc:creator>
  <cp:lastModifiedBy>Keith Peters</cp:lastModifiedBy>
  <cp:revision>25</cp:revision>
  <dcterms:created xsi:type="dcterms:W3CDTF">2019-09-12T23:26:30Z</dcterms:created>
  <dcterms:modified xsi:type="dcterms:W3CDTF">2021-11-07T00:34:07Z</dcterms:modified>
</cp:coreProperties>
</file>