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2" r:id="rId4"/>
    <p:sldMasterId id="2147483648" r:id="rId5"/>
  </p:sldMasterIdLst>
  <p:notesMasterIdLst>
    <p:notesMasterId r:id="rId34"/>
  </p:notesMasterIdLst>
  <p:sldIdLst>
    <p:sldId id="288" r:id="rId6"/>
    <p:sldId id="269" r:id="rId7"/>
    <p:sldId id="293" r:id="rId8"/>
    <p:sldId id="270" r:id="rId9"/>
    <p:sldId id="292" r:id="rId10"/>
    <p:sldId id="291" r:id="rId11"/>
    <p:sldId id="264" r:id="rId12"/>
    <p:sldId id="300" r:id="rId13"/>
    <p:sldId id="263" r:id="rId14"/>
    <p:sldId id="297" r:id="rId15"/>
    <p:sldId id="276" r:id="rId16"/>
    <p:sldId id="307" r:id="rId17"/>
    <p:sldId id="302" r:id="rId18"/>
    <p:sldId id="303" r:id="rId19"/>
    <p:sldId id="304" r:id="rId20"/>
    <p:sldId id="305" r:id="rId21"/>
    <p:sldId id="306" r:id="rId22"/>
    <p:sldId id="316" r:id="rId23"/>
    <p:sldId id="308" r:id="rId24"/>
    <p:sldId id="317" r:id="rId25"/>
    <p:sldId id="309" r:id="rId26"/>
    <p:sldId id="310" r:id="rId27"/>
    <p:sldId id="315" r:id="rId28"/>
    <p:sldId id="311" r:id="rId29"/>
    <p:sldId id="312" r:id="rId30"/>
    <p:sldId id="313" r:id="rId31"/>
    <p:sldId id="314" r:id="rId32"/>
    <p:sldId id="298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0099"/>
    <a:srgbClr val="FFF7F0"/>
    <a:srgbClr val="F7D48B"/>
    <a:srgbClr val="F7E89F"/>
    <a:srgbClr val="ECDD94"/>
    <a:srgbClr val="ECEC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4" autoAdjust="0"/>
  </p:normalViewPr>
  <p:slideViewPr>
    <p:cSldViewPr>
      <p:cViewPr varScale="1">
        <p:scale>
          <a:sx n="108" d="100"/>
          <a:sy n="108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presProps" Target="pres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FC7CDD-F66F-4F71-B848-132D8E5255BE}" type="datetimeFigureOut">
              <a:rPr lang="en-US" smtClean="0"/>
              <a:t>8/25/2019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A31E3C-4146-4C8B-B2C5-8CA794BA1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050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A31E3C-4146-4C8B-B2C5-8CA794BA160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666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EB618-8E1F-4E37-98F9-8B19895B7E4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78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3BF3B-A35C-4D54-95DE-AF18E701F15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1890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01BF6-1909-46B2-926B-36D0B2428AC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60789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D8E3F-8380-4AB5-9762-CB07CE58A5DF}" type="datetimeFigureOut">
              <a:rPr lang="en-US"/>
              <a:pPr>
                <a:defRPr/>
              </a:pPr>
              <a:t>8/25/2019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BA778-023F-40A9-8C77-25EA96AC8D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681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84569-B784-4B7D-A0A2-520B0F6B223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1848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83A9F-AC40-4768-84D1-64A245680F7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7973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63D4B-C887-4381-9B00-9E6FDC854A2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800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B31E8-CE4E-4DF3-9FC9-A382B1956E2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103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A511E-F957-4985-BF65-D8317F9A7C7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4795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F944A-26E2-4681-BB59-DA6C17E3950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3121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6DEDA-CE96-4460-B630-F25E6A9C1C2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1322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02513-BC72-45FA-9B14-C86472DCDDB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0074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BAD606-A887-4272-BB18-048F0EE7C83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374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4CB370D-9139-43DF-9177-1CD538CE3065}" type="datetimeFigureOut">
              <a:rPr lang="en-US"/>
              <a:pPr>
                <a:defRPr/>
              </a:pPr>
              <a:t>8/25/2019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FEEF5CB-7947-4E06-B43D-128AC5BDB3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11734800" cy="4525963"/>
          </a:xfrm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 is the key to healthy relationships.  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of the most basic claims of Christianity is that 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US" sz="8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God speaks to people.  </a:t>
            </a:r>
            <a:endParaRPr lang="en-US" altLang="en-US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07384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5">
            <a:extLst>
              <a:ext uri="{FF2B5EF4-FFF2-40B4-BE49-F238E27FC236}">
                <a16:creationId xmlns:a16="http://schemas.microsoft.com/office/drawing/2014/main" id="{5CF93C91-F3AA-46B6-85A7-26E3FA8472D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0" y="228600"/>
            <a:ext cx="11887200" cy="6553200"/>
          </a:xfrm>
          <a:ln/>
        </p:spPr>
        <p:txBody>
          <a:bodyPr>
            <a:normAutofit/>
          </a:bodyPr>
          <a:lstStyle/>
          <a:p>
            <a:pPr algn="l"/>
            <a:r>
              <a:rPr lang="en-US" sz="4800" b="1" dirty="0"/>
              <a:t>2.  THE SEED:</a:t>
            </a:r>
            <a:r>
              <a:rPr lang="en-US" sz="4000" b="1" dirty="0"/>
              <a:t> 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“The seed is the word of God.”  </a:t>
            </a:r>
            <a:r>
              <a:rPr lang="en-US" sz="3600" b="1" dirty="0"/>
              <a:t>Lk 8:11</a:t>
            </a:r>
            <a:endParaRPr lang="en-US" sz="4000" dirty="0"/>
          </a:p>
          <a:p>
            <a:pPr algn="l"/>
            <a:r>
              <a:rPr lang="en-US" sz="4000" b="1" dirty="0"/>
              <a:t>   A.  THE SEED </a:t>
            </a:r>
            <a:r>
              <a:rPr lang="en-US" sz="4000" b="1" i="1" u="sng" dirty="0"/>
              <a:t>IS</a:t>
            </a:r>
            <a:r>
              <a:rPr lang="en-US" sz="4000" b="1" dirty="0"/>
              <a:t> LIFE.  Eph. 6:17; Heb. 4:12</a:t>
            </a:r>
            <a:endParaRPr lang="en-US" sz="4000" dirty="0"/>
          </a:p>
          <a:p>
            <a:pPr algn="l"/>
            <a:r>
              <a:rPr lang="en-US" sz="4000" b="1" dirty="0"/>
              <a:t>   </a:t>
            </a:r>
            <a:r>
              <a:rPr lang="en-US" sz="4800" b="1" dirty="0"/>
              <a:t>B.  THE SEED </a:t>
            </a:r>
            <a:r>
              <a:rPr lang="en-US" sz="4800" b="1" i="1" u="sng" dirty="0"/>
              <a:t>GIVES</a:t>
            </a:r>
            <a:r>
              <a:rPr lang="en-US" sz="4800" b="1" dirty="0"/>
              <a:t> LIFE.   </a:t>
            </a:r>
            <a:r>
              <a:rPr lang="en-US" sz="4000" b="1" dirty="0"/>
              <a:t>1 Peter 1:23  </a:t>
            </a:r>
          </a:p>
          <a:p>
            <a:pPr lvl="1"/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Being born again, not of corruptible seed,</a:t>
            </a:r>
          </a:p>
          <a:p>
            <a:pPr lvl="1"/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but of incorruptible,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by the word of God, </a:t>
            </a:r>
          </a:p>
          <a:p>
            <a:pPr lvl="1"/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 </a:t>
            </a:r>
            <a:r>
              <a:rPr 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liveth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abideth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ever.“</a:t>
            </a:r>
          </a:p>
          <a:p>
            <a:pPr lvl="1" algn="l">
              <a:spcBef>
                <a:spcPts val="1800"/>
              </a:spcBef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Jn 6:67-68 </a:t>
            </a:r>
            <a:r>
              <a:rPr lang="en-US" alt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“Will ye also go away?  Peter answered     </a:t>
            </a:r>
          </a:p>
          <a:p>
            <a:pPr lvl="1" algn="l"/>
            <a:r>
              <a:rPr lang="en-US" alt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Lord, to whom shall we go? </a:t>
            </a:r>
          </a:p>
          <a:p>
            <a:pPr lvl="1"/>
            <a:r>
              <a:rPr lang="en-US" alt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thou hast the words of eternal life.” </a:t>
            </a:r>
            <a:endParaRPr lang="en-US" altLang="en-US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357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3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43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3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3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3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0058400" y="115682"/>
            <a:ext cx="1524000" cy="884238"/>
          </a:xfrm>
        </p:spPr>
        <p:txBody>
          <a:bodyPr/>
          <a:lstStyle/>
          <a:p>
            <a:r>
              <a:rPr lang="en-US" altLang="en-US" sz="2800" b="1" dirty="0"/>
              <a:t>Mt 13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76200" y="4046"/>
            <a:ext cx="9479819" cy="2281954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The Soil  </a:t>
            </a:r>
            <a:r>
              <a:rPr lang="en-US" alt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Vs. 4-9, 18-23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6200" y="1145023"/>
            <a:ext cx="1211580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AutoNum type="alphaUcPeriod"/>
            </a:pP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The soil is </a:t>
            </a: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condition of the</a:t>
            </a:r>
          </a:p>
          <a:p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hearts of the hearers</a:t>
            </a: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  Ro. 10:10</a:t>
            </a:r>
          </a:p>
          <a:p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“with the heart man believeth unto righteousness”</a:t>
            </a:r>
          </a:p>
          <a:p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It’s the quality of the soil that determines </a:t>
            </a:r>
          </a:p>
          <a:p>
            <a:r>
              <a:rPr lang="en-US" sz="4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the effectiveness of the seed!  Pr. 4:23</a:t>
            </a:r>
          </a:p>
          <a:p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“Keep thy heart with all diligence; </a:t>
            </a:r>
          </a:p>
          <a:p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for out of it are the issues of life."</a:t>
            </a:r>
            <a:endParaRPr lang="en-US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6007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0058400" y="115682"/>
            <a:ext cx="1524000" cy="884238"/>
          </a:xfrm>
        </p:spPr>
        <p:txBody>
          <a:bodyPr/>
          <a:lstStyle/>
          <a:p>
            <a:r>
              <a:rPr lang="en-US" altLang="en-US" sz="2800" b="1" dirty="0"/>
              <a:t>Mt 13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76200" y="4046"/>
            <a:ext cx="9479819" cy="2281954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The Soil  </a:t>
            </a:r>
            <a:r>
              <a:rPr lang="en-US" alt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Vs. 4-9, 18-23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6200" y="1145023"/>
            <a:ext cx="12115800" cy="85254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B.</a:t>
            </a:r>
            <a:r>
              <a:rPr lang="en-US" sz="4000" b="1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four types of soil in this story</a:t>
            </a:r>
          </a:p>
          <a:p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represent four attitudes or conditions</a:t>
            </a:r>
          </a:p>
          <a:p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of our hearts that effect how we</a:t>
            </a:r>
          </a:p>
          <a:p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receive or respond to God’s word</a:t>
            </a:r>
            <a:r>
              <a:rPr lang="en-US" sz="4400" b="1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en-US" sz="4400" b="1" i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b="1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These are not necessarily four kinds of people, but rather 4 “heart conditions” that most of us have had at some point in our lives. </a:t>
            </a:r>
          </a:p>
          <a:p>
            <a:endParaRPr lang="en-US" sz="48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48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48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88028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24826"/>
            <a:ext cx="12115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B. Four types of “hearers”   </a:t>
            </a:r>
            <a:endParaRPr lang="en-US" sz="3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E6BD36-5B82-4292-AD26-E951E83C35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" y="838200"/>
            <a:ext cx="12115800" cy="4525963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dirty="0"/>
              <a:t>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1) THE DECEIVED (Hard) HEARER. 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Vs 4, 19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“some fell by the wayside and the fowls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came and devoured them up.”   </a:t>
            </a:r>
            <a:r>
              <a:rPr lang="en-US" sz="4400" dirty="0"/>
              <a:t>Vs 4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400" dirty="0"/>
              <a:t> a</a:t>
            </a:r>
            <a:r>
              <a:rPr lang="en-US" sz="4400" b="1" dirty="0"/>
              <a:t>) Wherever God Is At Work, you’ll find Satan.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 </a:t>
            </a:r>
            <a:r>
              <a:rPr lang="en-US" dirty="0"/>
              <a:t>   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“When any one hears the word of the kingdom,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understands it not, then comes the wicked one,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and catches away that which was sown in his heart.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This is he which received seed by the way side.”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See 1 Cor. 2:14; 2 Cor. 4:4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679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24826"/>
            <a:ext cx="12115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1) The Deceived hearer. </a:t>
            </a:r>
            <a:endParaRPr lang="en-US" sz="2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E6BD36-5B82-4292-AD26-E951E83C35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66018"/>
            <a:ext cx="121158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sz="4400" b="1" dirty="0"/>
              <a:t>b) The “wayside” was the well worn path</a:t>
            </a:r>
            <a:r>
              <a:rPr lang="en-US" sz="4400" dirty="0"/>
              <a:t>.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/>
              <a:t> Mt 7:13-14 </a:t>
            </a:r>
            <a:r>
              <a:rPr lang="en-US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wide is the gate, and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broad is the way,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that leads to destruction, and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many go in thereat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:”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14:12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“There is a way which seems right unto a man,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but the end thereof are the ways of death. </a:t>
            </a:r>
            <a:endParaRPr lang="en-US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en-US" dirty="0"/>
              <a:t> Pr. 3:5,7  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lean not to thine own understanding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be not wise in thine own eyes”</a:t>
            </a:r>
            <a:endParaRPr lang="en-US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94548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24826"/>
            <a:ext cx="12115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1) The Deceived (Hardened) hearer. </a:t>
            </a:r>
            <a:endParaRPr lang="en-US" sz="2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E6BD36-5B82-4292-AD26-E951E83C35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85800"/>
            <a:ext cx="12115800" cy="4525963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dirty="0"/>
              <a:t> </a:t>
            </a:r>
            <a:r>
              <a:rPr lang="en-US" sz="4400" b="1" dirty="0"/>
              <a:t>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c) Satan Seeks To Remove The Influence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Of The Seed Before It Germinates.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“Hears …and understands not…” 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Vs 19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They’re “aware” of the gospel but not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“</a:t>
            </a:r>
            <a:r>
              <a:rPr lang="en-US" sz="44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awakened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to their true condition. (Eph. 5:14)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understandeth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suni’emi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to put together.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From sun (union or to join/associate with) 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They hear it, but don’t </a:t>
            </a:r>
            <a:r>
              <a:rPr lang="en-US" sz="44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associate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themselves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with it or act in faith upon it.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52514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24826"/>
            <a:ext cx="12115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1) The Deceived hearer. </a:t>
            </a:r>
            <a:endParaRPr lang="en-US" sz="2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E6BD36-5B82-4292-AD26-E951E83C35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2425733"/>
            <a:ext cx="12115800" cy="4525963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dirty="0"/>
              <a:t> </a:t>
            </a:r>
            <a:r>
              <a:rPr lang="en-US" sz="4400" b="1" dirty="0"/>
              <a:t>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6A9BC23-8E02-41D2-AFBE-D3D9CD22507B}"/>
              </a:ext>
            </a:extLst>
          </p:cNvPr>
          <p:cNvSpPr/>
          <p:nvPr/>
        </p:nvSpPr>
        <p:spPr>
          <a:xfrm>
            <a:off x="98196" y="990600"/>
            <a:ext cx="9807804" cy="1485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The seed (God’s Word) must be    </a:t>
            </a:r>
          </a:p>
          <a:p>
            <a:pPr indent="137160">
              <a:spcAft>
                <a:spcPts val="300"/>
              </a:spcAft>
            </a:pP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germinated by our faith.  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Heb. 4:2</a:t>
            </a:r>
            <a:endParaRPr lang="en-US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EFA9696-0C99-4223-BD18-7C5307500C25}"/>
              </a:ext>
            </a:extLst>
          </p:cNvPr>
          <p:cNvSpPr/>
          <p:nvPr/>
        </p:nvSpPr>
        <p:spPr>
          <a:xfrm>
            <a:off x="98196" y="2290956"/>
            <a:ext cx="1199560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“For unto us was the gospel preached, 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well as unto them: 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but the word preached did not profit them, </a:t>
            </a:r>
          </a:p>
          <a:p>
            <a:pPr algn="ctr"/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not being mixed with faith 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them that heard it.”</a:t>
            </a:r>
          </a:p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(See Ro. 5:1; Eph. 2:8) </a:t>
            </a:r>
            <a:b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457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E6BD36-5B82-4292-AD26-E951E83C35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" y="-5499"/>
            <a:ext cx="12115800" cy="4525963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Example:  </a:t>
            </a:r>
            <a:r>
              <a:rPr lang="pt-BR" sz="6000" b="1" dirty="0"/>
              <a:t>2 H</a:t>
            </a:r>
            <a:r>
              <a:rPr lang="pt-BR" sz="6000" b="1" baseline="-25000" dirty="0"/>
              <a:t>2</a:t>
            </a:r>
            <a:r>
              <a:rPr lang="pt-BR" sz="6000" b="1" dirty="0"/>
              <a:t> + O</a:t>
            </a:r>
            <a:r>
              <a:rPr lang="pt-BR" sz="6000" b="1" baseline="-25000" dirty="0"/>
              <a:t>2</a:t>
            </a:r>
            <a:r>
              <a:rPr lang="pt-BR" sz="6000" b="1" dirty="0"/>
              <a:t> → 2 H</a:t>
            </a:r>
            <a:r>
              <a:rPr lang="pt-BR" sz="6000" b="1" baseline="-25000" dirty="0"/>
              <a:t>2</a:t>
            </a:r>
            <a:r>
              <a:rPr lang="pt-BR" sz="6000" b="1" dirty="0"/>
              <a:t>O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BR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BR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reaction requires the catalyst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BR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of energy to break the covalent bonds. 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much the same way, The Holy Spirit acts as the catalyst between the gospel and our faith. </a:t>
            </a:r>
            <a:endParaRPr lang="pt-BR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56850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E6BD36-5B82-4292-AD26-E951E83C35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" y="-5499"/>
            <a:ext cx="12115800" cy="4525963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Holy Spirit acts as the catalyst between the gospel and our faith.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pt-BR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God’s word + God’s Spirit produces </a:t>
            </a:r>
            <a:r>
              <a:rPr lang="pt-BR" sz="48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conviction</a:t>
            </a:r>
            <a:r>
              <a:rPr lang="pt-BR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 </a:t>
            </a:r>
            <a:r>
              <a:rPr lang="pt-BR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(of our sin) and </a:t>
            </a:r>
            <a:r>
              <a:rPr lang="pt-BR" sz="48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clarity</a:t>
            </a:r>
            <a:r>
              <a:rPr lang="pt-BR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(of Christ’s sacrifice).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pt-BR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Under these conditions, when we add our own personal faith (commitment)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pt-BR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produces Salvation!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Ro. 8:16 </a:t>
            </a:r>
            <a:r>
              <a:rPr lang="pt-BR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“The Spirit itself bears witness with our spirit that we are the sons of God”</a:t>
            </a:r>
          </a:p>
        </p:txBody>
      </p:sp>
    </p:spTree>
    <p:extLst>
      <p:ext uri="{BB962C8B-B14F-4D97-AF65-F5344CB8AC3E}">
        <p14:creationId xmlns:p14="http://schemas.microsoft.com/office/powerpoint/2010/main" val="4046108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76B7878-4F44-4B4E-BA76-949639060010}"/>
              </a:ext>
            </a:extLst>
          </p:cNvPr>
          <p:cNvSpPr/>
          <p:nvPr/>
        </p:nvSpPr>
        <p:spPr>
          <a:xfrm>
            <a:off x="152400" y="228600"/>
            <a:ext cx="11963400" cy="7602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Germination is required for Salvation</a:t>
            </a:r>
            <a:r>
              <a:rPr lang="en-US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r>
              <a:rPr lang="en-US" alt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  <a:p>
            <a:endParaRPr lang="en-US" altLang="en-US" sz="5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1200"/>
              </a:spcBef>
            </a:pPr>
            <a:r>
              <a:rPr lang="en-US" alt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Saving Faith requires that we cultivate</a:t>
            </a:r>
          </a:p>
          <a:p>
            <a:r>
              <a:rPr lang="en-US" alt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an open mind/heart.</a:t>
            </a:r>
            <a:r>
              <a:rPr lang="en-US" alt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alt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Receptive Vs. Resistant</a:t>
            </a:r>
          </a:p>
          <a:p>
            <a:pPr algn="ctr"/>
            <a:r>
              <a:rPr lang="en-US" altLang="en-US" sz="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(or deceptive) Heart.  </a:t>
            </a:r>
          </a:p>
          <a:p>
            <a:endParaRPr lang="en-US" altLang="en-US" sz="4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57514D4-2574-4649-B618-AEFBF9248F48}"/>
              </a:ext>
            </a:extLst>
          </p:cNvPr>
          <p:cNvSpPr/>
          <p:nvPr/>
        </p:nvSpPr>
        <p:spPr>
          <a:xfrm>
            <a:off x="228600" y="1066800"/>
            <a:ext cx="9982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12:24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“Except a corn of wheat fall into</a:t>
            </a:r>
          </a:p>
          <a:p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the ground and die, it </a:t>
            </a:r>
            <a:r>
              <a:rPr lang="en-US" sz="4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abideth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alone: </a:t>
            </a:r>
          </a:p>
          <a:p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but if it die, it bringeth forth much fruit.” </a:t>
            </a:r>
            <a:endParaRPr lang="en-US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954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ontent Placeholder 2"/>
          <p:cNvSpPr>
            <a:spLocks noGrp="1"/>
          </p:cNvSpPr>
          <p:nvPr>
            <p:ph idx="1"/>
          </p:nvPr>
        </p:nvSpPr>
        <p:spPr>
          <a:xfrm>
            <a:off x="0" y="-12138"/>
            <a:ext cx="12192000" cy="3784600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altLang="en-US" sz="5400" b="1" dirty="0">
                <a:latin typeface="Georgia" panose="02040502050405020303" pitchFamily="18" charset="0"/>
              </a:rPr>
              <a:t>The Greatest Stories Ever Told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9B1B4A6-C6B1-4B68-B6C4-2ADB2B74E328}"/>
              </a:ext>
            </a:extLst>
          </p:cNvPr>
          <p:cNvSpPr/>
          <p:nvPr/>
        </p:nvSpPr>
        <p:spPr>
          <a:xfrm>
            <a:off x="76200" y="1033251"/>
            <a:ext cx="12039600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Jesus was the Master Story Teller!</a:t>
            </a:r>
          </a:p>
          <a:p>
            <a:pPr algn="ctr"/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Even the soldiers sent to capture him were enthralled.  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There own testimony was that</a:t>
            </a:r>
          </a:p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“Never man </a:t>
            </a:r>
            <a:r>
              <a:rPr lang="en-US" sz="5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spake</a:t>
            </a:r>
            <a:r>
              <a:rPr 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like this man.”</a:t>
            </a:r>
            <a:r>
              <a:rPr lang="en-US" sz="5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(John 7:46)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705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76B7878-4F44-4B4E-BA76-949639060010}"/>
              </a:ext>
            </a:extLst>
          </p:cNvPr>
          <p:cNvSpPr/>
          <p:nvPr/>
        </p:nvSpPr>
        <p:spPr>
          <a:xfrm>
            <a:off x="152400" y="228600"/>
            <a:ext cx="11963400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742950" indent="-742950">
              <a:buAutoNum type="arabicParenR"/>
            </a:pPr>
            <a:r>
              <a:rPr lang="en-US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Without God’s Spirit, we </a:t>
            </a:r>
            <a:r>
              <a:rPr lang="en-US" altLang="en-US" sz="44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can’t</a:t>
            </a:r>
            <a:r>
              <a:rPr lang="en-US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hear </a:t>
            </a:r>
          </a:p>
          <a:p>
            <a:r>
              <a:rPr lang="en-US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from God!  (We Lack a receiver!)  </a:t>
            </a:r>
            <a:r>
              <a:rPr lang="en-US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1 Cor. 2:14 </a:t>
            </a:r>
          </a:p>
          <a:p>
            <a:pPr algn="ctr"/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“the natural man </a:t>
            </a:r>
            <a:r>
              <a:rPr lang="en-US" altLang="en-US" sz="4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receiveth</a:t>
            </a:r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not the things of the Spirit of God: …neither can he know them, </a:t>
            </a:r>
          </a:p>
          <a:p>
            <a:pPr algn="ctr"/>
            <a:r>
              <a:rPr lang="en-US" alt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because they are </a:t>
            </a:r>
            <a:r>
              <a:rPr lang="en-US" alt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spiritually discerned</a:t>
            </a:r>
            <a:r>
              <a:rPr lang="en-US" alt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  <a:p>
            <a:r>
              <a:rPr lang="en-US" alt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a) The soil (heart) must be open (broken) </a:t>
            </a:r>
          </a:p>
          <a:p>
            <a:r>
              <a:rPr lang="en-US" alt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to receive the seed.  (Ro. 10:10)</a:t>
            </a:r>
          </a:p>
          <a:p>
            <a:r>
              <a:rPr lang="en-US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The Seed must penetrate to germinate! </a:t>
            </a:r>
          </a:p>
          <a:p>
            <a:pPr algn="ctr"/>
            <a:endParaRPr lang="en-US" altLang="en-US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E4C89EC-46DE-4EA0-9746-6F6DFD4C46A5}"/>
              </a:ext>
            </a:extLst>
          </p:cNvPr>
          <p:cNvSpPr/>
          <p:nvPr/>
        </p:nvSpPr>
        <p:spPr>
          <a:xfrm>
            <a:off x="1143000" y="259237"/>
            <a:ext cx="963642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RECEPTIVE vs. RESISTANT HEART 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332544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76B7878-4F44-4B4E-BA76-949639060010}"/>
              </a:ext>
            </a:extLst>
          </p:cNvPr>
          <p:cNvSpPr/>
          <p:nvPr/>
        </p:nvSpPr>
        <p:spPr>
          <a:xfrm>
            <a:off x="152400" y="228600"/>
            <a:ext cx="11963400" cy="7555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Seed must penetrate to germinate! </a:t>
            </a:r>
          </a:p>
          <a:p>
            <a:r>
              <a:rPr lang="en-US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b) You can’t be “saved” until you realize</a:t>
            </a:r>
          </a:p>
          <a:p>
            <a:r>
              <a:rPr lang="en-US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that you’re “lost”!  </a:t>
            </a:r>
          </a:p>
          <a:p>
            <a:r>
              <a:rPr lang="en-US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Eph. 2:9  </a:t>
            </a:r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“not of yourselves…” </a:t>
            </a:r>
          </a:p>
          <a:p>
            <a:pPr algn="ctr"/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Titus 3:5 </a:t>
            </a: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“Not by works of righteousness which we’ve done, but according to his mercy he saved us, by the washing of regeneration, and renewing of the Holy Ghost”</a:t>
            </a:r>
          </a:p>
          <a:p>
            <a:pPr algn="ctr">
              <a:spcBef>
                <a:spcPts val="1800"/>
              </a:spcBef>
            </a:pPr>
            <a:r>
              <a:rPr lang="en-US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is at the heart of Repentance!  (Lk 13:3,5)</a:t>
            </a:r>
          </a:p>
          <a:p>
            <a:pPr algn="ctr"/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“Except ye repent, ye shall all likewise perish”</a:t>
            </a:r>
            <a:endParaRPr lang="en-US" altLang="en-US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</a:t>
            </a:r>
          </a:p>
        </p:txBody>
      </p:sp>
    </p:spTree>
    <p:extLst>
      <p:ext uri="{BB962C8B-B14F-4D97-AF65-F5344CB8AC3E}">
        <p14:creationId xmlns:p14="http://schemas.microsoft.com/office/powerpoint/2010/main" val="1318459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76B7878-4F44-4B4E-BA76-949639060010}"/>
              </a:ext>
            </a:extLst>
          </p:cNvPr>
          <p:cNvSpPr/>
          <p:nvPr/>
        </p:nvSpPr>
        <p:spPr>
          <a:xfrm>
            <a:off x="152400" y="228600"/>
            <a:ext cx="11963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3216A4B-7B77-41A2-A064-5AA49C08088E}"/>
              </a:ext>
            </a:extLst>
          </p:cNvPr>
          <p:cNvSpPr/>
          <p:nvPr/>
        </p:nvSpPr>
        <p:spPr>
          <a:xfrm>
            <a:off x="159470" y="76200"/>
            <a:ext cx="8432180" cy="24929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/>
              <a:t>    Cultivating an open heart</a:t>
            </a:r>
          </a:p>
          <a:p>
            <a:r>
              <a:rPr lang="en-US" sz="4800" b="1" dirty="0"/>
              <a:t>1) Some “Can’t” hear from God</a:t>
            </a:r>
          </a:p>
          <a:p>
            <a:r>
              <a:rPr lang="en-US" sz="5400" b="1" dirty="0"/>
              <a:t>2)  Some “</a:t>
            </a:r>
            <a:r>
              <a:rPr lang="en-US" sz="5400" b="1" i="1" u="sng" dirty="0">
                <a:solidFill>
                  <a:srgbClr val="FF0066"/>
                </a:solidFill>
              </a:rPr>
              <a:t>Won’t</a:t>
            </a:r>
            <a:r>
              <a:rPr lang="en-US" sz="5400" b="1" dirty="0"/>
              <a:t>” hear God.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4827E8F-590F-4472-91B6-160E3F0A9BBF}"/>
              </a:ext>
            </a:extLst>
          </p:cNvPr>
          <p:cNvSpPr/>
          <p:nvPr/>
        </p:nvSpPr>
        <p:spPr>
          <a:xfrm>
            <a:off x="50338" y="2395240"/>
            <a:ext cx="12167586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God’s Spirit is working, but they’re resisting Him. </a:t>
            </a:r>
          </a:p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Simply not “tuned in” (or Interested!?!)  </a:t>
            </a:r>
          </a:p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Acts 7:51,52 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“Ye do always resist the Holy Ghost. 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Which of the prophets have not your fathers persecuted? and they have slain them which shewed the coming of the Just One; 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whom ye have been now the betrayers and murderers” </a:t>
            </a:r>
          </a:p>
        </p:txBody>
      </p:sp>
      <p:pic>
        <p:nvPicPr>
          <p:cNvPr id="1026" name="Picture 2" descr="Image result for Stephen before the priests">
            <a:extLst>
              <a:ext uri="{FF2B5EF4-FFF2-40B4-BE49-F238E27FC236}">
                <a16:creationId xmlns:a16="http://schemas.microsoft.com/office/drawing/2014/main" id="{FF8A0D06-D015-4A51-A9CF-0A65F0A1FF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64"/>
          <a:stretch/>
        </p:blipFill>
        <p:spPr bwMode="auto">
          <a:xfrm>
            <a:off x="9026682" y="0"/>
            <a:ext cx="3140904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2423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76B7878-4F44-4B4E-BA76-949639060010}"/>
              </a:ext>
            </a:extLst>
          </p:cNvPr>
          <p:cNvSpPr/>
          <p:nvPr/>
        </p:nvSpPr>
        <p:spPr>
          <a:xfrm>
            <a:off x="152400" y="228600"/>
            <a:ext cx="11963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3216A4B-7B77-41A2-A064-5AA49C08088E}"/>
              </a:ext>
            </a:extLst>
          </p:cNvPr>
          <p:cNvSpPr/>
          <p:nvPr/>
        </p:nvSpPr>
        <p:spPr>
          <a:xfrm>
            <a:off x="159470" y="76200"/>
            <a:ext cx="8370689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/>
              <a:t>    Cultivate an open heart</a:t>
            </a:r>
          </a:p>
          <a:p>
            <a:r>
              <a:rPr lang="en-US" sz="5400" b="1" dirty="0"/>
              <a:t>2)  Some “</a:t>
            </a:r>
            <a:r>
              <a:rPr lang="en-US" sz="5400" b="1" i="1" dirty="0">
                <a:solidFill>
                  <a:srgbClr val="FF0066"/>
                </a:solidFill>
              </a:rPr>
              <a:t>Won’t</a:t>
            </a:r>
            <a:r>
              <a:rPr lang="en-US" sz="5400" b="1" dirty="0"/>
              <a:t>” hear God.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4827E8F-590F-4472-91B6-160E3F0A9BBF}"/>
              </a:ext>
            </a:extLst>
          </p:cNvPr>
          <p:cNvSpPr/>
          <p:nvPr/>
        </p:nvSpPr>
        <p:spPr>
          <a:xfrm>
            <a:off x="152400" y="1676400"/>
            <a:ext cx="120396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God’s Spirit is working, but they’re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resisting Him. </a:t>
            </a:r>
          </a:p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Mt. 13:15 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“This people’s heart is waxed gross,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(calloused)</a:t>
            </a:r>
          </a:p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their ears are dull of hearing, and their eyes 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they have closed; lest at any time they should see with their eyes, and hear with their ears and understand with their heart, and should be converted,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(turned around) </a:t>
            </a:r>
          </a:p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I should heal them.”</a:t>
            </a:r>
            <a:endParaRPr lang="en-US" sz="4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7850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76B7878-4F44-4B4E-BA76-949639060010}"/>
              </a:ext>
            </a:extLst>
          </p:cNvPr>
          <p:cNvSpPr/>
          <p:nvPr/>
        </p:nvSpPr>
        <p:spPr>
          <a:xfrm>
            <a:off x="152400" y="228600"/>
            <a:ext cx="11963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3216A4B-7B77-41A2-A064-5AA49C08088E}"/>
              </a:ext>
            </a:extLst>
          </p:cNvPr>
          <p:cNvSpPr/>
          <p:nvPr/>
        </p:nvSpPr>
        <p:spPr>
          <a:xfrm>
            <a:off x="159470" y="76200"/>
            <a:ext cx="837068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/>
              <a:t>2)  Some “Won’t” hear God.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4827E8F-590F-4472-91B6-160E3F0A9BBF}"/>
              </a:ext>
            </a:extLst>
          </p:cNvPr>
          <p:cNvSpPr/>
          <p:nvPr/>
        </p:nvSpPr>
        <p:spPr>
          <a:xfrm>
            <a:off x="0" y="914400"/>
            <a:ext cx="12153900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b) Possible 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Causes A Closed Mind:</a:t>
            </a:r>
          </a:p>
          <a:p>
            <a:pPr marL="571500" indent="-5715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4000" b="1" i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Pride: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“I don’t need God’s direction…” </a:t>
            </a:r>
            <a:r>
              <a:rPr lang="en-US" sz="40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(Pr. 3:7)</a:t>
            </a:r>
          </a:p>
          <a:p>
            <a:pPr marL="571500" indent="-5715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Fear: 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“I’m afraid of what God might want from me.”  </a:t>
            </a:r>
          </a:p>
          <a:p>
            <a:pPr marL="571500" indent="-5715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Bitterness: 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(Hard hearted Over past failures/frustrations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 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We “blame God” for what we or others have done.   </a:t>
            </a: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Pr. 19:3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“The Foolishness of man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perverteth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his way </a:t>
            </a:r>
          </a:p>
          <a:p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and his heart </a:t>
            </a:r>
            <a:r>
              <a:rPr lang="en-US" sz="4000" b="1" i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fretteth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dirty="0" err="1">
                <a:solidFill>
                  <a:srgbClr val="000099"/>
                </a:solidFill>
              </a:rPr>
              <a:t>zāʿap</a:t>
            </a:r>
            <a:r>
              <a:rPr lang="en-US" sz="3600" b="1" dirty="0">
                <a:solidFill>
                  <a:srgbClr val="000099"/>
                </a:solidFill>
              </a:rPr>
              <a:t>: boils in anger)</a:t>
            </a:r>
            <a:br>
              <a:rPr lang="en-US" sz="4000" b="1" dirty="0">
                <a:solidFill>
                  <a:srgbClr val="000099"/>
                </a:solidFill>
              </a:rPr>
            </a:br>
            <a:r>
              <a:rPr lang="en-US" sz="4000" b="1" dirty="0">
                <a:solidFill>
                  <a:srgbClr val="000099"/>
                </a:solidFill>
              </a:rPr>
              <a:t>             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against the Lord.”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6471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76B7878-4F44-4B4E-BA76-949639060010}"/>
              </a:ext>
            </a:extLst>
          </p:cNvPr>
          <p:cNvSpPr/>
          <p:nvPr/>
        </p:nvSpPr>
        <p:spPr>
          <a:xfrm>
            <a:off x="152400" y="228600"/>
            <a:ext cx="11963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4827E8F-590F-4472-91B6-160E3F0A9BBF}"/>
              </a:ext>
            </a:extLst>
          </p:cNvPr>
          <p:cNvSpPr/>
          <p:nvPr/>
        </p:nvSpPr>
        <p:spPr>
          <a:xfrm>
            <a:off x="82485" y="76200"/>
            <a:ext cx="121539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Causes A Closed Mind: Pride, Fear, Bitterness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BF55755-1BDE-4DE1-ACCC-4201D8912A8C}"/>
              </a:ext>
            </a:extLst>
          </p:cNvPr>
          <p:cNvSpPr/>
          <p:nvPr/>
        </p:nvSpPr>
        <p:spPr>
          <a:xfrm>
            <a:off x="76200" y="998041"/>
            <a:ext cx="119634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/>
              <a:t>a</a:t>
            </a:r>
            <a:r>
              <a:rPr lang="en-US" sz="4000" b="1" dirty="0"/>
              <a:t>)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“hard soil” had been “trodden down”. </a:t>
            </a:r>
            <a:r>
              <a:rPr lang="en-US" sz="40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Lk 8:5 </a:t>
            </a: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Bitter people are seldom fruitful because </a:t>
            </a: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they’ve become hard and narrow.  </a:t>
            </a: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(1)  God understands your Pain and cares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(1 Pt 5:7) </a:t>
            </a: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(2) 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Run to God with your pain, not away from Him.  </a:t>
            </a: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(He’s the comforter.)  2 Cor 1:3,4</a:t>
            </a: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tragedy of that hard path is that it’s </a:t>
            </a:r>
            <a:r>
              <a:rPr lang="en-US" sz="4000" b="1" i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barren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(Devil) takes the seed before it can even take root.</a:t>
            </a:r>
            <a:endParaRPr lang="en-US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538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76B7878-4F44-4B4E-BA76-949639060010}"/>
              </a:ext>
            </a:extLst>
          </p:cNvPr>
          <p:cNvSpPr/>
          <p:nvPr/>
        </p:nvSpPr>
        <p:spPr>
          <a:xfrm>
            <a:off x="152400" y="228600"/>
            <a:ext cx="11963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4827E8F-590F-4472-91B6-160E3F0A9BBF}"/>
              </a:ext>
            </a:extLst>
          </p:cNvPr>
          <p:cNvSpPr/>
          <p:nvPr/>
        </p:nvSpPr>
        <p:spPr>
          <a:xfrm>
            <a:off x="82485" y="76200"/>
            <a:ext cx="121539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Application: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BF55755-1BDE-4DE1-ACCC-4201D8912A8C}"/>
              </a:ext>
            </a:extLst>
          </p:cNvPr>
          <p:cNvSpPr/>
          <p:nvPr/>
        </p:nvSpPr>
        <p:spPr>
          <a:xfrm>
            <a:off x="76200" y="998041"/>
            <a:ext cx="11963400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 your heart closed to God’s voice?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4800" b="1" dirty="0"/>
              <a:t>1)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you “able” to hear from God?</a:t>
            </a:r>
          </a:p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 you ever really “opened” your </a:t>
            </a:r>
          </a:p>
          <a:p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heart up to voice of God’s Spirit?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(Rev. 3:20)</a:t>
            </a:r>
          </a:p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If any will hear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my voice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open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door, </a:t>
            </a:r>
          </a:p>
          <a:p>
            <a:r>
              <a:rPr lang="en-US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I will come in unto Him…”</a:t>
            </a:r>
          </a:p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is what being “born again” means!</a:t>
            </a:r>
          </a:p>
          <a:p>
            <a:endParaRPr lang="en-US" sz="4000" dirty="0"/>
          </a:p>
          <a:p>
            <a:r>
              <a:rPr lang="en-US" sz="4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77232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76B7878-4F44-4B4E-BA76-949639060010}"/>
              </a:ext>
            </a:extLst>
          </p:cNvPr>
          <p:cNvSpPr/>
          <p:nvPr/>
        </p:nvSpPr>
        <p:spPr>
          <a:xfrm>
            <a:off x="152400" y="228600"/>
            <a:ext cx="11963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4827E8F-590F-4472-91B6-160E3F0A9BBF}"/>
              </a:ext>
            </a:extLst>
          </p:cNvPr>
          <p:cNvSpPr/>
          <p:nvPr/>
        </p:nvSpPr>
        <p:spPr>
          <a:xfrm>
            <a:off x="82485" y="76200"/>
            <a:ext cx="121539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your heart closed to God’s voice?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BF55755-1BDE-4DE1-ACCC-4201D8912A8C}"/>
              </a:ext>
            </a:extLst>
          </p:cNvPr>
          <p:cNvSpPr/>
          <p:nvPr/>
        </p:nvSpPr>
        <p:spPr>
          <a:xfrm>
            <a:off x="31815" y="998041"/>
            <a:ext cx="12153900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/>
              <a:t>1) Are you “able” to hear from God?</a:t>
            </a:r>
          </a:p>
          <a:p>
            <a:r>
              <a:rPr lang="en-US" sz="4800" b="1" dirty="0"/>
              <a:t>2)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you “willing” to hear from God</a:t>
            </a:r>
            <a:r>
              <a:rPr lang="en-US" sz="4800" b="1" dirty="0"/>
              <a:t>?</a:t>
            </a:r>
          </a:p>
          <a:p>
            <a:pPr algn="ctr"/>
            <a:r>
              <a:rPr lang="en-US" sz="4400" dirty="0"/>
              <a:t>    </a:t>
            </a:r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pride, fear, or anger deafening you to Him </a:t>
            </a:r>
          </a:p>
          <a:p>
            <a:pPr algn="ctr"/>
            <a:r>
              <a:rPr lang="en-US" sz="5400" b="1" dirty="0"/>
              <a:t>or distracting you from Him?</a:t>
            </a:r>
          </a:p>
          <a:p>
            <a:pPr algn="ctr"/>
            <a:r>
              <a:rPr lang="en-US" sz="4000" dirty="0"/>
              <a:t> Pr. 3:5,6 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“Trust in the Lord with all thine heart, 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lean not to thine own understanding. 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all thy was acknowledge Him 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He shall direct thy steps.”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847323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A8F906-9796-4A60-B4BC-65418DDA1C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1447800"/>
            <a:ext cx="12115800" cy="4525963"/>
          </a:xfrm>
        </p:spPr>
        <p:txBody>
          <a:bodyPr/>
          <a:lstStyle/>
          <a:p>
            <a:pPr marL="0" indent="0" algn="ctr">
              <a:buNone/>
            </a:pP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Image result for Jesus in the midst of the candlesticks">
            <a:extLst>
              <a:ext uri="{FF2B5EF4-FFF2-40B4-BE49-F238E27FC236}">
                <a16:creationId xmlns:a16="http://schemas.microsoft.com/office/drawing/2014/main" id="{08E71B80-1647-4ABA-B896-2BBB2C5FC9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7859E62-DD23-41C0-B273-E29448326217}"/>
              </a:ext>
            </a:extLst>
          </p:cNvPr>
          <p:cNvSpPr/>
          <p:nvPr/>
        </p:nvSpPr>
        <p:spPr>
          <a:xfrm>
            <a:off x="76200" y="5410200"/>
            <a:ext cx="12039600" cy="1323439"/>
          </a:xfrm>
          <a:prstGeom prst="rect">
            <a:avLst/>
          </a:prstGeom>
          <a:solidFill>
            <a:schemeClr val="bg1">
              <a:alpha val="87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 that hath an ear, let him hear what the Spirit saith”</a:t>
            </a:r>
          </a:p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Revelation 2:7, 11, 17, 29; 3:6, 13, 22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78824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11734800" cy="4525963"/>
          </a:xfrm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 is often missed or misunderstood.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The problem is not so much that we don’t “recognize” or hear the words, 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but rather that we’re distracted or not really “tuned in” to what’s being said. 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Mt. 13:13 </a:t>
            </a:r>
            <a:r>
              <a:rPr lang="en-US" alt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“I speak unto them in parables because they seeing see not; and hearing they hear not,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US" sz="6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neither do they understand.”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alt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31432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A8F906-9796-4A60-B4BC-65418DDA1C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1447800"/>
            <a:ext cx="121158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 sz="5400" b="1" dirty="0"/>
              <a:t>This is often the case when God is trying to communicate with us.  </a:t>
            </a:r>
          </a:p>
          <a:p>
            <a:pPr marL="0" indent="0">
              <a:buNone/>
            </a:pPr>
            <a:r>
              <a:rPr lang="en-US" altLang="en-US" sz="4400" b="1" dirty="0"/>
              <a:t> Mt. 13:9  </a:t>
            </a:r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“Who hath ears to hear, let him hear.” </a:t>
            </a:r>
            <a:endParaRPr lang="en-US" alt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en-US" sz="4800" b="1" dirty="0"/>
              <a:t>He repeated this seven times in Rev. 2 and 3. </a:t>
            </a:r>
          </a:p>
          <a:p>
            <a:pPr marL="0" indent="0" algn="ctr">
              <a:buNone/>
            </a:pPr>
            <a:r>
              <a:rPr lang="en-US" altLang="en-US" sz="4400" b="1" dirty="0"/>
              <a:t>He’s basically telling us that we need to get tuned into what God is trying to say to us! </a:t>
            </a:r>
          </a:p>
        </p:txBody>
      </p:sp>
    </p:spTree>
    <p:extLst>
      <p:ext uri="{BB962C8B-B14F-4D97-AF65-F5344CB8AC3E}">
        <p14:creationId xmlns:p14="http://schemas.microsoft.com/office/powerpoint/2010/main" val="4063852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A8F906-9796-4A60-B4BC-65418DDA1C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1447800"/>
            <a:ext cx="121158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Mt 13:3 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“He </a:t>
            </a:r>
            <a:r>
              <a:rPr lang="en-US" alt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spake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many things unto them in parables…”</a:t>
            </a:r>
            <a:endParaRPr lang="en-US" altLang="en-US" sz="5400" b="1" dirty="0">
              <a:latin typeface="Georgia" panose="02040502050405020303" pitchFamily="18" charset="0"/>
            </a:endParaRPr>
          </a:p>
          <a:p>
            <a:pPr marL="0" indent="0" algn="ctr">
              <a:buNone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Parable comes from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parabole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' which literally means: </a:t>
            </a:r>
            <a:r>
              <a:rPr lang="en-US" sz="4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“to cast near”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(where someone can “grasp” it.)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Mt. 13 Jesus shares 8 “parables” to help us </a:t>
            </a:r>
          </a:p>
          <a:p>
            <a:pPr marL="0" indent="0" algn="ctr">
              <a:buNone/>
            </a:pP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grasp (understand) God’s Kingdom.</a:t>
            </a:r>
          </a:p>
          <a:p>
            <a:pPr marL="0" indent="0" algn="ctr">
              <a:buNone/>
            </a:pP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 x Jesus mentions “hearing” in Mt. 13.</a:t>
            </a:r>
          </a:p>
        </p:txBody>
      </p:sp>
    </p:spTree>
    <p:extLst>
      <p:ext uri="{BB962C8B-B14F-4D97-AF65-F5344CB8AC3E}">
        <p14:creationId xmlns:p14="http://schemas.microsoft.com/office/powerpoint/2010/main" val="2232608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A8F906-9796-4A60-B4BC-65418DDA1C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1447800"/>
            <a:ext cx="121158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Mt 13:3 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“He </a:t>
            </a:r>
            <a:r>
              <a:rPr lang="en-US" alt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spake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many things unto them in parables…”</a:t>
            </a:r>
            <a:endParaRPr lang="en-US" altLang="en-US" sz="5400" b="1" dirty="0">
              <a:latin typeface="Georgia" panose="02040502050405020303" pitchFamily="18" charset="0"/>
            </a:endParaRPr>
          </a:p>
          <a:p>
            <a:pPr marL="0" indent="0" algn="ctr">
              <a:buNone/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first parable is so important that Jesus actually says in Mark 4:13: </a:t>
            </a:r>
          </a:p>
          <a:p>
            <a:pPr marL="0" indent="0" algn="ctr">
              <a:buNone/>
            </a:pP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“Know ye not this parable? </a:t>
            </a:r>
          </a:p>
          <a:p>
            <a:pPr marL="0" indent="0" algn="ctr">
              <a:buNone/>
            </a:pP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how then will ye know all parables? “ </a:t>
            </a:r>
          </a:p>
          <a:p>
            <a:pPr marL="0" indent="0" algn="ctr">
              <a:buNone/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then proceeds to interpret it for us.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160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6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D0F58695-52D5-47FE-A276-1A9807BE24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0481" y="0"/>
            <a:ext cx="11911519" cy="987425"/>
          </a:xfrm>
        </p:spPr>
        <p:txBody>
          <a:bodyPr>
            <a:normAutofit fontScale="90000"/>
          </a:bodyPr>
          <a:lstStyle/>
          <a:p>
            <a:r>
              <a:rPr lang="en-US" alt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 THE SOWER  (messenger)  Mt. 13:3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3229877E-380E-4127-953F-052BE07F99E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05319" y="1172251"/>
            <a:ext cx="11811000" cy="1361868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alt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“Behold, a sower went forth to sow…”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dirty="0">
                <a:solidFill>
                  <a:srgbClr val="ECECEC"/>
                </a:solidFill>
              </a:rPr>
              <a:t>    </a:t>
            </a: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Someone has to share the message of God’s love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8DBD538-5A1F-4631-B3DE-16439CBE5466}"/>
              </a:ext>
            </a:extLst>
          </p:cNvPr>
          <p:cNvSpPr txBox="1"/>
          <p:nvPr/>
        </p:nvSpPr>
        <p:spPr>
          <a:xfrm>
            <a:off x="128081" y="2534119"/>
            <a:ext cx="11658600" cy="4154984"/>
          </a:xfrm>
          <a:prstGeom prst="rect">
            <a:avLst/>
          </a:prstGeom>
          <a:solidFill>
            <a:schemeClr val="bg1">
              <a:alpha val="43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Ro 10:13-14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“For whosoever shall call upon the     </a:t>
            </a:r>
          </a:p>
          <a:p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name of the Lord shall be saved. </a:t>
            </a:r>
          </a:p>
          <a:p>
            <a:pPr marL="742950" indent="-742950" algn="ctr">
              <a:buAutoNum type="arabicPlain" startAt="14"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How then shall they call on him in whom they have not believed? and how shall they believe in him of whom they have not heard? 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how shall they hear without a preacher?”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7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5">
            <a:extLst>
              <a:ext uri="{FF2B5EF4-FFF2-40B4-BE49-F238E27FC236}">
                <a16:creationId xmlns:a16="http://schemas.microsoft.com/office/drawing/2014/main" id="{5CF93C91-F3AA-46B6-85A7-26E3FA8472D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0" y="228600"/>
            <a:ext cx="12268200" cy="6324600"/>
          </a:xfrm>
          <a:ln/>
        </p:spPr>
        <p:txBody>
          <a:bodyPr>
            <a:normAutofit/>
          </a:bodyPr>
          <a:lstStyle/>
          <a:p>
            <a:pPr marL="914400" indent="-914400" algn="l">
              <a:buAutoNum type="arabicPeriod" startAt="2"/>
            </a:pP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SEED: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(The Message) vs 3, 19</a:t>
            </a:r>
          </a:p>
          <a:p>
            <a:pPr algn="l"/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“The seed is the word of God.”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/>
              <a:t>Lk 8:11</a:t>
            </a:r>
            <a:endParaRPr lang="en-US" sz="4000" dirty="0"/>
          </a:p>
          <a:p>
            <a:pPr algn="l"/>
            <a:r>
              <a:rPr lang="en-US" sz="4800" b="1" dirty="0"/>
              <a:t>     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Seed </a:t>
            </a:r>
            <a:r>
              <a:rPr lang="en-US" sz="4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Life</a:t>
            </a:r>
            <a:r>
              <a:rPr lang="en-US" sz="4400" b="1" dirty="0"/>
              <a:t>.  </a:t>
            </a:r>
            <a:r>
              <a:rPr lang="en-US" sz="4000" b="1" dirty="0"/>
              <a:t>Jn 1:1-4 </a:t>
            </a:r>
            <a:r>
              <a:rPr lang="en-US" sz="43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“In Him was life…” </a:t>
            </a:r>
            <a:endParaRPr lang="en-US" sz="4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4000" b="1" dirty="0"/>
              <a:t>   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Eph. 6:17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“the Sword of the Spirit …the Word of God”     </a:t>
            </a:r>
          </a:p>
          <a:p>
            <a:pPr algn="l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Heb. 4:12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“Word of God is quick and powerful   </a:t>
            </a:r>
            <a:endParaRPr lang="en-US" altLang="en-US" i="1" dirty="0">
              <a:solidFill>
                <a:srgbClr val="ECECE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Image result for sword of the spirit">
            <a:extLst>
              <a:ext uri="{FF2B5EF4-FFF2-40B4-BE49-F238E27FC236}">
                <a16:creationId xmlns:a16="http://schemas.microsoft.com/office/drawing/2014/main" id="{5B92DAFB-1BE3-4E17-83DF-6C3409E8F8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163696"/>
            <a:ext cx="4981338" cy="2602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301AA21-D717-4212-AD61-484B61BC4C33}"/>
              </a:ext>
            </a:extLst>
          </p:cNvPr>
          <p:cNvSpPr/>
          <p:nvPr/>
        </p:nvSpPr>
        <p:spPr>
          <a:xfrm>
            <a:off x="609600" y="4267200"/>
            <a:ext cx="5486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sharper that any</a:t>
            </a:r>
          </a:p>
          <a:p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two edged sword…”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924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43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5">
            <a:extLst>
              <a:ext uri="{FF2B5EF4-FFF2-40B4-BE49-F238E27FC236}">
                <a16:creationId xmlns:a16="http://schemas.microsoft.com/office/drawing/2014/main" id="{5CF93C91-F3AA-46B6-85A7-26E3FA8472D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0" y="228600"/>
            <a:ext cx="11887200" cy="6324600"/>
          </a:xfrm>
          <a:ln/>
        </p:spPr>
        <p:txBody>
          <a:bodyPr>
            <a:normAutofit/>
          </a:bodyPr>
          <a:lstStyle/>
          <a:p>
            <a:pPr marL="914400" indent="-914400" algn="l">
              <a:buAutoNum type="arabicPeriod" startAt="2"/>
            </a:pP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SEED: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(The Message)</a:t>
            </a:r>
          </a:p>
          <a:p>
            <a:pPr algn="l"/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“The seed is the word of God.”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/>
              <a:t>Lk 8:11</a:t>
            </a:r>
            <a:endParaRPr lang="en-US" sz="4000" dirty="0"/>
          </a:p>
          <a:p>
            <a:pPr algn="l"/>
            <a:r>
              <a:rPr lang="en-US" sz="4800" b="1" dirty="0"/>
              <a:t>     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This Seed </a:t>
            </a:r>
            <a:r>
              <a:rPr lang="en-US" sz="4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Life</a:t>
            </a:r>
            <a:r>
              <a:rPr lang="en-US" sz="4800" b="1" dirty="0"/>
              <a:t>.  </a:t>
            </a:r>
            <a:endParaRPr lang="en-US" sz="4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l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Jn. 6:63 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"It is the Spirit that </a:t>
            </a:r>
            <a:r>
              <a:rPr lang="en-US" sz="4800" b="1" i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quickeneth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                             </a:t>
            </a:r>
          </a:p>
          <a:p>
            <a:pPr lvl="1" algn="l"/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the flesh </a:t>
            </a:r>
            <a:r>
              <a:rPr lang="en-US" sz="4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profiteth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nothing: </a:t>
            </a:r>
          </a:p>
          <a:p>
            <a:pPr lvl="1" algn="l"/>
            <a:r>
              <a:rPr lang="en-US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words that I speak unto you,</a:t>
            </a:r>
          </a:p>
          <a:p>
            <a:pPr lvl="1" algn="l"/>
            <a:r>
              <a:rPr lang="en-US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they are spirit, and they are life."</a:t>
            </a:r>
            <a:endParaRPr lang="en-US" altLang="en-US" sz="3200" i="1" dirty="0">
              <a:solidFill>
                <a:srgbClr val="ECECE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43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3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3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3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3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3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3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nk Presentatio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F4855EA5AEDC147AC1E63A32A340471" ma:contentTypeVersion="10" ma:contentTypeDescription="Create a new document." ma:contentTypeScope="" ma:versionID="0e2b21a82fd8403e1bf25a0161d89e92">
  <xsd:schema xmlns:xsd="http://www.w3.org/2001/XMLSchema" xmlns:xs="http://www.w3.org/2001/XMLSchema" xmlns:p="http://schemas.microsoft.com/office/2006/metadata/properties" xmlns:ns3="c7616ae0-bc3b-4475-9d6b-4c1fddd552c4" targetNamespace="http://schemas.microsoft.com/office/2006/metadata/properties" ma:root="true" ma:fieldsID="11e1db98fa85c3a60c08bc34466bf2d0" ns3:_="">
    <xsd:import namespace="c7616ae0-bc3b-4475-9d6b-4c1fddd552c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616ae0-bc3b-4475-9d6b-4c1fddd552c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7899ADC-9202-48F8-AD38-C7845E9955F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7616ae0-bc3b-4475-9d6b-4c1fddd552c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3B24F20-8455-464D-B169-84CE63F07DE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C445932-B2DB-4290-BC62-2D521D1C0897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974</TotalTime>
  <Words>2083</Words>
  <Application>Microsoft Office PowerPoint</Application>
  <PresentationFormat>Widescreen</PresentationFormat>
  <Paragraphs>220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Calibri</vt:lpstr>
      <vt:lpstr>Calibri Light</vt:lpstr>
      <vt:lpstr>Georgia</vt:lpstr>
      <vt:lpstr>Times New Roman</vt:lpstr>
      <vt:lpstr>Wingdings</vt:lpstr>
      <vt:lpstr>Blank Presentation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  THE SOWER  (messenger)  Mt. 13:3</vt:lpstr>
      <vt:lpstr>PowerPoint Presentation</vt:lpstr>
      <vt:lpstr>PowerPoint Presentation</vt:lpstr>
      <vt:lpstr>PowerPoint Presentation</vt:lpstr>
      <vt:lpstr>Mt 13</vt:lpstr>
      <vt:lpstr>Mt 13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Keith Peters</dc:creator>
  <cp:lastModifiedBy>Keith Peters</cp:lastModifiedBy>
  <cp:revision>13</cp:revision>
  <dcterms:created xsi:type="dcterms:W3CDTF">2019-01-02T21:39:12Z</dcterms:created>
  <dcterms:modified xsi:type="dcterms:W3CDTF">2019-08-25T13:55:47Z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0x0101000F4855EA5AEDC147AC1E63A32A340471</vt:lpwstr>
  </property>
</Properties>
</file>