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  <p:sldMasterId id="2147483667" r:id="rId3"/>
    <p:sldMasterId id="2147483675" r:id="rId4"/>
  </p:sldMasterIdLst>
  <p:notesMasterIdLst>
    <p:notesMasterId r:id="rId50"/>
  </p:notesMasterIdLst>
  <p:sldIdLst>
    <p:sldId id="338" r:id="rId5"/>
    <p:sldId id="351" r:id="rId6"/>
    <p:sldId id="352" r:id="rId7"/>
    <p:sldId id="353" r:id="rId8"/>
    <p:sldId id="354" r:id="rId9"/>
    <p:sldId id="355" r:id="rId10"/>
    <p:sldId id="356" r:id="rId11"/>
    <p:sldId id="364" r:id="rId12"/>
    <p:sldId id="372" r:id="rId13"/>
    <p:sldId id="373" r:id="rId14"/>
    <p:sldId id="378" r:id="rId15"/>
    <p:sldId id="414" r:id="rId16"/>
    <p:sldId id="379" r:id="rId17"/>
    <p:sldId id="380" r:id="rId18"/>
    <p:sldId id="383" r:id="rId19"/>
    <p:sldId id="382" r:id="rId20"/>
    <p:sldId id="359" r:id="rId21"/>
    <p:sldId id="358" r:id="rId22"/>
    <p:sldId id="394" r:id="rId23"/>
    <p:sldId id="409" r:id="rId24"/>
    <p:sldId id="391" r:id="rId25"/>
    <p:sldId id="396" r:id="rId26"/>
    <p:sldId id="401" r:id="rId27"/>
    <p:sldId id="402" r:id="rId28"/>
    <p:sldId id="403" r:id="rId29"/>
    <p:sldId id="415" r:id="rId30"/>
    <p:sldId id="404" r:id="rId31"/>
    <p:sldId id="410" r:id="rId32"/>
    <p:sldId id="411" r:id="rId33"/>
    <p:sldId id="407" r:id="rId34"/>
    <p:sldId id="412" r:id="rId35"/>
    <p:sldId id="376" r:id="rId36"/>
    <p:sldId id="392" r:id="rId37"/>
    <p:sldId id="377" r:id="rId38"/>
    <p:sldId id="361" r:id="rId39"/>
    <p:sldId id="362" r:id="rId40"/>
    <p:sldId id="363" r:id="rId41"/>
    <p:sldId id="413" r:id="rId42"/>
    <p:sldId id="385" r:id="rId43"/>
    <p:sldId id="386" r:id="rId44"/>
    <p:sldId id="387" r:id="rId45"/>
    <p:sldId id="389" r:id="rId46"/>
    <p:sldId id="390" r:id="rId47"/>
    <p:sldId id="388" r:id="rId48"/>
    <p:sldId id="349" r:id="rId4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FBA532-B810-4F95-AD92-D8DAF8B4103E}" v="1403" dt="2024-07-06T15:17:01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66" autoAdjust="0"/>
    <p:restoredTop sz="94660"/>
  </p:normalViewPr>
  <p:slideViewPr>
    <p:cSldViewPr>
      <p:cViewPr varScale="1">
        <p:scale>
          <a:sx n="105" d="100"/>
          <a:sy n="105" d="100"/>
        </p:scale>
        <p:origin x="984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772B9-0CF1-4283-88BA-FCC61AA645C9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8935A-69BD-4180-898E-0472A82EF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7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F8671-EE64-473B-92E9-9B5AD50063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97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8935A-69BD-4180-898E-0472A82EF8E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67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633B3-EEF4-4108-80FD-16DF46E7CE97}" type="datetimeFigureOut">
              <a:rPr lang="en-US"/>
              <a:pPr>
                <a:defRPr/>
              </a:pPr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B0CC2-BA61-4EDA-9119-5D49538F3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5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A07FB-594F-4CE7-8008-E206F1DF44F6}" type="datetimeFigureOut">
              <a:rPr lang="en-US"/>
              <a:pPr>
                <a:defRPr/>
              </a:pPr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26094-899A-482D-88CE-4AFDAAF00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53776-811B-4CFB-B783-BC499DD5DCC4}" type="datetimeFigureOut">
              <a:rPr lang="en-US"/>
              <a:pPr>
                <a:defRPr/>
              </a:pPr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C8912-E4E7-4766-A78B-9EDA18926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10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41F53-43FB-4395-AF10-6AB2BF4FAACD}" type="datetimeFigureOut">
              <a:rPr lang="en-US"/>
              <a:pPr>
                <a:defRPr/>
              </a:pPr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5F1B4-4ED9-4D21-AA96-F19794F6A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38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F755B-EB85-42B3-BC2D-F259EC0CA040}" type="datetimeFigureOut">
              <a:rPr lang="en-US"/>
              <a:pPr>
                <a:defRPr/>
              </a:pPr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53B38-4B97-4D5A-9715-AD2088BC8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36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41F53-43FB-4395-AF10-6AB2BF4FAACD}" type="datetimeFigureOut">
              <a:rPr lang="en-US"/>
              <a:pPr>
                <a:defRPr/>
              </a:pPr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5F1B4-4ED9-4D21-AA96-F19794F6A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38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42FFA-42D9-4D35-98F9-5D2A35646F89}" type="datetimeFigureOut">
              <a:rPr lang="en-US"/>
              <a:pPr>
                <a:defRPr/>
              </a:pPr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4788-E897-4658-B947-BD456DE85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13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F755B-EB85-42B3-BC2D-F259EC0CA040}" type="datetimeFigureOut">
              <a:rPr lang="en-US"/>
              <a:pPr>
                <a:defRPr/>
              </a:pPr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53B38-4B97-4D5A-9715-AD2088BC8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3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D44E0-1D25-4109-89B1-46E5E99D5C19}" type="datetimeFigureOut">
              <a:rPr lang="en-US"/>
              <a:pPr>
                <a:defRPr/>
              </a:pPr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3268E-4999-4D3F-98C5-9AA382A86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75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2D218-AA04-4256-AC4F-EB6B57E47612}" type="datetimeFigureOut">
              <a:rPr lang="en-US"/>
              <a:pPr>
                <a:defRPr/>
              </a:pPr>
              <a:t>7/6/2024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DC95E-0642-4FD2-A875-98DAA46F7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234BD-CD99-46E4-A901-74AC821204E1}" type="datetimeFigureOut">
              <a:rPr lang="en-US"/>
              <a:pPr>
                <a:defRPr/>
              </a:pPr>
              <a:t>7/6/2024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59A0F-3F1A-4265-B0EB-C24302EB0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5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67E26-2EAA-4AAC-A8B7-981C99E99AC6}" type="datetimeFigureOut">
              <a:rPr lang="en-US"/>
              <a:pPr>
                <a:defRPr/>
              </a:pPr>
              <a:t>7/6/2024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AE172-7A35-4C4A-A933-B7C683475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9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FEA4B-B343-4AF6-9463-E67E2FB806B7}" type="datetimeFigureOut">
              <a:rPr lang="en-US"/>
              <a:pPr>
                <a:defRPr/>
              </a:pPr>
              <a:t>7/6/2024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D12CC-C092-4FEE-8F2B-37FE38151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8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E80B2-434F-45A2-BB18-516D24FBEA16}" type="datetimeFigureOut">
              <a:rPr lang="en-US"/>
              <a:pPr>
                <a:defRPr/>
              </a:pPr>
              <a:t>7/6/2024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8221D-607E-4EA4-AB5F-382AB3F62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6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4B47-AE1F-45C1-B03E-7548BCBF8D23}" type="datetimeFigureOut">
              <a:rPr lang="en-US"/>
              <a:pPr>
                <a:defRPr/>
              </a:pPr>
              <a:t>7/6/2024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B0854-D6E5-4104-89B1-27491A485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9F5ECC-1285-434D-B82E-7F51D3E50163}" type="datetimeFigureOut">
              <a:rPr lang="en-US"/>
              <a:pPr>
                <a:defRPr/>
              </a:pPr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0A2E51-CBCF-48C9-BED3-BC62EABEA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ED2990-039D-44A1-9ACD-FB2D9202BBE0}" type="datetimeFigureOut">
              <a:rPr lang="en-US"/>
              <a:pPr>
                <a:defRPr/>
              </a:pPr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E1983C-AE79-45C6-96F5-787257F5A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9F5ECC-1285-434D-B82E-7F51D3E50163}" type="datetimeFigureOut">
              <a:rPr lang="en-US"/>
              <a:pPr>
                <a:defRPr/>
              </a:pPr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0A2E51-CBCF-48C9-BED3-BC62EABEA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ED2990-039D-44A1-9ACD-FB2D9202BBE0}" type="datetimeFigureOut">
              <a:rPr lang="en-US"/>
              <a:pPr>
                <a:defRPr/>
              </a:pPr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E1983C-AE79-45C6-96F5-787257F5A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16732" y="169038"/>
            <a:ext cx="7046068" cy="16002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Strategy of Satan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(The Cycle of The Soul)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-52286"/>
            <a:ext cx="5029200" cy="69151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9523FD-B3AA-5A09-AD84-260ABCEFA7DA}"/>
              </a:ext>
            </a:extLst>
          </p:cNvPr>
          <p:cNvSpPr txBox="1"/>
          <p:nvPr/>
        </p:nvSpPr>
        <p:spPr>
          <a:xfrm>
            <a:off x="7543800" y="6150114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Revelation 12:12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B167D5-93C6-1778-2B29-9712F4BC0436}"/>
              </a:ext>
            </a:extLst>
          </p:cNvPr>
          <p:cNvSpPr txBox="1"/>
          <p:nvPr/>
        </p:nvSpPr>
        <p:spPr>
          <a:xfrm>
            <a:off x="0" y="1600200"/>
            <a:ext cx="719846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“Woe to the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inhabiters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 earth!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devil is come down unto you, 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having great wrath,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because he knows that he hath but a short time.” </a:t>
            </a:r>
            <a:b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03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15800" cy="6553200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Rebellion eventually produces: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Rebuke: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tries to get our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attention.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Dt 8:5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“consider …that, as a man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chasteneth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his son,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the LORD thy God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chasteneth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thee.” 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God Loves Us To Much To Let Us Go Unchallenged.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Rev 3:19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“As many as I love, I rebuke and chasten: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zealous therefore, and repent.”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Tim. 3:16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“all scripture is given by inspiration of God and is profitable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doctrine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reproof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correction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instruction in righteousness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800" b="1" dirty="0" err="1"/>
          </a:p>
        </p:txBody>
      </p:sp>
    </p:spTree>
    <p:extLst>
      <p:ext uri="{BB962C8B-B14F-4D97-AF65-F5344CB8AC3E}">
        <p14:creationId xmlns:p14="http://schemas.microsoft.com/office/powerpoint/2010/main" val="130698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705600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3600" b="1" i="1" dirty="0">
                <a:solidFill>
                  <a:srgbClr val="000000"/>
                </a:solidFill>
              </a:rPr>
              <a:t>1. Revelation  2 . Response   3. Reward  4. Rebellion  5. Rebuke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000000"/>
                </a:solidFill>
              </a:rPr>
              <a:t>  </a:t>
            </a:r>
            <a:r>
              <a:rPr lang="en-US" sz="4800" b="1" i="1" dirty="0">
                <a:solidFill>
                  <a:srgbClr val="0000FF"/>
                </a:solidFill>
              </a:rPr>
              <a:t>God’s Rebuke is His Revelation/Invitation to: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000000"/>
                </a:solidFill>
              </a:rPr>
              <a:t>6</a:t>
            </a:r>
            <a:r>
              <a:rPr lang="en-US" sz="4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Reconsider</a:t>
            </a:r>
            <a:r>
              <a:rPr lang="en-US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determine how we’ll respond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Dt 8:6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“Therefore thou shalt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keep the commandments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of the LORD…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walk in his ways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and…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fear him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we 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repent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cycle 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repeats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(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Restores/blesses)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Pr. 2:23 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Turn you at my reproof:  behold,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I will pour out my Spirit unto you,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I will make known my words unto you.”</a:t>
            </a:r>
          </a:p>
        </p:txBody>
      </p:sp>
    </p:spTree>
    <p:extLst>
      <p:ext uri="{BB962C8B-B14F-4D97-AF65-F5344CB8AC3E}">
        <p14:creationId xmlns:p14="http://schemas.microsoft.com/office/powerpoint/2010/main" val="240634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705600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0000FF"/>
                </a:solidFill>
              </a:rPr>
              <a:t>God’s Rebuke is His Revelation/Invitation to: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000000"/>
                </a:solidFill>
              </a:rPr>
              <a:t>6</a:t>
            </a:r>
            <a:r>
              <a:rPr lang="en-US" sz="4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Reconsider</a:t>
            </a:r>
            <a:r>
              <a:rPr lang="en-US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determine how we’ll respond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Chron 7:14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</a:t>
            </a:r>
            <a:r>
              <a:rPr lang="en-US" sz="5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people…shall humble themselves,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pray, and seek my face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turn from their wicked ways;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4BDD3F-5027-FF30-C734-2CED823AC9AB}"/>
              </a:ext>
            </a:extLst>
          </p:cNvPr>
          <p:cNvSpPr txBox="1"/>
          <p:nvPr/>
        </p:nvSpPr>
        <p:spPr>
          <a:xfrm>
            <a:off x="36576" y="3843278"/>
            <a:ext cx="121158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6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kumimoji="0" lang="en-US" sz="6000" b="1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kumimoji="0" lang="en-US" sz="6000" b="1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hear from heaven;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will forgive their sin;</a:t>
            </a:r>
          </a:p>
          <a:p>
            <a:pPr algn="ctr"/>
            <a:r>
              <a:rPr kumimoji="0" lang="en-US" sz="6000" b="1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and will heal their land”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775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6200" y="21336"/>
            <a:ext cx="12039600" cy="6705600"/>
          </a:xfrm>
        </p:spPr>
        <p:txBody>
          <a:bodyPr/>
          <a:lstStyle/>
          <a:p>
            <a:pPr marL="0" lvl="0" indent="0">
              <a:spcBef>
                <a:spcPts val="1200"/>
              </a:spcBef>
              <a:buNone/>
            </a:pPr>
            <a:r>
              <a:rPr lang="en-US" sz="4400" b="1" i="1" dirty="0">
                <a:solidFill>
                  <a:srgbClr val="000000"/>
                </a:solidFill>
              </a:rPr>
              <a:t>6. </a:t>
            </a:r>
            <a:r>
              <a:rPr lang="en-US" sz="4400" b="1" i="1" u="sng" dirty="0">
                <a:solidFill>
                  <a:srgbClr val="0000FF"/>
                </a:solidFill>
              </a:rPr>
              <a:t>Reconsider</a:t>
            </a:r>
            <a:r>
              <a:rPr lang="en-US" sz="3600" b="1" i="1" u="sng" dirty="0">
                <a:solidFill>
                  <a:srgbClr val="0000FF"/>
                </a:solidFill>
              </a:rPr>
              <a:t>:</a:t>
            </a:r>
            <a:r>
              <a:rPr lang="en-US" sz="3600" b="1" i="1" dirty="0">
                <a:solidFill>
                  <a:srgbClr val="0000FF"/>
                </a:solidFill>
              </a:rPr>
              <a:t>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determine what we’ll do</a:t>
            </a:r>
            <a:r>
              <a:rPr lang="en-US" sz="3600" b="1" i="1" dirty="0"/>
              <a:t>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Repentance brings Renewal!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James 4:7-8                   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“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Submit yourselves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therefore to God.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hupotasso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subordinate, line up under)    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Resist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devil, and he will flee from you.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Anthis’tēmi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stand or fight against.)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Draw nigh to God, and he will draw nigh to you.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Cleanse your hands, ye sinners;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purify your hearts, ye double minded.”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13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039600" cy="6705600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rebellion will result in eventual: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5400" b="1" dirty="0"/>
              <a:t>7. </a:t>
            </a:r>
            <a:r>
              <a:rPr lang="en-US" sz="5400" b="1" i="1" u="sng" dirty="0">
                <a:solidFill>
                  <a:srgbClr val="FF0066"/>
                </a:solidFill>
              </a:rPr>
              <a:t>Reprobation</a:t>
            </a:r>
            <a:r>
              <a:rPr lang="en-US" sz="5400" b="1" dirty="0"/>
              <a:t>!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Deut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8:11-20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Definition: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Unprincipled, Rejected, Disapproved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 OT: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Maas’: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despised, rejected, useless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6:30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Reprobate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silver shall men call them,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because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LORD hath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rejected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them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 NT: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Ro.1:28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“God gave them over to a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reprobate mind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Adokimos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nous: rejected; worthless; reasoning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Cor 4:4)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087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039600" cy="6705600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Ro.1:28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“God gave them over to a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reprobate mind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13:15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this people's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heart is waxed gross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their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ears are dull of hearing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their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eyes they have closed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lvl="0" indent="0" algn="ctr">
              <a:spcBef>
                <a:spcPts val="120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lest at any time they should see with their eyes,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hear with their ears,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should understand with their heart,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should be converted,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epistrephō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turned back)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 should heal them.”</a:t>
            </a:r>
          </a:p>
        </p:txBody>
      </p:sp>
    </p:spTree>
    <p:extLst>
      <p:ext uri="{BB962C8B-B14F-4D97-AF65-F5344CB8AC3E}">
        <p14:creationId xmlns:p14="http://schemas.microsoft.com/office/powerpoint/2010/main" val="211231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6200" y="2088"/>
            <a:ext cx="12039600" cy="6705600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5400" b="1" dirty="0"/>
              <a:t>7. </a:t>
            </a:r>
            <a:r>
              <a:rPr lang="en-US" sz="5400" b="1" i="1" u="sng" dirty="0">
                <a:solidFill>
                  <a:srgbClr val="FF0066"/>
                </a:solidFill>
              </a:rPr>
              <a:t>Reprobation</a:t>
            </a:r>
            <a:r>
              <a:rPr lang="en-US" sz="5400" b="1" dirty="0"/>
              <a:t>! 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B. Declaration (</a:t>
            </a:r>
            <a:r>
              <a:rPr lang="en-US" sz="5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God’s Warning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Deut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8:11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Beware thou forget not the LORD thy God, in not keeping his commandments… judgments, …statutes”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it shall be, if thou do at all forget  the LORD thy God, and walk after other gods, and serve them,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worship them, I testify against you this day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ye shall surely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perish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Ābad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wander, lose / destroy yourselves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(Pr. 14:12; Mt 7:13)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70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America, America, God Shed His Grace On Thee&quot; - 50 States acknowledged God  &quot;from sea to shining sea&quot; - For God's Glory Alone Ministries">
            <a:extLst>
              <a:ext uri="{FF2B5EF4-FFF2-40B4-BE49-F238E27FC236}">
                <a16:creationId xmlns:a16="http://schemas.microsoft.com/office/drawing/2014/main" id="{E0B8B097-518F-1A86-71B9-771C01BF3D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9" r="12020" b="3"/>
          <a:stretch/>
        </p:blipFill>
        <p:spPr bwMode="auto">
          <a:xfrm>
            <a:off x="643467" y="643467"/>
            <a:ext cx="53720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merica! America! God shed His grace on thee, And crown thy good with  brotherhood From sea to shining sea! | Patriotic pictures, Bald eagle, God  bless america">
            <a:extLst>
              <a:ext uri="{FF2B5EF4-FFF2-40B4-BE49-F238E27FC236}">
                <a16:creationId xmlns:a16="http://schemas.microsoft.com/office/drawing/2014/main" id="{EE76AC3C-06EF-2AED-9018-653A2EAB1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436" y="659680"/>
            <a:ext cx="5482164" cy="569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A6D462-86D0-7805-3D52-04260030944B}"/>
              </a:ext>
            </a:extLst>
          </p:cNvPr>
          <p:cNvSpPr txBox="1"/>
          <p:nvPr/>
        </p:nvSpPr>
        <p:spPr>
          <a:xfrm>
            <a:off x="381000" y="6244977"/>
            <a:ext cx="1196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“America, America, God shed His Grace on Thee”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7432F0-90A7-06DB-C61B-45DC307A8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153" y="-257987"/>
            <a:ext cx="11546825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89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267200"/>
            <a:ext cx="9906000" cy="24384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6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“Whose God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6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the LORD!”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Ps. 33:12</a:t>
            </a:r>
          </a:p>
        </p:txBody>
      </p:sp>
    </p:spTree>
    <p:extLst>
      <p:ext uri="{BB962C8B-B14F-4D97-AF65-F5344CB8AC3E}">
        <p14:creationId xmlns:p14="http://schemas.microsoft.com/office/powerpoint/2010/main" val="2953509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66FEE0-C167-4666-8246-EBCA5291EA44}"/>
              </a:ext>
            </a:extLst>
          </p:cNvPr>
          <p:cNvSpPr txBox="1"/>
          <p:nvPr/>
        </p:nvSpPr>
        <p:spPr>
          <a:xfrm>
            <a:off x="533400" y="762000"/>
            <a:ext cx="112776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Pr. 14:34 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“Righteousness exalts a nation,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sin is a reproach to any people.” </a:t>
            </a:r>
          </a:p>
          <a:p>
            <a:pPr algn="ctr"/>
            <a:endParaRPr lang="en-US" sz="4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29:2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“When the righteous are in authority, the people rejoice: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when the wicked </a:t>
            </a:r>
            <a:r>
              <a:rPr lang="en-US" sz="4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beareth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rule,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people mourn.”</a:t>
            </a:r>
          </a:p>
        </p:txBody>
      </p:sp>
    </p:spTree>
    <p:extLst>
      <p:ext uri="{BB962C8B-B14F-4D97-AF65-F5344CB8AC3E}">
        <p14:creationId xmlns:p14="http://schemas.microsoft.com/office/powerpoint/2010/main" val="61520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2450" y="443567"/>
            <a:ext cx="110871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 week we discussed how History has way of repeating itself because there are</a:t>
            </a:r>
          </a:p>
          <a:p>
            <a:pPr>
              <a:spcBef>
                <a:spcPts val="0"/>
              </a:spcBef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spiritual forces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work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seeking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 shape it     </a:t>
            </a:r>
          </a:p>
          <a:p>
            <a:pPr>
              <a:spcBef>
                <a:spcPts val="0"/>
              </a:spcBef>
            </a:pP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(History)</a:t>
            </a:r>
            <a:endParaRPr lang="en-US" sz="2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D48568-CC9D-6786-937B-721CED4F0D13}"/>
              </a:ext>
            </a:extLst>
          </p:cNvPr>
          <p:cNvSpPr txBox="1"/>
          <p:nvPr/>
        </p:nvSpPr>
        <p:spPr>
          <a:xfrm>
            <a:off x="709565" y="3368659"/>
            <a:ext cx="1124606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1 Jn 5:19 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whole world lieth </a:t>
            </a:r>
            <a:r>
              <a:rPr lang="en-US" sz="3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wickedness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r>
              <a:rPr lang="en-US" sz="3600" dirty="0">
                <a:solidFill>
                  <a:schemeClr val="bg1"/>
                </a:solidFill>
              </a:rPr>
              <a:t>2 Cor. 4:4 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god of this world blinds the minds…”</a:t>
            </a:r>
          </a:p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Eph. 6:12 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“we wrestle …against principalities…powers,</a:t>
            </a:r>
          </a:p>
          <a:p>
            <a:pPr lvl="0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rulers of the darkness of this world, against </a:t>
            </a:r>
            <a:r>
              <a:rPr lang="en-US" sz="3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spiritual wickedness (</a:t>
            </a:r>
            <a:r>
              <a:rPr lang="en-US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anose="02000503060000020004" pitchFamily="2" charset="0"/>
              </a:rPr>
              <a:t>Ponēria</a:t>
            </a: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anose="02000503060000020004" pitchFamily="2" charset="0"/>
              </a:rPr>
              <a:t>: depravity, disease)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high places.”</a:t>
            </a:r>
          </a:p>
          <a:p>
            <a:pPr lvl="0"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Romans 12:1,2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14ED4F-2C59-004E-7D20-F4590343D899}"/>
              </a:ext>
            </a:extLst>
          </p:cNvPr>
          <p:cNvSpPr txBox="1"/>
          <p:nvPr/>
        </p:nvSpPr>
        <p:spPr>
          <a:xfrm>
            <a:off x="4724400" y="2599218"/>
            <a:ext cx="66912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by shaping us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(Humans)!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5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66FEE0-C167-4666-8246-EBCA5291EA44}"/>
              </a:ext>
            </a:extLst>
          </p:cNvPr>
          <p:cNvSpPr txBox="1"/>
          <p:nvPr/>
        </p:nvSpPr>
        <p:spPr>
          <a:xfrm>
            <a:off x="533400" y="762000"/>
            <a:ext cx="112776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“In the name of God, Amen. …Having undertaken, for the Glory of God, and advancements of the Christian faith, …a voyage to plant the first colony in the Northern parts …; do by these presents, solemnly and mutually, in the presence of God, and one another; covenant and combine ourselves together into a civil body politic; 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our better ordering, and preservation and furtherance of the ends aforesaid…” 11/20/1620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56CCB1-AF01-ACF3-CE8C-86285C613A00}"/>
              </a:ext>
            </a:extLst>
          </p:cNvPr>
          <p:cNvSpPr txBox="1"/>
          <p:nvPr/>
        </p:nvSpPr>
        <p:spPr>
          <a:xfrm>
            <a:off x="-9525" y="-68997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Mayflower Compact</a:t>
            </a:r>
          </a:p>
        </p:txBody>
      </p:sp>
    </p:spTree>
    <p:extLst>
      <p:ext uri="{BB962C8B-B14F-4D97-AF65-F5344CB8AC3E}">
        <p14:creationId xmlns:p14="http://schemas.microsoft.com/office/powerpoint/2010/main" val="197674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66FEE0-C167-4666-8246-EBCA5291EA44}"/>
              </a:ext>
            </a:extLst>
          </p:cNvPr>
          <p:cNvSpPr txBox="1"/>
          <p:nvPr/>
        </p:nvSpPr>
        <p:spPr>
          <a:xfrm>
            <a:off x="419100" y="382012"/>
            <a:ext cx="11353800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response to conflicts (the Pequot War 1636-38)  </a:t>
            </a:r>
          </a:p>
          <a:p>
            <a:pPr lvl="0" algn="ctr"/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1643</a:t>
            </a: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“New England Confederation” between 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Massachusetts, Plymouth, Connecticut, and New Haven</a:t>
            </a:r>
          </a:p>
          <a:p>
            <a:pPr lvl="0" algn="ctr"/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first American “Constitution”) opens with:</a:t>
            </a:r>
            <a:endParaRPr lang="en-US" sz="4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“We all came into these parts with one aim, </a:t>
            </a:r>
          </a:p>
          <a:p>
            <a:pPr lvl="0" algn="ctr">
              <a:spcBef>
                <a:spcPts val="0"/>
              </a:spcBef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advance the kingdom of our lord Jesus Christ, and to enjoy the liberties of the gospel </a:t>
            </a:r>
          </a:p>
          <a:p>
            <a:pPr lvl="0" algn="ctr">
              <a:spcBef>
                <a:spcPts val="0"/>
              </a:spcBef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purity and peace…“</a:t>
            </a:r>
          </a:p>
          <a:p>
            <a:pPr lvl="0" algn="ctr">
              <a:spcBef>
                <a:spcPts val="0"/>
              </a:spcBef>
            </a:pPr>
            <a:r>
              <a:rPr lang="en-US" sz="4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Led to temporary prosperity.</a:t>
            </a:r>
            <a:b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8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66FEE0-C167-4666-8246-EBCA5291EA44}"/>
              </a:ext>
            </a:extLst>
          </p:cNvPr>
          <p:cNvSpPr txBox="1"/>
          <p:nvPr/>
        </p:nvSpPr>
        <p:spPr>
          <a:xfrm>
            <a:off x="419100" y="382012"/>
            <a:ext cx="1135380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Prosperity led to Increased immigration 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King gave land grants to supporters.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Europeans immigrated for “better lives”. 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Prisoners sent to America as indentured slaves. 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Slaves were sent to “work” the plantations.</a:t>
            </a:r>
          </a:p>
          <a:p>
            <a:pPr lvl="0"/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lvl="0" algn="ctr"/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A1F9745-0A2C-2D45-3B63-B70B628EA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799331"/>
            <a:ext cx="5437632" cy="305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266D9A-6FC6-9E72-51ED-3E4640C57D12}"/>
              </a:ext>
            </a:extLst>
          </p:cNvPr>
          <p:cNvSpPr txBox="1"/>
          <p:nvPr/>
        </p:nvSpPr>
        <p:spPr>
          <a:xfrm>
            <a:off x="1143000" y="3827906"/>
            <a:ext cx="616267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Some Brought voodoo practices to America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248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66FEE0-C167-4666-8246-EBCA5291EA44}"/>
              </a:ext>
            </a:extLst>
          </p:cNvPr>
          <p:cNvSpPr txBox="1"/>
          <p:nvPr/>
        </p:nvSpPr>
        <p:spPr>
          <a:xfrm>
            <a:off x="419100" y="382012"/>
            <a:ext cx="1135380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Prosperity led to Pride. </a:t>
            </a:r>
            <a:endParaRPr lang="en-US" sz="5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</a:pPr>
            <a:r>
              <a:rPr lang="en-US" sz="40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1674 F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armers demanded that the Indians </a:t>
            </a:r>
          </a:p>
          <a:p>
            <a:pPr lvl="0" algn="ctr">
              <a:spcBef>
                <a:spcPts val="0"/>
              </a:spcBef>
            </a:pP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be driven from their treaty protected land. </a:t>
            </a:r>
          </a:p>
          <a:p>
            <a:pPr lvl="0" algn="ctr">
              <a:spcBef>
                <a:spcPts val="0"/>
              </a:spcBef>
            </a:pP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This led to the Bacon's Rebellion (1675)</a:t>
            </a:r>
          </a:p>
          <a:p>
            <a:pPr lvl="0" algn="ctr">
              <a:spcBef>
                <a:spcPts val="0"/>
              </a:spcBef>
            </a:pP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pitted “poor” against the wealthy. </a:t>
            </a:r>
          </a:p>
          <a:p>
            <a:pPr lvl="0" algn="ctr"/>
            <a:endParaRPr lang="en-US" sz="48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88CB387-FCFC-5A63-439E-914C4B56E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25756"/>
            <a:ext cx="5867400" cy="303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B273D2-D554-5D01-0B5A-6B2BABC69B23}"/>
              </a:ext>
            </a:extLst>
          </p:cNvPr>
          <p:cNvSpPr txBox="1"/>
          <p:nvPr/>
        </p:nvSpPr>
        <p:spPr>
          <a:xfrm>
            <a:off x="1066800" y="48006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Burning of Jamestown</a:t>
            </a:r>
          </a:p>
        </p:txBody>
      </p:sp>
    </p:spTree>
    <p:extLst>
      <p:ext uri="{BB962C8B-B14F-4D97-AF65-F5344CB8AC3E}">
        <p14:creationId xmlns:p14="http://schemas.microsoft.com/office/powerpoint/2010/main" val="413987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66FEE0-C167-4666-8246-EBCA5291EA44}"/>
              </a:ext>
            </a:extLst>
          </p:cNvPr>
          <p:cNvSpPr txBox="1"/>
          <p:nvPr/>
        </p:nvSpPr>
        <p:spPr>
          <a:xfrm>
            <a:off x="419100" y="382012"/>
            <a:ext cx="1135380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Pride led to Spiritual Apathy. </a:t>
            </a:r>
            <a:endParaRPr lang="en-US" sz="6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en-US" sz="48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7CE0BB-81B8-5F2D-9011-7C15D2F1B6CE}"/>
              </a:ext>
            </a:extLst>
          </p:cNvPr>
          <p:cNvSpPr txBox="1"/>
          <p:nvPr/>
        </p:nvSpPr>
        <p:spPr>
          <a:xfrm>
            <a:off x="685800" y="1166842"/>
            <a:ext cx="1082040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Increased focused on prosperity/work!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Church attendance decreased </a:t>
            </a: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&lt;10%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(Partially due to the Halfway Covenant 1662)</a:t>
            </a:r>
          </a:p>
          <a:p>
            <a:pPr algn="ctr"/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Church’s “salt” had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“lost its savor.” Mt 5:13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23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" y="609600"/>
            <a:ext cx="11430000" cy="517064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/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raised up some preachers to call us </a:t>
            </a:r>
          </a:p>
          <a:p>
            <a:pPr lvl="0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back to God</a:t>
            </a:r>
            <a:r>
              <a:rPr lang="en-US" sz="2800" b="1" i="1" dirty="0">
                <a:solidFill>
                  <a:schemeClr val="bg1"/>
                </a:solidFill>
              </a:rPr>
              <a:t>.  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(George Whitefield, John Wesley,  </a:t>
            </a:r>
          </a:p>
          <a:p>
            <a:pPr lvl="0"/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Jonathan Edwards, Charles Finney) </a:t>
            </a:r>
          </a:p>
          <a:p>
            <a:pPr lvl="0" algn="ctr"/>
            <a:r>
              <a:rPr lang="en-US" sz="2800" b="1" dirty="0">
                <a:solidFill>
                  <a:schemeClr val="bg1"/>
                </a:solidFill>
              </a:rPr>
              <a:t>  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“Circuit Riding Preachers” took God’s </a:t>
            </a:r>
          </a:p>
          <a:p>
            <a:pPr lvl="0"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word to the people. </a:t>
            </a:r>
          </a:p>
          <a:p>
            <a:pPr lvl="0"/>
            <a:r>
              <a:rPr lang="en-US" sz="4000" b="1" i="1" dirty="0">
                <a:solidFill>
                  <a:schemeClr val="bg1"/>
                </a:solidFill>
              </a:rPr>
              <a:t>   God sent a </a:t>
            </a:r>
            <a:r>
              <a:rPr lang="en-US" sz="4000" b="1" dirty="0">
                <a:solidFill>
                  <a:schemeClr val="bg1"/>
                </a:solidFill>
              </a:rPr>
              <a:t> “Great Awakening”. (1740’s)  </a:t>
            </a:r>
          </a:p>
          <a:p>
            <a:pPr lvl="0" algn="ctr">
              <a:spcBef>
                <a:spcPts val="1200"/>
              </a:spcBef>
            </a:pPr>
            <a:r>
              <a:rPr lang="en-US" sz="3600" b="1" dirty="0">
                <a:solidFill>
                  <a:schemeClr val="bg1"/>
                </a:solidFill>
              </a:rPr>
              <a:t>So many people gathered to hear God’s word that the churches could not contain them.  </a:t>
            </a:r>
          </a:p>
        </p:txBody>
      </p:sp>
    </p:spTree>
    <p:extLst>
      <p:ext uri="{BB962C8B-B14F-4D97-AF65-F5344CB8AC3E}">
        <p14:creationId xmlns:p14="http://schemas.microsoft.com/office/powerpoint/2010/main" val="28519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10. Religion and Reform | THE AMERICAN YAWP">
            <a:extLst>
              <a:ext uri="{FF2B5EF4-FFF2-40B4-BE49-F238E27FC236}">
                <a16:creationId xmlns:a16="http://schemas.microsoft.com/office/drawing/2014/main" id="{D0C33975-D200-369A-DD23-800F7D707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10928628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609600"/>
            <a:ext cx="11430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/>
            <a:r>
              <a:rPr lang="en-US" sz="4000" b="1" dirty="0">
                <a:solidFill>
                  <a:schemeClr val="bg1"/>
                </a:solidFill>
              </a:rPr>
              <a:t>Great “open air meetings” took placed</a:t>
            </a:r>
            <a:r>
              <a:rPr lang="en-US" sz="3600" b="1" dirty="0">
                <a:solidFill>
                  <a:schemeClr val="bg1"/>
                </a:solidFill>
              </a:rPr>
              <a:t>. </a:t>
            </a:r>
            <a:r>
              <a:rPr lang="en-US" sz="3600" b="1" i="1" dirty="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443241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533401"/>
            <a:ext cx="11353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Benjamin Franklin wrote,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“It was wonderful to see the change made in the manners of our inhabitants.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being thoughtless or indifferent about religion, it seemed as if all the world were growing religious, 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455" y="3352799"/>
            <a:ext cx="2750020" cy="3533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958DA5-9CB5-66D8-256B-DB644BDD0902}"/>
              </a:ext>
            </a:extLst>
          </p:cNvPr>
          <p:cNvSpPr txBox="1"/>
          <p:nvPr/>
        </p:nvSpPr>
        <p:spPr>
          <a:xfrm>
            <a:off x="762000" y="3154500"/>
            <a:ext cx="89154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 that one could not walk through the town in an evening without hearing psalms sung in different families </a:t>
            </a:r>
          </a:p>
          <a:p>
            <a:pPr algn="ctr"/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of every street.”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79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3400" y="533400"/>
            <a:ext cx="112776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Franklin was so impressed with Edwards’ preaching that he built an auditorium to accommodate the crowds of more than 30,000 that came to hear him. 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(Philadelphia’s population was 25,000 at that time.)</a:t>
            </a:r>
          </a:p>
          <a:p>
            <a:pPr algn="ctr"/>
            <a:endParaRPr lang="en-US" sz="4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20 years “active” church membership grew from 10% to over 50% in America. 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(1740 – 1760) </a:t>
            </a:r>
          </a:p>
          <a:p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06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" y="305068"/>
            <a:ext cx="109728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founding fathers were influenced by this Great Awakening!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   </a:t>
            </a:r>
            <a:r>
              <a:rPr lang="en-US" sz="4000" b="1" dirty="0">
                <a:solidFill>
                  <a:schemeClr val="bg1"/>
                </a:solidFill>
              </a:rPr>
              <a:t>God raised up men of character and  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  integrity to lead our Nation to freedom!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Political-science professors at the University of Houston collected &amp; cataloged </a:t>
            </a:r>
            <a:r>
              <a:rPr lang="en-US" sz="3200" b="1" i="1" u="sng" dirty="0">
                <a:solidFill>
                  <a:srgbClr val="FFC000"/>
                </a:solidFill>
              </a:rPr>
              <a:t>15,000 </a:t>
            </a:r>
            <a:r>
              <a:rPr lang="en-US" sz="3200" b="1" dirty="0">
                <a:solidFill>
                  <a:schemeClr val="bg1"/>
                </a:solidFill>
              </a:rPr>
              <a:t>writings by the founding fathers in order to determine the primary source of ideas behind the Constitution by identifying the sources quoted most often by them. </a:t>
            </a:r>
          </a:p>
          <a:p>
            <a:pPr algn="ctr"/>
            <a:r>
              <a:rPr lang="en-US" sz="3600" b="1" i="1" u="sng" dirty="0">
                <a:solidFill>
                  <a:schemeClr val="bg1"/>
                </a:solidFill>
              </a:rPr>
              <a:t>94% of the quotes of the founders of our nation were based upon the Bible.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81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152401"/>
            <a:ext cx="12192000" cy="5791199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of this, there’s a remarkably predictable pattern behind the rise and fall of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Societies (civilizations)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stopped Israel at the brink of the Promised land to review this cycle in Deuteronomy 8-11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Revelation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reveals himself and his will.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8:1,2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“All the commandments…shall ye observe to do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ye may live, and multiply, and possess the land…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 shalt remember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the way which the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LORD thy God led thee…”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b="1" i="1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9E04A7-75EC-8DFA-1D5A-AE18212548CB}"/>
              </a:ext>
            </a:extLst>
          </p:cNvPr>
          <p:cNvSpPr txBox="1"/>
          <p:nvPr/>
        </p:nvSpPr>
        <p:spPr>
          <a:xfrm>
            <a:off x="5257800" y="1371600"/>
            <a:ext cx="64279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even individual “souls”.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5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457200"/>
            <a:ext cx="1097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From Washington’s Inauguration:  April 30, 1789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980420"/>
            <a:ext cx="11049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“No people can be bound to acknowledge and adore the Invisible Hand which conducts the affairs of men more than those of the United States.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Every step by which they have advanced to the character of an independent nation seems to have been distinguished by some token of providential agency.”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4593363"/>
            <a:ext cx="3562350" cy="22646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464092"/>
            <a:ext cx="2771775" cy="229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1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81200" y="4572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From Washington’s Inauguration:  April 30, 1789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980420"/>
            <a:ext cx="112014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would be peculiarly improper to omit this first official act my fervent supplications to that </a:t>
            </a:r>
          </a:p>
          <a:p>
            <a:pPr algn="ctr"/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Almighty Being who rules over the universe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presides in the councils of nations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whose aid can supply every human defect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His benediction may consecrate to the liberties of the people a Government instituted …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these essential purposes.”</a:t>
            </a:r>
            <a:endParaRPr lang="en-US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4876800"/>
            <a:ext cx="183832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5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 descr="George Washington | Life, Presidency, Accomplishments, &amp; Facts ...">
            <a:extLst>
              <a:ext uri="{FF2B5EF4-FFF2-40B4-BE49-F238E27FC236}">
                <a16:creationId xmlns:a16="http://schemas.microsoft.com/office/drawing/2014/main" id="{D5FC8F4D-772B-4E10-A82B-5E14A6BA4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04101"/>
            <a:ext cx="1112520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66FEE0-C167-4666-8246-EBCA5291EA44}"/>
              </a:ext>
            </a:extLst>
          </p:cNvPr>
          <p:cNvSpPr txBox="1"/>
          <p:nvPr/>
        </p:nvSpPr>
        <p:spPr>
          <a:xfrm>
            <a:off x="381000" y="3339167"/>
            <a:ext cx="685800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“It is impossible to rightly govern …without God and the Bible.”   </a:t>
            </a:r>
          </a:p>
          <a:p>
            <a:pPr algn="ctr"/>
            <a:r>
              <a:rPr lang="en-US" sz="4400" b="1" i="1" dirty="0">
                <a:solidFill>
                  <a:schemeClr val="bg1"/>
                </a:solidFill>
              </a:rPr>
              <a:t>George Washington 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6791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EF7CE3-91BE-0B53-F132-1D0F727C2D0F}"/>
              </a:ext>
            </a:extLst>
          </p:cNvPr>
          <p:cNvSpPr/>
          <p:nvPr/>
        </p:nvSpPr>
        <p:spPr>
          <a:xfrm>
            <a:off x="685800" y="685800"/>
            <a:ext cx="108204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bg1"/>
                </a:solidFill>
                <a:cs typeface="Times New Roman" pitchFamily="18" charset="0"/>
              </a:rPr>
              <a:t>That’s Why Congress passed legislation in 1782 affirming: </a:t>
            </a:r>
          </a:p>
          <a:p>
            <a:pPr algn="ctr">
              <a:spcBef>
                <a:spcPts val="1800"/>
              </a:spcBef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Congress of the United States approves of and recommends …</a:t>
            </a:r>
          </a:p>
          <a:p>
            <a:pPr algn="ctr">
              <a:spcBef>
                <a:spcPts val="1800"/>
              </a:spcBef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Holy Bible for use in the schools.’”  </a:t>
            </a:r>
            <a:endParaRPr lang="en-US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4000" b="1" dirty="0">
                <a:solidFill>
                  <a:schemeClr val="bg1"/>
                </a:solidFill>
              </a:rPr>
              <a:t>               (Paid for by federal funds)</a:t>
            </a:r>
          </a:p>
          <a:p>
            <a:pPr>
              <a:spcBef>
                <a:spcPct val="50000"/>
              </a:spcBef>
            </a:pP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97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5300" y="443567"/>
            <a:ext cx="112014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   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Divine Providence has given to our people the choice of their rulers, </a:t>
            </a:r>
          </a:p>
          <a:p>
            <a:pPr algn="ctr">
              <a:spcBef>
                <a:spcPct val="50000"/>
              </a:spcBef>
            </a:pP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it is the duty of our Christian nation to select and prefer</a:t>
            </a:r>
            <a:endParaRPr lang="en-US" sz="4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Christians for their rulers.“</a:t>
            </a:r>
            <a:r>
              <a:rPr lang="en-US" sz="4000" b="1" dirty="0">
                <a:solidFill>
                  <a:schemeClr val="bg1"/>
                </a:solidFill>
              </a:rPr>
              <a:t>  </a:t>
            </a:r>
          </a:p>
          <a:p>
            <a:pPr algn="ctr">
              <a:spcBef>
                <a:spcPts val="600"/>
              </a:spcBef>
            </a:pPr>
            <a:r>
              <a:rPr lang="en-US" sz="3600" b="1" dirty="0">
                <a:solidFill>
                  <a:schemeClr val="bg1"/>
                </a:solidFill>
              </a:rPr>
              <a:t> (John Jay, Supreme Court </a:t>
            </a:r>
          </a:p>
          <a:p>
            <a:pPr algn="ctr">
              <a:spcBef>
                <a:spcPts val="600"/>
              </a:spcBef>
            </a:pPr>
            <a:r>
              <a:rPr lang="en-US" sz="3600" b="1" dirty="0">
                <a:solidFill>
                  <a:schemeClr val="bg1"/>
                </a:solidFill>
              </a:rPr>
              <a:t>Chief Justice)</a:t>
            </a:r>
          </a:p>
          <a:p>
            <a:pPr algn="ctr">
              <a:spcBef>
                <a:spcPts val="600"/>
              </a:spcBef>
            </a:pPr>
            <a:r>
              <a:rPr lang="en-US" sz="3600" b="1" dirty="0">
                <a:solidFill>
                  <a:schemeClr val="bg1"/>
                </a:solidFill>
              </a:rPr>
              <a:t>Oct. 12, 1816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3532029"/>
            <a:ext cx="2573045" cy="336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7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609600"/>
            <a:ext cx="108966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 This is why Most state legislatures passed laws requiring all elected officials to take this oath:</a:t>
            </a:r>
          </a:p>
          <a:p>
            <a:pPr algn="ctr">
              <a:spcBef>
                <a:spcPct val="50000"/>
              </a:spcBef>
            </a:pP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do profess faith in God the Father, </a:t>
            </a:r>
          </a:p>
          <a:p>
            <a:pPr algn="ctr">
              <a:spcBef>
                <a:spcPts val="1200"/>
              </a:spcBef>
            </a:pP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 the Lord Jesus Christ His only Son…</a:t>
            </a:r>
          </a:p>
          <a:p>
            <a:pPr algn="ctr">
              <a:spcBef>
                <a:spcPts val="1200"/>
              </a:spcBef>
            </a:pP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 do acknowledge the holy scriptures of the Old and New Testaments </a:t>
            </a:r>
          </a:p>
          <a:p>
            <a:pPr algn="ctr">
              <a:spcBef>
                <a:spcPts val="0"/>
              </a:spcBef>
            </a:pPr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be given by divine inspiration.’"  </a:t>
            </a:r>
          </a:p>
          <a:p>
            <a:pPr>
              <a:spcBef>
                <a:spcPct val="50000"/>
              </a:spcBef>
            </a:pP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1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21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" y="685800"/>
            <a:ext cx="10972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 general dissolution of principles and manners will more surely overthrow the liberties of America than the whole force of the common enemy. 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people are virtuous, they cannot be subdued; </a:t>
            </a:r>
            <a:endParaRPr lang="en-US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2"/>
          <a:stretch/>
        </p:blipFill>
        <p:spPr>
          <a:xfrm>
            <a:off x="0" y="3413464"/>
            <a:ext cx="2266950" cy="35718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28842" y="3240345"/>
            <a:ext cx="90202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when once they lose their virtue then will be ready to surrender their liberties to the first external or internal invader. “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Samuel Adams 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February 12, 1779</a:t>
            </a:r>
            <a:r>
              <a:rPr lang="en-US" sz="36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25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7700" y="735955"/>
            <a:ext cx="108966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2800" b="1" i="1" dirty="0">
                <a:solidFill>
                  <a:schemeClr val="bg1"/>
                </a:solidFill>
              </a:rPr>
              <a:t>“</a:t>
            </a: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laws and our institutions must necessarily be based upon and embody the teachings of the Redeemer of mankind.</a:t>
            </a:r>
          </a:p>
          <a:p>
            <a:pPr algn="ctr"/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is impossible that it should be otherwise</a:t>
            </a:r>
            <a:r>
              <a:rPr lang="en-US" sz="44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 sense and to this extent,</a:t>
            </a:r>
          </a:p>
          <a:p>
            <a:pPr algn="ctr"/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our civilizations and our institutions are emphatically Christian.” </a:t>
            </a:r>
          </a:p>
          <a:p>
            <a:pPr algn="ctr"/>
            <a:r>
              <a:rPr lang="en-US" sz="3600" i="1" dirty="0">
                <a:solidFill>
                  <a:schemeClr val="bg1"/>
                </a:solidFill>
              </a:rPr>
              <a:t>Richmond v. Moore, Illinois Supreme Court, 1883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3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609600"/>
            <a:ext cx="10896600" cy="755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Cycle repeated again in the 1800’s</a:t>
            </a:r>
          </a:p>
          <a:p>
            <a:pPr algn="ctr">
              <a:spcBef>
                <a:spcPct val="50000"/>
              </a:spcBef>
            </a:pP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(Lincoln’s 1763 call for fasting and prayer?)</a:t>
            </a:r>
          </a:p>
          <a:p>
            <a:pPr algn="ctr">
              <a:spcBef>
                <a:spcPts val="0"/>
              </a:spcBef>
            </a:pP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again in the 1900’s </a:t>
            </a:r>
          </a:p>
          <a:p>
            <a:pPr algn="ctr">
              <a:spcBef>
                <a:spcPts val="0"/>
              </a:spcBef>
            </a:pP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(Remember the Wars?)</a:t>
            </a:r>
          </a:p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is actively at work today!</a:t>
            </a:r>
          </a:p>
          <a:p>
            <a:pPr>
              <a:spcBef>
                <a:spcPct val="50000"/>
              </a:spcBef>
            </a:pP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90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8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13B812A-F5D0-5EF8-829E-33BC24EF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62000"/>
            <a:ext cx="12192000" cy="5791199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do you think America is in this Cycle?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1. Revelation     2. Response      3. Reward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4. Rebellion       5. Reproof      6. Reconsider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7. Reprobation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honest and objective review of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History/values will show us!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52899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1021" y="-76200"/>
            <a:ext cx="12192000" cy="579119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Revelation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reveals himself and his will. </a:t>
            </a:r>
          </a:p>
          <a:p>
            <a:pPr marL="742950" indent="-742950">
              <a:spcBef>
                <a:spcPts val="0"/>
              </a:spcBef>
              <a:buAutoNum type="alphaUcPeriod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initiates this Revelation.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Heb. 1:1;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Jn 6:37,44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“no man can come to me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except the Father draw him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God’s Revelation is always our “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Invitation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Dt 8:2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“…to humble thee, and to prove thee,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know what was in thine heart,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whether thou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wouldest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Shamar: protect, honor)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commandments, or no.”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08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9100" y="533400"/>
            <a:ext cx="113538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“We have staked the whole future of American,</a:t>
            </a:r>
          </a:p>
          <a:p>
            <a:pPr algn="ctr"/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upon the power of government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8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far from it!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staked the future of all of our political institutions upon the capacity </a:t>
            </a:r>
            <a:r>
              <a:rPr lang="en-US" sz="40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each and all of us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govern ourselves ...according to the </a:t>
            </a:r>
          </a:p>
          <a:p>
            <a:pPr algn="ctr"/>
            <a:r>
              <a:rPr lang="en-US" sz="48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Ten Commandments of God. 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    </a:t>
            </a:r>
          </a:p>
          <a:p>
            <a:pPr algn="ctr"/>
            <a:r>
              <a:rPr lang="en-US" sz="3200" b="1" i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3600" b="1" i="1" dirty="0">
                <a:solidFill>
                  <a:schemeClr val="bg1"/>
                </a:solidFill>
              </a:rPr>
              <a:t>James Madison</a:t>
            </a:r>
          </a:p>
          <a:p>
            <a:pPr algn="ctr"/>
            <a:r>
              <a:rPr lang="en-US" sz="3600" b="1" i="1" dirty="0">
                <a:solidFill>
                  <a:schemeClr val="bg1"/>
                </a:solidFill>
              </a:rPr>
              <a:t>(Author of the US Constitution!)</a:t>
            </a:r>
            <a:endParaRPr lang="en-US" sz="2800" b="1" i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James Madison - Wikipedia">
            <a:extLst>
              <a:ext uri="{FF2B5EF4-FFF2-40B4-BE49-F238E27FC236}">
                <a16:creationId xmlns:a16="http://schemas.microsoft.com/office/drawing/2014/main" id="{CB58E258-CB3B-4D72-84DB-F4BBD17E2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099"/>
            <a:ext cx="19335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54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8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13B812A-F5D0-5EF8-829E-33BC24EF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62000"/>
            <a:ext cx="12192000" cy="5791199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are YOU in this Cycle?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1. Revelation     2. Response      3. Reward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4. Rebellion       5. Reproof      6. Reconsider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7. Reprobation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honest and objective review of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“story” and values will reveal it!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197185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8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13B812A-F5D0-5EF8-829E-33BC24EF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62000"/>
            <a:ext cx="12192000" cy="5791199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Deuteronomy 30:19</a:t>
            </a:r>
            <a:b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call heaven and earth to record this day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against you,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 have set before you life and death,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blessing and cursing: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 choose life,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thou and thy seed may live:” </a:t>
            </a:r>
            <a:b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69845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8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13B812A-F5D0-5EF8-829E-33BC24EF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62000"/>
            <a:ext cx="12192000" cy="5791199"/>
          </a:xfrm>
        </p:spPr>
        <p:txBody>
          <a:bodyPr/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en-US" sz="54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"God who gave us life gave us liberty. 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sz="44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the liberties of a nation be thought secure when we have removed their only firm basis, 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sz="44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conviction in the minds of the people 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sz="44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these liberties are the gift of God;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sz="54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they are not to be violated 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sz="54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by his wrath?</a:t>
            </a: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153932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8"/>
            <a:ext cx="12192000" cy="6858000"/>
          </a:xfrm>
          <a:prstGeom prst="rect">
            <a:avLst/>
          </a:prstGeom>
        </p:spPr>
      </p:pic>
      <p:pic>
        <p:nvPicPr>
          <p:cNvPr id="3" name="Picture 2" descr="Indeed I tremble for my country when I reflect that God is just, that his justice cannot sleep forever. - inscribed on Thomas Jefferson’s monument">
            <a:extLst>
              <a:ext uri="{FF2B5EF4-FFF2-40B4-BE49-F238E27FC236}">
                <a16:creationId xmlns:a16="http://schemas.microsoft.com/office/drawing/2014/main" id="{654318F1-5E6C-4257-9793-778EAD652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80" y="502158"/>
            <a:ext cx="11122841" cy="585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8482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16732" y="169038"/>
            <a:ext cx="6893668" cy="16002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Strategy of Satan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-52286"/>
            <a:ext cx="5029200" cy="69151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9523FD-B3AA-5A09-AD84-260ABCEFA7DA}"/>
              </a:ext>
            </a:extLst>
          </p:cNvPr>
          <p:cNvSpPr txBox="1"/>
          <p:nvPr/>
        </p:nvSpPr>
        <p:spPr>
          <a:xfrm>
            <a:off x="7543800" y="6150114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Revelation 12:11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B167D5-93C6-1778-2B29-9712F4BC0436}"/>
              </a:ext>
            </a:extLst>
          </p:cNvPr>
          <p:cNvSpPr txBox="1"/>
          <p:nvPr/>
        </p:nvSpPr>
        <p:spPr>
          <a:xfrm>
            <a:off x="-188068" y="1143000"/>
            <a:ext cx="7503268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they overcame him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by the blood of the Lamb,</a:t>
            </a:r>
          </a:p>
          <a:p>
            <a:pPr algn="ctr"/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(Genuine Conversion)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by the word of their testimony;</a:t>
            </a:r>
          </a:p>
          <a:p>
            <a:pPr algn="ctr"/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(Sincere Christian Conduct)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they loved not their lives unto the death.” </a:t>
            </a:r>
          </a:p>
          <a:p>
            <a:pPr algn="ctr"/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(Devoted Commitment)</a:t>
            </a:r>
          </a:p>
          <a:p>
            <a:pPr algn="ctr"/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49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12192000" cy="5791199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God invites, he expects a: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Response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decide if (or how) we will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respond to God and His revelation.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1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“All these commandments …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shall ye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observe to do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עָשָׂה‎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שָׁמַר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shamar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guard and obey/commit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ye may live and multiply”</a:t>
            </a:r>
          </a:p>
          <a:p>
            <a:pPr marL="742950" indent="-742950">
              <a:spcBef>
                <a:spcPts val="0"/>
              </a:spcBef>
              <a:buAutoNum type="alphaUcPeriod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Freedom of Choice is God’s gift to us.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Josh 24:15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“Choose you this day whom ye will serve…”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1Kg 18:21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“how long halt ye between two opinions?”</a:t>
            </a:r>
          </a:p>
        </p:txBody>
      </p:sp>
    </p:spTree>
    <p:extLst>
      <p:ext uri="{BB962C8B-B14F-4D97-AF65-F5344CB8AC3E}">
        <p14:creationId xmlns:p14="http://schemas.microsoft.com/office/powerpoint/2010/main" val="315976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12192000" cy="579119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Freedom of Choice is God’s great gift to us.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Dt 20:19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Set before you life and death; blessing and cursing;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Freedom of choice is Satan’s greatest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opportunity.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b="1" i="1" dirty="0">
              <a:solidFill>
                <a:srgbClr val="000000"/>
              </a:solidFill>
            </a:endParaRPr>
          </a:p>
        </p:txBody>
      </p:sp>
      <p:pic>
        <p:nvPicPr>
          <p:cNvPr id="1026" name="Picture 2" descr="Did Satan Promise Eve Immortality?">
            <a:extLst>
              <a:ext uri="{FF2B5EF4-FFF2-40B4-BE49-F238E27FC236}">
                <a16:creationId xmlns:a16="http://schemas.microsoft.com/office/drawing/2014/main" id="{FFAF0E90-88EB-4585-E748-DB04DE5A9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1" y="3121370"/>
            <a:ext cx="2477814" cy="372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23175E-F226-EDED-300A-D5164FE94522}"/>
              </a:ext>
            </a:extLst>
          </p:cNvPr>
          <p:cNvSpPr txBox="1"/>
          <p:nvPr/>
        </p:nvSpPr>
        <p:spPr>
          <a:xfrm>
            <a:off x="94593" y="3733800"/>
            <a:ext cx="9488216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Genesis 3:1-6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“Now the serpent was more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subtil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any beast which the LORD God had made.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he said unto the woman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Yea, hath God said, Ye shall not eat of every tree of the garden?” 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AB41A9-5A8F-8221-EFFE-F56A54A4A2C0}"/>
              </a:ext>
            </a:extLst>
          </p:cNvPr>
          <p:cNvSpPr txBox="1"/>
          <p:nvPr/>
        </p:nvSpPr>
        <p:spPr>
          <a:xfrm>
            <a:off x="5800344" y="1451402"/>
            <a:ext cx="63916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Therefore choose life.” </a:t>
            </a:r>
          </a:p>
        </p:txBody>
      </p:sp>
    </p:spTree>
    <p:extLst>
      <p:ext uri="{BB962C8B-B14F-4D97-AF65-F5344CB8AC3E}">
        <p14:creationId xmlns:p14="http://schemas.microsoft.com/office/powerpoint/2010/main" val="74603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12192000" cy="5791199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respond obediently to God’s Revelation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Reward: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blesses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(that soul and society).</a:t>
            </a:r>
          </a:p>
          <a:p>
            <a:pPr marL="0" lvl="0" indent="0">
              <a:buNone/>
            </a:pP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 2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ye shall multiply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possess the land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…”  </a:t>
            </a:r>
          </a:p>
          <a:p>
            <a:pPr marL="0" lvl="0" indent="0"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7…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 LORD thy God bringeth thee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into a good land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When thou hast eaten and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art full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then thou shalt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bless the LORD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the good land …” 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Honoring God is Good </a:t>
            </a:r>
            <a:r>
              <a:rPr lang="en-US" sz="4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US</a:t>
            </a:r>
            <a:r>
              <a:rPr lang="en-US" sz="44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sz="2800" b="1" i="1" dirty="0">
                <a:solidFill>
                  <a:srgbClr val="000000"/>
                </a:solidFill>
              </a:rPr>
              <a:t> Dt. 10:13 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“keep the commandments of the LORD,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…for thy Good!”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en-US" sz="2800" b="1" i="1" dirty="0">
              <a:solidFill>
                <a:srgbClr val="000000"/>
              </a:solidFill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en-US" sz="28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97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-76200"/>
            <a:ext cx="12192000" cy="5791199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Alternative to obediently responding is obstinate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Rebellion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shift </a:t>
            </a:r>
            <a:r>
              <a:rPr 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loyalties</a:t>
            </a: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742950" indent="-742950">
              <a:spcBef>
                <a:spcPts val="0"/>
              </a:spcBef>
              <a:buAutoNum type="alphaUcPeriod"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grow proud of “our” success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forgetful of their real source.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Dt 8: 11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Beware that thou forget not the LORD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thou say in thine heart,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power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might of mine hand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hath gotten me this wealth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“remember it is the LORD, for it is He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giveth thee power to get wealth…”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800" b="1" i="1" u="sng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04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12192000" cy="5791199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r>
              <a:rPr lang="en-US" sz="5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Rebellion</a:t>
            </a:r>
            <a:r>
              <a:rPr lang="en-US" sz="54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Rebellion ultimately causes us to replace God,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for Self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Gen. 3:5)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rebellion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merî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(rebellion) comes from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marah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(Bitter)}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as the sin of witchcraft,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stubbornness is as iniquity and idolatry.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 hast rejected the word of the LORD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He hath also rejected thee….”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13:10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by pride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zadon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arrogance)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comes contention”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b="1" i="1" u="sng" dirty="0">
              <a:solidFill>
                <a:srgbClr val="FF0066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EE4AC8-F37C-87C0-63FF-8F776237E5E9}"/>
              </a:ext>
            </a:extLst>
          </p:cNvPr>
          <p:cNvSpPr txBox="1"/>
          <p:nvPr/>
        </p:nvSpPr>
        <p:spPr>
          <a:xfrm>
            <a:off x="5486400" y="1676400"/>
            <a:ext cx="72679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(and/or Satan!)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Sam 15:23 </a:t>
            </a:r>
          </a:p>
        </p:txBody>
      </p:sp>
    </p:spTree>
    <p:extLst>
      <p:ext uri="{BB962C8B-B14F-4D97-AF65-F5344CB8AC3E}">
        <p14:creationId xmlns:p14="http://schemas.microsoft.com/office/powerpoint/2010/main" val="136755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</TotalTime>
  <Words>2828</Words>
  <Application>Microsoft Office PowerPoint</Application>
  <PresentationFormat>Widescreen</PresentationFormat>
  <Paragraphs>291</Paragraphs>
  <Slides>45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Aptos</vt:lpstr>
      <vt:lpstr>Arial</vt:lpstr>
      <vt:lpstr>Calibri</vt:lpstr>
      <vt:lpstr>Gentium</vt:lpstr>
      <vt:lpstr>Times New Roman</vt:lpstr>
      <vt:lpstr>Wingdings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Media Dep</cp:lastModifiedBy>
  <cp:revision>107</cp:revision>
  <dcterms:created xsi:type="dcterms:W3CDTF">2011-08-12T19:22:56Z</dcterms:created>
  <dcterms:modified xsi:type="dcterms:W3CDTF">2024-07-06T18:30:47Z</dcterms:modified>
</cp:coreProperties>
</file>