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0" r:id="rId2"/>
    <p:sldId id="328" r:id="rId3"/>
    <p:sldId id="330" r:id="rId4"/>
    <p:sldId id="329" r:id="rId5"/>
    <p:sldId id="332" r:id="rId6"/>
    <p:sldId id="356" r:id="rId7"/>
    <p:sldId id="331" r:id="rId8"/>
    <p:sldId id="335" r:id="rId9"/>
    <p:sldId id="338" r:id="rId10"/>
    <p:sldId id="336" r:id="rId11"/>
    <p:sldId id="337" r:id="rId12"/>
    <p:sldId id="347" r:id="rId13"/>
    <p:sldId id="348" r:id="rId14"/>
    <p:sldId id="316" r:id="rId15"/>
    <p:sldId id="340" r:id="rId16"/>
    <p:sldId id="341" r:id="rId17"/>
    <p:sldId id="342" r:id="rId18"/>
    <p:sldId id="349" r:id="rId19"/>
    <p:sldId id="343" r:id="rId20"/>
    <p:sldId id="345" r:id="rId21"/>
    <p:sldId id="346" r:id="rId22"/>
    <p:sldId id="350" r:id="rId23"/>
    <p:sldId id="351" r:id="rId24"/>
    <p:sldId id="344" r:id="rId25"/>
    <p:sldId id="352" r:id="rId26"/>
    <p:sldId id="353" r:id="rId27"/>
    <p:sldId id="355" r:id="rId28"/>
    <p:sldId id="354" r:id="rId29"/>
    <p:sldId id="357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194" autoAdjust="0"/>
  </p:normalViewPr>
  <p:slideViewPr>
    <p:cSldViewPr>
      <p:cViewPr varScale="1">
        <p:scale>
          <a:sx n="104" d="100"/>
          <a:sy n="104" d="100"/>
        </p:scale>
        <p:origin x="1020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F139-4B12-4600-B6C8-58A3A502ED97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7963-816D-42D8-8D6B-7D2F72B2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9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4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2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05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3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05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9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22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02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6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7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51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71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9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2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9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5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2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4419600" y="-29183"/>
            <a:ext cx="7772400" cy="660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Strategy of Satan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4:4 calls Satan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god of this world”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3x Jesus referred to him as: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Prince of this world”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 12:31; 14:30; 16:11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Prince (archon) means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chief ruler 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75E15-7192-33BA-7269-397FCACE8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8327"/>
            <a:ext cx="4724400" cy="691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2DA581-7E3B-C6EB-1691-B5A7950A7FBD}"/>
              </a:ext>
            </a:extLst>
          </p:cNvPr>
          <p:cNvSpPr txBox="1"/>
          <p:nvPr/>
        </p:nvSpPr>
        <p:spPr>
          <a:xfrm>
            <a:off x="1219200" y="5181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Rev. 12</a:t>
            </a:r>
          </a:p>
        </p:txBody>
      </p:sp>
    </p:spTree>
    <p:extLst>
      <p:ext uri="{BB962C8B-B14F-4D97-AF65-F5344CB8AC3E}">
        <p14:creationId xmlns:p14="http://schemas.microsoft.com/office/powerpoint/2010/main" val="7098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0"/>
            <a:ext cx="12192000" cy="651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Business with our business (Priorities)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1)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Woman: Home related frustrations.  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Men: Work related frustrations. 17-19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thou hast hearkened unto the voice of thy wife, and hast eaten of the tree,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cursed is the ground for thy sake; </a:t>
            </a:r>
          </a:p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sorrow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 err="1">
                <a:solidFill>
                  <a:srgbClr val="0000FF"/>
                </a:solidFill>
              </a:rPr>
              <a:t>ʿiṣṣābôn</a:t>
            </a:r>
            <a:r>
              <a:rPr lang="en-US" sz="3600" b="1" dirty="0">
                <a:solidFill>
                  <a:srgbClr val="0000FF"/>
                </a:solidFill>
              </a:rPr>
              <a:t>’: worrisome toil) </a:t>
            </a:r>
          </a:p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shalt thou eat of it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days of thy life;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thorns and thistles shall it bring forth to thee”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63FB5-BF85-37B7-15E3-F5BC91117FD2}"/>
              </a:ext>
            </a:extLst>
          </p:cNvPr>
          <p:cNvSpPr txBox="1"/>
          <p:nvPr/>
        </p:nvSpPr>
        <p:spPr>
          <a:xfrm>
            <a:off x="8610600" y="3730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2Cor 4:4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152400" y="0"/>
            <a:ext cx="11887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Relational Pressure:  He binds us with: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Busy-ness with “our” business.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Dual income often needed to “survive”.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Whose raising the kids? Titus 2:5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“keepers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oikourgos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guardians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ther protecting child art - Google Search Illusion Art, Art Google ...">
            <a:extLst>
              <a:ext uri="{FF2B5EF4-FFF2-40B4-BE49-F238E27FC236}">
                <a16:creationId xmlns:a16="http://schemas.microsoft.com/office/drawing/2014/main" id="{24AD559A-25A0-4A1E-4C0B-ECA81F19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696012"/>
            <a:ext cx="3429000" cy="31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attle for A Child's Heart - Focus on the Family">
            <a:extLst>
              <a:ext uri="{FF2B5EF4-FFF2-40B4-BE49-F238E27FC236}">
                <a16:creationId xmlns:a16="http://schemas.microsoft.com/office/drawing/2014/main" id="{5D5F0ED4-CB0B-1720-798B-041A67843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t="21810" r="23617"/>
          <a:stretch/>
        </p:blipFill>
        <p:spPr bwMode="auto">
          <a:xfrm>
            <a:off x="0" y="3655869"/>
            <a:ext cx="3276600" cy="320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849F28-32DF-A9EE-4523-964117E78B03}"/>
              </a:ext>
            </a:extLst>
          </p:cNvPr>
          <p:cNvSpPr txBox="1"/>
          <p:nvPr/>
        </p:nvSpPr>
        <p:spPr>
          <a:xfrm>
            <a:off x="2864796" y="3961630"/>
            <a:ext cx="61576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who/what?</a:t>
            </a:r>
          </a:p>
        </p:txBody>
      </p:sp>
    </p:spTree>
    <p:extLst>
      <p:ext uri="{BB962C8B-B14F-4D97-AF65-F5344CB8AC3E}">
        <p14:creationId xmlns:p14="http://schemas.microsoft.com/office/powerpoint/2010/main" val="22052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63FB5-BF85-37B7-15E3-F5BC91117FD2}"/>
              </a:ext>
            </a:extLst>
          </p:cNvPr>
          <p:cNvSpPr txBox="1"/>
          <p:nvPr/>
        </p:nvSpPr>
        <p:spPr>
          <a:xfrm>
            <a:off x="8610600" y="3730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2Cor 4:4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152400" y="0"/>
            <a:ext cx="11887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Dual income often needed to “survive”.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The deception of dual incomes!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35B4E-448D-D394-5A96-D98B3AD30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51500"/>
            <a:ext cx="11108091" cy="5373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938C7-56F7-95BA-E30A-0CA6135BFDBE}"/>
              </a:ext>
            </a:extLst>
          </p:cNvPr>
          <p:cNvSpPr txBox="1"/>
          <p:nvPr/>
        </p:nvSpPr>
        <p:spPr>
          <a:xfrm>
            <a:off x="8686800" y="210595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$15,000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4E61EB-6D1B-9019-C92F-939DF662EA3C}"/>
              </a:ext>
            </a:extLst>
          </p:cNvPr>
          <p:cNvCxnSpPr>
            <a:cxnSpLocks/>
          </p:cNvCxnSpPr>
          <p:nvPr/>
        </p:nvCxnSpPr>
        <p:spPr>
          <a:xfrm flipH="1">
            <a:off x="7239000" y="2286000"/>
            <a:ext cx="1447800" cy="762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6938E-C5B7-9386-2DD9-7ED9DB486153}"/>
              </a:ext>
            </a:extLst>
          </p:cNvPr>
          <p:cNvSpPr txBox="1"/>
          <p:nvPr/>
        </p:nvSpPr>
        <p:spPr>
          <a:xfrm>
            <a:off x="8686800" y="2603982"/>
            <a:ext cx="334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$12,500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01068-381F-9C50-CBF2-F60FECEA74DF}"/>
              </a:ext>
            </a:extLst>
          </p:cNvPr>
          <p:cNvSpPr txBox="1"/>
          <p:nvPr/>
        </p:nvSpPr>
        <p:spPr>
          <a:xfrm>
            <a:off x="8686800" y="2986516"/>
            <a:ext cx="212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$11,200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1AA25-975E-C7AD-0312-ED3DE31086C7}"/>
              </a:ext>
            </a:extLst>
          </p:cNvPr>
          <p:cNvSpPr txBox="1"/>
          <p:nvPr/>
        </p:nvSpPr>
        <p:spPr>
          <a:xfrm>
            <a:off x="8801100" y="342086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$9,300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05C060-153D-225B-127F-74AF5644D347}"/>
              </a:ext>
            </a:extLst>
          </p:cNvPr>
          <p:cNvSpPr txBox="1"/>
          <p:nvPr/>
        </p:nvSpPr>
        <p:spPr>
          <a:xfrm>
            <a:off x="457200" y="6132126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More “fast food”, clothing, exhaustion, </a:t>
            </a:r>
            <a:r>
              <a:rPr lang="en-US" sz="4400" b="1" dirty="0" err="1">
                <a:solidFill>
                  <a:srgbClr val="0000FF"/>
                </a:solidFill>
              </a:rPr>
              <a:t>etc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8076B-FFD2-17BF-ACD3-40BCBE1D13A8}"/>
              </a:ext>
            </a:extLst>
          </p:cNvPr>
          <p:cNvSpPr txBox="1"/>
          <p:nvPr/>
        </p:nvSpPr>
        <p:spPr>
          <a:xfrm>
            <a:off x="6132749" y="4131652"/>
            <a:ext cx="334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$48,000 </a:t>
            </a:r>
          </a:p>
          <a:p>
            <a:pPr algn="ctr"/>
            <a:r>
              <a:rPr lang="en-US" sz="3200" b="1" dirty="0"/>
              <a:t>with 4 kids</a:t>
            </a:r>
          </a:p>
        </p:txBody>
      </p:sp>
    </p:spTree>
    <p:extLst>
      <p:ext uri="{BB962C8B-B14F-4D97-AF65-F5344CB8AC3E}">
        <p14:creationId xmlns:p14="http://schemas.microsoft.com/office/powerpoint/2010/main" val="1627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63FB5-BF85-37B7-15E3-F5BC91117FD2}"/>
              </a:ext>
            </a:extLst>
          </p:cNvPr>
          <p:cNvSpPr txBox="1"/>
          <p:nvPr/>
        </p:nvSpPr>
        <p:spPr>
          <a:xfrm>
            <a:off x="8610600" y="3730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2Cor 4:4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152400" y="0"/>
            <a:ext cx="118872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Dual income often needed to “survive”.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Whose raising the kids?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The deception of dual incomes!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The Pressure of balancing: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Roles 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Responsibilities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Housework, meals, kid time, homework, etc.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b) Expectations: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thought…believe…want…need”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Compensation: 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“Me time and/or toys”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(hobbies, toys, TV, relaxation, rewards)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14300" y="76200"/>
            <a:ext cx="11963400" cy="483076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Pressure of trying to navigate/balance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factors work together to produce: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F1413-9DE7-0B34-AF0A-DB042F83B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53" y="1538550"/>
            <a:ext cx="4578493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22AA67-E448-74B0-4961-522115E8F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1" y="1538550"/>
            <a:ext cx="3898758" cy="2551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F731E2-1DF6-0C19-0B59-B54C85FDB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354" y="1488702"/>
            <a:ext cx="4056239" cy="2583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380C1A-AB7D-9E22-5DBB-76299AF46D8B}"/>
              </a:ext>
            </a:extLst>
          </p:cNvPr>
          <p:cNvSpPr txBox="1"/>
          <p:nvPr/>
        </p:nvSpPr>
        <p:spPr>
          <a:xfrm>
            <a:off x="45701" y="4072336"/>
            <a:ext cx="11963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1) Women tend to </a:t>
            </a:r>
            <a:r>
              <a:rPr kumimoji="0" lang="en-US" sz="4400" b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resolve conflict.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(“We need to talk…”)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2) Men tend to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withdraw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reduce/avoid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conflict that they don’t think they can solve.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8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Break The Pursue-Withdraw Pattern In Your Relationship">
            <a:extLst>
              <a:ext uri="{FF2B5EF4-FFF2-40B4-BE49-F238E27FC236}">
                <a16:creationId xmlns:a16="http://schemas.microsoft.com/office/drawing/2014/main" id="{12584C32-359D-2A30-06C2-2BC46F4F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ustrated couple experiencing the pursue-withdraw pattern.">
            <a:extLst>
              <a:ext uri="{FF2B5EF4-FFF2-40B4-BE49-F238E27FC236}">
                <a16:creationId xmlns:a16="http://schemas.microsoft.com/office/drawing/2014/main" id="{637C7950-076A-70F7-5ADD-869410AB0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62" y="1905000"/>
            <a:ext cx="47442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9236" y="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 binds men 1. E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conomically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Relationally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Spiritually:</a:t>
            </a: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uses: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A.	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“The world”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John 2:15-17)</a:t>
            </a:r>
          </a:p>
          <a:p>
            <a:pPr lvl="0">
              <a:spcBef>
                <a:spcPts val="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not conformed to this world…”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5:19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“…the whole world lieth in wickedness.” </a:t>
            </a:r>
          </a:p>
          <a:p>
            <a:pPr lvl="0">
              <a:spcBef>
                <a:spcPts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4:19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Cares of this world…choke the word…”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Tim.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4:10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“Demas hath forsaken me, </a:t>
            </a:r>
          </a:p>
          <a:p>
            <a:pPr lvl="0">
              <a:spcBef>
                <a:spcPts val="0"/>
              </a:spcBef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having loved this present world”</a:t>
            </a:r>
          </a:p>
          <a:p>
            <a:pPr lvl="0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63FB5-BF85-37B7-15E3-F5BC91117FD2}"/>
              </a:ext>
            </a:extLst>
          </p:cNvPr>
          <p:cNvSpPr txBox="1"/>
          <p:nvPr/>
        </p:nvSpPr>
        <p:spPr>
          <a:xfrm>
            <a:off x="8610600" y="3730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2Cor 4:4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152400" y="0"/>
            <a:ext cx="11887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Spiritually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John 2:14-18)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Satan uses: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A.	Society  “The World”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Mk 4:19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Selfishness “The flesh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(Phil. 2:4,5)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not every man on his own things,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(interests)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every man also on the things of others.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 this mind be in you, which was also in Christ”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 It’s natural to feel you “deserve”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Appreciation,  Affirmation (Respect), Affection…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what happens if/when you don’t get them?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76200" y="-7620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Society 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world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Selfishness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Flesh)</a:t>
            </a:r>
          </a:p>
          <a:p>
            <a:pPr lvl="0">
              <a:spcBef>
                <a:spcPts val="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“tag team” to defeat us.  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3:18-20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many walk, of whom I have told you often, and tell you now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weeping;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are the enemies of the cross of Christ: </a:t>
            </a:r>
          </a:p>
          <a:p>
            <a:pPr marL="742950" lvl="0" indent="-742950" algn="ctr">
              <a:spcBef>
                <a:spcPts val="0"/>
              </a:spcBef>
              <a:buAutoNum type="arabicPlain" startAt="19"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end is destruction,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apōleia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waste, ruin)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God is their belly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(appetites)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whose glory is in their shame,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mind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regard, value)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earthly things.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our citizenship is in heaven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…!”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Col 3:1-5)</a:t>
            </a:r>
          </a:p>
        </p:txBody>
      </p:sp>
    </p:spTree>
    <p:extLst>
      <p:ext uri="{BB962C8B-B14F-4D97-AF65-F5344CB8AC3E}">
        <p14:creationId xmlns:p14="http://schemas.microsoft.com/office/powerpoint/2010/main" val="36421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63FB5-BF85-37B7-15E3-F5BC91117FD2}"/>
              </a:ext>
            </a:extLst>
          </p:cNvPr>
          <p:cNvSpPr txBox="1"/>
          <p:nvPr/>
        </p:nvSpPr>
        <p:spPr>
          <a:xfrm>
            <a:off x="8610600" y="3730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2Cor 4:4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Spiritually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John 2:14-18)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 and Selfishness distracts us an lead us toward: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Satan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(Demonic pressure)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deceive and destroy us.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real battle is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“…against principalities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…powers…spiritual wickedness in high places…”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(Eph. 6:12)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ultimate agenda?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Mk 4:19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Cares of this world…deceitfulness of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riches…lusts of other things…,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it*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becomes unfruitful.”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1039C-82E7-9AE8-1128-3F4DEB548BFC}"/>
              </a:ext>
            </a:extLst>
          </p:cNvPr>
          <p:cNvSpPr txBox="1"/>
          <p:nvPr/>
        </p:nvSpPr>
        <p:spPr>
          <a:xfrm>
            <a:off x="7239000" y="5486400"/>
            <a:ext cx="6381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choke the word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8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25400"/>
            <a:ext cx="12192000" cy="339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originally gave this power to Adam.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Gen. 1:28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“have dominion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rāḏâ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rule, reign)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every living thing”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athan Greene | The First Sabbath in ...">
            <a:extLst>
              <a:ext uri="{FF2B5EF4-FFF2-40B4-BE49-F238E27FC236}">
                <a16:creationId xmlns:a16="http://schemas.microsoft.com/office/drawing/2014/main" id="{FF99F3F6-42F7-5F5D-23F2-9945096A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548665"/>
            <a:ext cx="6616700" cy="43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ED310-E67B-5235-1966-85F64F9B8583}"/>
              </a:ext>
            </a:extLst>
          </p:cNvPr>
          <p:cNvSpPr txBox="1"/>
          <p:nvPr/>
        </p:nvSpPr>
        <p:spPr>
          <a:xfrm>
            <a:off x="6108700" y="2704311"/>
            <a:ext cx="6178550" cy="437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how did Satan end up with it?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63FB5-BF85-37B7-15E3-F5BC91117FD2}"/>
              </a:ext>
            </a:extLst>
          </p:cNvPr>
          <p:cNvSpPr txBox="1"/>
          <p:nvPr/>
        </p:nvSpPr>
        <p:spPr>
          <a:xfrm>
            <a:off x="8610600" y="3730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2Cor 4:4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0"/>
            <a:ext cx="12192000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to become a “Strong man”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 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strong in the grace that’s in Christ…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lain"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things thou has heard…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to faithful men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who shall be able to teach others.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Endure hardness as a good soldier of Jesus…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No man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warreth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tangleth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 with the affairs of this life, that he may please him who hath chosen him to be a soldier.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lain" startAt="5"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if a man also strive for masteries,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yet is he not crowned,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he strive lawfully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-457200"/>
            <a:ext cx="12192000" cy="709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“Study to show thyself approved unto God…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Workman… rightly dividing the word of truth.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but shun profane and vain babblings…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Their word will eat like a canker…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Nevertheless the foundation of God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sure, having this seal,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 that are his.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And, Let every one that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name of Christ depart from iniquity.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32426"/>
            <a:ext cx="12192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a great house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life)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not only vessels of gold and of silver, but also of wood and of earth; and some to honor, and some to dishonor.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 man therefore purge himself from these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 shall be a vessel unto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sanctified, and meet for the master's use, and prepared unto every good work.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lain" startAt="22"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Flee also youthful lusts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righteousness, faith, charity, peace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them that call on the Lord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a pure heart.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 But foolish and unlearned questions avoid, knowing that they do gender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strifes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75866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32426"/>
            <a:ext cx="12192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how 2 Tim. 2 closes! 24-26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servant of the Lord must not strive;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 gentle unto all men, apt to teach, patient,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meekness instructing those that oppose themselves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God peradventure will give them repentance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the acknowledging of the truth;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lain" startAt="26"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may recover themselves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Gentium" panose="02000503060000020004" pitchFamily="2" charset="0"/>
              </a:rPr>
              <a:t>ananēphō</a:t>
            </a:r>
            <a:r>
              <a:rPr lang="en-US" sz="4000" b="1" dirty="0">
                <a:solidFill>
                  <a:srgbClr val="0000FF"/>
                </a:solidFill>
                <a:effectLst/>
                <a:latin typeface="Gentium" panose="02000503060000020004" pitchFamily="2" charset="0"/>
              </a:rPr>
              <a:t>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literally to sober up!)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 of the snare of the devil,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taken captive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(bound)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him at his will.” </a:t>
            </a:r>
          </a:p>
        </p:txBody>
      </p:sp>
    </p:spTree>
    <p:extLst>
      <p:ext uri="{BB962C8B-B14F-4D97-AF65-F5344CB8AC3E}">
        <p14:creationId xmlns:p14="http://schemas.microsoft.com/office/powerpoint/2010/main" val="30669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0"/>
            <a:ext cx="1211580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12:1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Help, LORD;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godly man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ceaseth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faithful fail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among the children of men.”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surrendering to Satan’s snares, making you a fearful/frustrated man,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to surrender to God and become a faithful “Strong man”?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(James 4:4-10)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0"/>
            <a:ext cx="118872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a “faithful” man do?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Pt 5:8,9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sober, be vigilant; because your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adversary the devil, as a roaring lion, walketh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about, seeking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he may devour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(“bind the strong man…spoil his house”)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Whom 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steadfast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faith…”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Resist: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anthistēmi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stand against, oppose, fight off!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Steadfast: stereos; solid, stable, strong, sure.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36945" y="-76200"/>
            <a:ext cx="12268200" cy="781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History repeats itself.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2600 years ago Israel was where America now is: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Ez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22:29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people …have used oppression, and exercised robbery, and have vexed the poor and needy: yea, they have oppressed the stranger wrongfully.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sought for a man among them,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should make up the hedge,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stand in the gap before me for the land,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I should not destroy it: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 found none.”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0" y="0"/>
            <a:ext cx="122682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Battle is real and relentless.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world a battleground,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playground!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Enemy is determined, deceitful,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destructive.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(Jn 10:10a)  Is. 59:19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the enemy shall come in like a flood, 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Spirit of the LORD shall lift up a</a:t>
            </a:r>
          </a:p>
          <a:p>
            <a:pPr lvl="0">
              <a:spcBef>
                <a:spcPts val="0"/>
              </a:spcBef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standard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(flag to rally to)</a:t>
            </a:r>
          </a:p>
          <a:p>
            <a:pPr lvl="0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him. “  </a:t>
            </a:r>
          </a:p>
          <a:p>
            <a:pPr lvl="0" algn="ctr">
              <a:spcBef>
                <a:spcPts val="0"/>
              </a:spcBef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B9897-AACA-AF88-2432-43668E24A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4245196"/>
            <a:ext cx="3913762" cy="2601455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3F832-2EC2-9165-16C3-194EC06E719E}"/>
              </a:ext>
            </a:extLst>
          </p:cNvPr>
          <p:cNvSpPr txBox="1"/>
          <p:nvPr/>
        </p:nvSpPr>
        <p:spPr>
          <a:xfrm>
            <a:off x="-152400" y="5791200"/>
            <a:ext cx="8610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you “rally” to God’s cause?</a:t>
            </a:r>
          </a:p>
        </p:txBody>
      </p:sp>
    </p:spTree>
    <p:extLst>
      <p:ext uri="{BB962C8B-B14F-4D97-AF65-F5344CB8AC3E}">
        <p14:creationId xmlns:p14="http://schemas.microsoft.com/office/powerpoint/2010/main" val="9399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381000" y="-184666"/>
            <a:ext cx="11506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still searching for such men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Word of the day: Stand in the gap">
            <a:extLst>
              <a:ext uri="{FF2B5EF4-FFF2-40B4-BE49-F238E27FC236}">
                <a16:creationId xmlns:a16="http://schemas.microsoft.com/office/drawing/2014/main" id="{D9792F3E-8211-9C2C-AC27-5BA83507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30997"/>
            <a:ext cx="1203960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B7BE3-ABE3-B88B-0216-1F737811F2CE}"/>
              </a:ext>
            </a:extLst>
          </p:cNvPr>
          <p:cNvSpPr txBox="1"/>
          <p:nvPr/>
        </p:nvSpPr>
        <p:spPr>
          <a:xfrm>
            <a:off x="5486400" y="4114800"/>
            <a:ext cx="62743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He find one here today…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YOU? (Is. 6:8)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0DAEA-CAD3-0430-088F-17FD2F2C2F51}"/>
              </a:ext>
            </a:extLst>
          </p:cNvPr>
          <p:cNvSpPr txBox="1"/>
          <p:nvPr/>
        </p:nvSpPr>
        <p:spPr>
          <a:xfrm>
            <a:off x="47336" y="199967"/>
            <a:ext cx="12097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        Steps of action:</a:t>
            </a:r>
          </a:p>
          <a:p>
            <a:pPr marL="742950" indent="-742950">
              <a:buAutoNum type="arabicParenR"/>
            </a:pPr>
            <a:r>
              <a:rPr lang="en-US" sz="4800" b="1" dirty="0"/>
              <a:t>Get involved in the Men’s</a:t>
            </a:r>
          </a:p>
          <a:p>
            <a:r>
              <a:rPr lang="en-US" sz="4800" b="1" dirty="0"/>
              <a:t>    ministry.</a:t>
            </a:r>
          </a:p>
          <a:p>
            <a:r>
              <a:rPr lang="en-US" sz="4800" b="1" dirty="0"/>
              <a:t>2) Seek out a godly Mentor.   </a:t>
            </a:r>
          </a:p>
        </p:txBody>
      </p:sp>
      <p:pic>
        <p:nvPicPr>
          <p:cNvPr id="1032" name="Picture 8" descr="Stronger Together Svg, Iron Sharpens ...">
            <a:extLst>
              <a:ext uri="{FF2B5EF4-FFF2-40B4-BE49-F238E27FC236}">
                <a16:creationId xmlns:a16="http://schemas.microsoft.com/office/drawing/2014/main" id="{23FD235C-1215-0411-6CBE-D0D22B20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28" y="-20782"/>
            <a:ext cx="4096327" cy="33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F4734-43C1-4DCE-7B3D-A30A715C5884}"/>
              </a:ext>
            </a:extLst>
          </p:cNvPr>
          <p:cNvSpPr txBox="1"/>
          <p:nvPr/>
        </p:nvSpPr>
        <p:spPr>
          <a:xfrm>
            <a:off x="-51954" y="3518713"/>
            <a:ext cx="122785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Eccl. 4:9,10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“Two are better than one;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have a good reward for their labor.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if they fall, the one will lift up his fellow: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woe to him that is alone when he falleth…”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2540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Adam sinned, he surrendered this authority to Satan!  Gen. 3; Ro. 5:12a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ED310-E67B-5235-1966-85F64F9B8583}"/>
              </a:ext>
            </a:extLst>
          </p:cNvPr>
          <p:cNvSpPr txBox="1"/>
          <p:nvPr/>
        </p:nvSpPr>
        <p:spPr>
          <a:xfrm>
            <a:off x="4010542" y="1582360"/>
            <a:ext cx="40360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“Wherefore, as by one man sin entered into the world,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death by sin…”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arden of Eden Archives - Redeeming God">
            <a:extLst>
              <a:ext uri="{FF2B5EF4-FFF2-40B4-BE49-F238E27FC236}">
                <a16:creationId xmlns:a16="http://schemas.microsoft.com/office/drawing/2014/main" id="{0330838D-0FBF-7E49-A1F7-F9D1D66D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714500"/>
            <a:ext cx="39649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y the Garden of Eden at all?">
            <a:extLst>
              <a:ext uri="{FF2B5EF4-FFF2-40B4-BE49-F238E27FC236}">
                <a16:creationId xmlns:a16="http://schemas.microsoft.com/office/drawing/2014/main" id="{B05FD829-9EBA-02A2-8069-1711A829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06" y="1752600"/>
            <a:ext cx="4158094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25400"/>
            <a:ext cx="12192000" cy="855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Eden’s fall has been played out in every life…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Ro. 5:12b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“…so death passed upon all men,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that all have sinned”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 6:16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“Know ye not, that to whom ye yield yourselves servants to obey,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 servants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 are to whom ye obey;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whether of sin unto death,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of obedience unto righteousness?”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12700" y="-103764"/>
            <a:ext cx="12192000" cy="264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Eden’s fall has been played out in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every life…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7140C-A8E3-8820-D48B-D0DA68D86EF1}"/>
              </a:ext>
            </a:extLst>
          </p:cNvPr>
          <p:cNvSpPr txBox="1"/>
          <p:nvPr/>
        </p:nvSpPr>
        <p:spPr>
          <a:xfrm>
            <a:off x="5334000" y="609600"/>
            <a:ext cx="614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one!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4:6-8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id Satan Really Tempt Jesus in the ...">
            <a:extLst>
              <a:ext uri="{FF2B5EF4-FFF2-40B4-BE49-F238E27FC236}">
                <a16:creationId xmlns:a16="http://schemas.microsoft.com/office/drawing/2014/main" id="{D607E807-082A-57C3-4DD4-D12A013CC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1544044"/>
            <a:ext cx="4144209" cy="31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AF6837-C3B2-A90A-5FD9-6BBC24F78C3C}"/>
              </a:ext>
            </a:extLst>
          </p:cNvPr>
          <p:cNvSpPr txBox="1"/>
          <p:nvPr/>
        </p:nvSpPr>
        <p:spPr>
          <a:xfrm>
            <a:off x="3949700" y="1218264"/>
            <a:ext cx="8242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this power will I give thee,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glory of them: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that is delivered unto me;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paradidomi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surrendered, betrayed)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to whomsoever I will I give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2D8D5-5229-5860-DAED-6EE0CAFFA66C}"/>
              </a:ext>
            </a:extLst>
          </p:cNvPr>
          <p:cNvSpPr txBox="1"/>
          <p:nvPr/>
        </p:nvSpPr>
        <p:spPr>
          <a:xfrm>
            <a:off x="0" y="4627937"/>
            <a:ext cx="12192000" cy="215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thou therefore wilt worship me, all shall be thine.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thee behind me Satan…Thou shalt worship the Lord Him only shalt thou serve”</a:t>
            </a:r>
          </a:p>
        </p:txBody>
      </p:sp>
    </p:spTree>
    <p:extLst>
      <p:ext uri="{BB962C8B-B14F-4D97-AF65-F5344CB8AC3E}">
        <p14:creationId xmlns:p14="http://schemas.microsoft.com/office/powerpoint/2010/main" val="40431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12700" y="-103764"/>
            <a:ext cx="12192000" cy="264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Eden’s fall has been played out in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every life…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7140C-A8E3-8820-D48B-D0DA68D86EF1}"/>
              </a:ext>
            </a:extLst>
          </p:cNvPr>
          <p:cNvSpPr txBox="1"/>
          <p:nvPr/>
        </p:nvSpPr>
        <p:spPr>
          <a:xfrm>
            <a:off x="5334000" y="609600"/>
            <a:ext cx="614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one!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6837-C3B2-A90A-5FD9-6BBC24F78C3C}"/>
              </a:ext>
            </a:extLst>
          </p:cNvPr>
          <p:cNvSpPr txBox="1"/>
          <p:nvPr/>
        </p:nvSpPr>
        <p:spPr>
          <a:xfrm>
            <a:off x="2819400" y="1218264"/>
            <a:ext cx="937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why Jesus was the only possible substitution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our sin.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2D8D5-5229-5860-DAED-6EE0CAFFA66C}"/>
              </a:ext>
            </a:extLst>
          </p:cNvPr>
          <p:cNvSpPr txBox="1"/>
          <p:nvPr/>
        </p:nvSpPr>
        <p:spPr>
          <a:xfrm>
            <a:off x="3238500" y="2664814"/>
            <a:ext cx="8534400" cy="396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 he hath made him to be sin for us,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knew no sin;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we might be made the righteousness of God in him.”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Cor 5:21; Ro. 6:23a; 5:8; 6:23:b)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aith — C. Michael Dudash">
            <a:extLst>
              <a:ext uri="{FF2B5EF4-FFF2-40B4-BE49-F238E27FC236}">
                <a16:creationId xmlns:a16="http://schemas.microsoft.com/office/drawing/2014/main" id="{08E74DF4-D484-0E86-8AE6-9A640B558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/>
          <a:stretch/>
        </p:blipFill>
        <p:spPr bwMode="auto">
          <a:xfrm>
            <a:off x="0" y="1886527"/>
            <a:ext cx="3113251" cy="49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25400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 uses this power and position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gain more influence and power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accomplish his “agenda”.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 2:11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“Lest Satan should get an </a:t>
            </a:r>
            <a:r>
              <a:rPr kumimoji="0" lang="en-US" sz="4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advantage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us: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we are not ignorant of his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devices.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we sin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(surrender to him)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influence he gains in our lives,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further he advances his Agenda.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63FB5-BF85-37B7-15E3-F5BC91117FD2}"/>
              </a:ext>
            </a:extLst>
          </p:cNvPr>
          <p:cNvSpPr txBox="1"/>
          <p:nvPr/>
        </p:nvSpPr>
        <p:spPr>
          <a:xfrm>
            <a:off x="8610600" y="373079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2Cor 4:4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29183"/>
            <a:ext cx="12192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7429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week we discussed how Satan uses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Personal Covetousness as well as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Politically Corrupt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Jn 5:19)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Policies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pressure us in an attempt to financially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“Bind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Restrain, remove)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strong man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he can spoil his house”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Mt. 12:29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1F277-2B3A-A575-9305-B51D1BD7FCC6}"/>
              </a:ext>
            </a:extLst>
          </p:cNvPr>
          <p:cNvSpPr txBox="1"/>
          <p:nvPr/>
        </p:nvSpPr>
        <p:spPr>
          <a:xfrm>
            <a:off x="457200" y="4879055"/>
            <a:ext cx="1158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This Economic Pressure produces: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590FF5-30DE-2C7C-93BC-2D3FBB14315E}"/>
              </a:ext>
            </a:extLst>
          </p:cNvPr>
          <p:cNvSpPr txBox="1"/>
          <p:nvPr/>
        </p:nvSpPr>
        <p:spPr>
          <a:xfrm>
            <a:off x="152400" y="38100"/>
            <a:ext cx="118872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Relational Pressure: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binds us with: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Busy-ness with “our” Business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(Priorities</a:t>
            </a:r>
            <a:r>
              <a:rPr lang="en-US" sz="4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curse of sin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affects us differently. Gen.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1)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Woman: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Child/family related frustrations.  16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multiply thy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sorrow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iṣṣāḇôn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worry, grief, pain)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4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Control issues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 desire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tᵊšûqâ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reaching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{to control})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Gen. 4:7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shall be to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toward or against)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thy husband,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he shall rule over thee”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2123</Words>
  <Application>Microsoft Office PowerPoint</Application>
  <PresentationFormat>Widescreen</PresentationFormat>
  <Paragraphs>255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Gentium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48</cp:revision>
  <dcterms:created xsi:type="dcterms:W3CDTF">2011-08-12T19:22:56Z</dcterms:created>
  <dcterms:modified xsi:type="dcterms:W3CDTF">2024-07-21T04:02:51Z</dcterms:modified>
</cp:coreProperties>
</file>