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38"/>
  </p:notesMasterIdLst>
  <p:sldIdLst>
    <p:sldId id="320" r:id="rId4"/>
    <p:sldId id="331" r:id="rId5"/>
    <p:sldId id="366" r:id="rId6"/>
    <p:sldId id="368" r:id="rId7"/>
    <p:sldId id="367" r:id="rId8"/>
    <p:sldId id="416" r:id="rId9"/>
    <p:sldId id="361" r:id="rId10"/>
    <p:sldId id="369" r:id="rId11"/>
    <p:sldId id="370" r:id="rId12"/>
    <p:sldId id="372" r:id="rId13"/>
    <p:sldId id="417" r:id="rId14"/>
    <p:sldId id="418" r:id="rId15"/>
    <p:sldId id="374" r:id="rId16"/>
    <p:sldId id="441" r:id="rId17"/>
    <p:sldId id="383" r:id="rId18"/>
    <p:sldId id="422" r:id="rId19"/>
    <p:sldId id="440" r:id="rId20"/>
    <p:sldId id="420" r:id="rId21"/>
    <p:sldId id="442" r:id="rId22"/>
    <p:sldId id="419" r:id="rId23"/>
    <p:sldId id="423" r:id="rId24"/>
    <p:sldId id="424" r:id="rId25"/>
    <p:sldId id="439" r:id="rId26"/>
    <p:sldId id="414" r:id="rId27"/>
    <p:sldId id="434" r:id="rId28"/>
    <p:sldId id="445" r:id="rId29"/>
    <p:sldId id="431" r:id="rId30"/>
    <p:sldId id="435" r:id="rId31"/>
    <p:sldId id="446" r:id="rId32"/>
    <p:sldId id="447" r:id="rId33"/>
    <p:sldId id="443" r:id="rId34"/>
    <p:sldId id="433" r:id="rId35"/>
    <p:sldId id="438" r:id="rId36"/>
    <p:sldId id="444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6" autoAdjust="0"/>
    <p:restoredTop sz="94194" autoAdjust="0"/>
  </p:normalViewPr>
  <p:slideViewPr>
    <p:cSldViewPr>
      <p:cViewPr varScale="1">
        <p:scale>
          <a:sx n="78" d="100"/>
          <a:sy n="78" d="100"/>
        </p:scale>
        <p:origin x="99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2F139-4B12-4600-B6C8-58A3A502ED97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B7963-816D-42D8-8D6B-7D2F72B2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9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5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31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01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85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01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32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60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63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63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64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0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50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6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8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44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00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45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63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16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4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55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723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58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11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6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0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3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26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8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01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348B-44B9-4587-BE60-560ED960E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4AB95-6228-427E-8C96-DC84C4AC0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6D57A-4DC3-4F59-A673-19332577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hangingPunct="0"/>
            <a:endParaRPr lang="en-US" altLang="en-US">
              <a:solidFill>
                <a:srgbClr val="F6E8EE"/>
              </a:solidFill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43D5C-C682-4E9E-B7C4-119C8F66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hangingPunct="0"/>
            <a:endParaRPr lang="en-US" altLang="en-US">
              <a:solidFill>
                <a:srgbClr val="F6E8EE"/>
              </a:solidFill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6505E-EEE1-4AA6-9CC4-D79433F0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hangingPunct="0"/>
            <a:fld id="{0A9641B1-1DB2-4766-B459-11F3DA1C4552}" type="slidenum">
              <a:rPr lang="en-US" altLang="en-US" smtClean="0">
                <a:solidFill>
                  <a:srgbClr val="F6E8EE"/>
                </a:solidFill>
                <a:cs typeface="+mn-cs"/>
              </a:rPr>
              <a:pPr defTabSz="914377" eaLnBrk="0" hangingPunct="0"/>
              <a:t>‹#›</a:t>
            </a:fld>
            <a:endParaRPr lang="en-US" altLang="en-US">
              <a:solidFill>
                <a:srgbClr val="F6E8E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605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1F53-43FB-4395-AF10-6AB2BF4FAACD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F1B4-4ED9-4D21-AA96-F19794F6A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A833316-3844-4AA9-AA0E-86386B999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1"/>
            <a:ext cx="11277600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914B91D-57EE-44EA-8AB6-2408663CA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2" y="1752601"/>
            <a:ext cx="6235700" cy="426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33D674E-98C0-4AE2-81A9-F4AF2DD17C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4184" y="6477000"/>
            <a:ext cx="217381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FF7F9AB-4C17-49DB-85A6-2F109E5702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73600" y="6477000"/>
            <a:ext cx="26945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56EEA967-21D4-45F5-A086-1B25A2D6D4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2" y="6477000"/>
            <a:ext cx="21738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defRPr>
            </a:lvl1pPr>
          </a:lstStyle>
          <a:p>
            <a:fld id="{8A17906D-6BC3-4BCE-935C-4D7EC5C72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8788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2pPr>
      <a:lvl3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3pPr>
      <a:lvl4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4pPr>
      <a:lvl5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5pPr>
      <a:lvl6pPr marL="3429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6pPr>
      <a:lvl7pPr marL="685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7pPr>
      <a:lvl8pPr marL="10287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8pPr>
      <a:lvl9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7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21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ED2990-039D-44A1-9ACD-FB2D9202BBE0}" type="datetimeFigureOut">
              <a:rPr lang="en-US"/>
              <a:pPr>
                <a:defRPr/>
              </a:pPr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1983C-AE79-45C6-96F5-787257F5A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safacts.org/data/topics/people-society/education/k-12-education/spending-per-student-in-k-12-public-school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populationreview.com/state-rankings/per-pupil-spending-by-state" TargetMode="External"/><Relationship Id="rId2" Type="http://schemas.openxmlformats.org/officeDocument/2006/relationships/hyperlink" Target="https://www.census.gov/newsroom/press-releases/2019/school-spending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3885238" y="845139"/>
            <a:ext cx="85915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referred to him as: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Prince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(archon)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world”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Jn 12:31; 14:30; 16:11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53288F-BC11-3793-D628-FDFC7A108F67}"/>
              </a:ext>
            </a:extLst>
          </p:cNvPr>
          <p:cNvSpPr txBox="1"/>
          <p:nvPr/>
        </p:nvSpPr>
        <p:spPr>
          <a:xfrm>
            <a:off x="-381000" y="-152400"/>
            <a:ext cx="12192000" cy="969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Strategy of Satan Pt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B484EB-A889-8E84-73F2-2361739EB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943"/>
            <a:ext cx="4180513" cy="6119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2C35E8-0ACF-B4E6-D7CA-C19CC1EAC6EF}"/>
              </a:ext>
            </a:extLst>
          </p:cNvPr>
          <p:cNvSpPr txBox="1"/>
          <p:nvPr/>
        </p:nvSpPr>
        <p:spPr>
          <a:xfrm>
            <a:off x="4065251" y="3062725"/>
            <a:ext cx="8001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Cor. 4:4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god of this world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blinds our minds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(To Deceive us)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“bind us”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(Mk 3:27)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(To destroy us. {Jn 10:10})</a:t>
            </a:r>
            <a:endParaRPr kumimoji="0" lang="en-US" sz="60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76200" y="0"/>
            <a:ext cx="12192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Satan’s devices include: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Removing the Father as the “Strong man” of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the family.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Removing Marriage as the foundation of  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Society.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This was made possible because he facilitated: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Removing the Scriptures (God’s Word)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as the Standard of Society.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We no longer recognize “Self evident” truth. </a:t>
            </a:r>
          </a:p>
        </p:txBody>
      </p:sp>
    </p:spTree>
    <p:extLst>
      <p:ext uri="{BB962C8B-B14F-4D97-AF65-F5344CB8AC3E}">
        <p14:creationId xmlns:p14="http://schemas.microsoft.com/office/powerpoint/2010/main" val="32539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0"/>
            <a:ext cx="12192000" cy="727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As recent as 1952: (Zorach v. Clauson)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Supreme Court upheld Biblical instruction 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public schools.</a:t>
            </a:r>
          </a:p>
          <a:p>
            <a:pPr lvl="0"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a religious people </a:t>
            </a:r>
            <a:r>
              <a:rPr lang="en-US" sz="4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 institutions presuppose a Supreme Being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/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guarantee the freedom to worship…”</a:t>
            </a:r>
          </a:p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Happened To Change This?</a:t>
            </a:r>
          </a:p>
          <a:p>
            <a:pPr lvl="0"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the next 10 years there were 7 new appointees </a:t>
            </a:r>
          </a:p>
          <a:p>
            <a:pPr lvl="0"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Supreme Court.  </a:t>
            </a:r>
            <a:r>
              <a:rPr lang="en-US" sz="4000" b="1" i="1" dirty="0"/>
              <a:t> (1952 – 1962)</a:t>
            </a:r>
          </a:p>
          <a:p>
            <a:pPr lvl="0"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(Eisenhower {5} and Kennedy {2})</a:t>
            </a:r>
          </a:p>
          <a:p>
            <a:pPr lvl="0" algn="ctr">
              <a:spcBef>
                <a:spcPts val="1800"/>
              </a:spcBef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86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12970" y="-1297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1) In 1962 the ACLU challenged the following Valedictorian Prayer.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"Almighty God, we acknowledge our dependence upon Thee, and we beg Thy blessings upon us,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 parents, our teachers, and our Country.“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Supreme Court decided that prayer was “unconstitutional”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(Engel v. Vitale)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claiming that our Founding Fathers never intended Public prayer to be encouraged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“Wall of separation of Church and State”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1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16213" y="-76200"/>
            <a:ext cx="12192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was quickly followed by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2) Removing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Bible in the public school.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(Abington Tp. v. Schempp 1963)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3)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Forcing States to teach Evolution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(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Epperson v. Arkansas 1968)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4)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Removing images of 10 commandments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(Stone vs Graham  1980)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5) Removing Creation teaching in schools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(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Edwards v.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Aguillard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1987)</a:t>
            </a:r>
          </a:p>
        </p:txBody>
      </p:sp>
    </p:spTree>
    <p:extLst>
      <p:ext uri="{BB962C8B-B14F-4D97-AF65-F5344CB8AC3E}">
        <p14:creationId xmlns:p14="http://schemas.microsoft.com/office/powerpoint/2010/main" val="41360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37681" y="457200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These were the clearly stated goals of the Humanist Manifesto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(1933) </a:t>
            </a:r>
          </a:p>
          <a:p>
            <a:pPr lvl="0" algn="ctr"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well as the 45 Communist Goals! </a:t>
            </a:r>
          </a:p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528B9-4C61-8914-FC8E-9CDF7199D99E}"/>
              </a:ext>
            </a:extLst>
          </p:cNvPr>
          <p:cNvSpPr txBox="1"/>
          <p:nvPr/>
        </p:nvSpPr>
        <p:spPr>
          <a:xfrm>
            <a:off x="28270" y="3303656"/>
            <a:ext cx="950755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Revealed by FBI agent W. Cleon Skousen 1958 book: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Naked Communist”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(The Congressional Record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1963)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D795EC0-F4F3-0E67-C9CD-12CF62330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9365" r="36667" b="14445"/>
          <a:stretch/>
        </p:blipFill>
        <p:spPr bwMode="auto">
          <a:xfrm>
            <a:off x="9611182" y="3136335"/>
            <a:ext cx="2543137" cy="372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D6E3D6-608D-4A90-B518-6288719E9A2F}"/>
              </a:ext>
            </a:extLst>
          </p:cNvPr>
          <p:cNvSpPr/>
          <p:nvPr/>
        </p:nvSpPr>
        <p:spPr>
          <a:xfrm>
            <a:off x="192076" y="559713"/>
            <a:ext cx="11785600" cy="861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800" b="1" dirty="0">
                <a:solidFill>
                  <a:srgbClr val="FFFFFF"/>
                </a:solidFill>
              </a:rPr>
              <a:t>1958 “The Naked Communist” goals: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1F341F-C3AC-4E1E-9B02-A99D96793EC4}"/>
              </a:ext>
            </a:extLst>
          </p:cNvPr>
          <p:cNvSpPr/>
          <p:nvPr/>
        </p:nvSpPr>
        <p:spPr>
          <a:xfrm>
            <a:off x="304801" y="990601"/>
            <a:ext cx="11709991" cy="748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267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C47E7-7B28-4E3F-A9AE-9DFC1C2B0EFE}"/>
              </a:ext>
            </a:extLst>
          </p:cNvPr>
          <p:cNvSpPr/>
          <p:nvPr/>
        </p:nvSpPr>
        <p:spPr>
          <a:xfrm>
            <a:off x="218739" y="1348375"/>
            <a:ext cx="11785600" cy="3621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Get control of the schools! </a:t>
            </a:r>
            <a:endParaRPr lang="en-US"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“Use them as transmission belts for Socialism and current Communist propaganda.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Soften the curriculum.  Get control of teachers associations.  Put the party line in textbooks.” 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16213" y="-76200"/>
            <a:ext cx="12192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1) These were intentionally designed to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“Fundamentally Transform America”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5BEFDF-2837-38E8-AC27-4C77FA4D3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52599"/>
            <a:ext cx="11912343" cy="50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OGGER_PHOTO_ID_5516879302218248626" descr="John Dewey">
            <a:extLst>
              <a:ext uri="{FF2B5EF4-FFF2-40B4-BE49-F238E27FC236}">
                <a16:creationId xmlns:a16="http://schemas.microsoft.com/office/drawing/2014/main" id="{2BE1FEB9-28E5-99AD-32BB-346FE508F6C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34019"/>
            <a:ext cx="3962399" cy="383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D4B40AB9-8A9A-312A-710C-DCD2B3AC2D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4856" r="7998" b="6946"/>
          <a:stretch/>
        </p:blipFill>
        <p:spPr>
          <a:xfrm>
            <a:off x="7162800" y="3113433"/>
            <a:ext cx="5029199" cy="37445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3A3565-1BEC-1785-00B0-2B0014F6B680}"/>
              </a:ext>
            </a:extLst>
          </p:cNvPr>
          <p:cNvSpPr txBox="1"/>
          <p:nvPr/>
        </p:nvSpPr>
        <p:spPr>
          <a:xfrm>
            <a:off x="76200" y="152400"/>
            <a:ext cx="11811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Re-Education = Indoctrination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Both John Dewey (1933 Humanist Manifesto) and Roger Baldwin (ACLU founder) went to Russia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study the educational methods of Communism.</a:t>
            </a: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02DBF-6D40-45B0-FA6B-522AE6A5982F}"/>
              </a:ext>
            </a:extLst>
          </p:cNvPr>
          <p:cNvSpPr txBox="1"/>
          <p:nvPr/>
        </p:nvSpPr>
        <p:spPr>
          <a:xfrm>
            <a:off x="9372600" y="6191524"/>
            <a:ext cx="350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Roger Baldwin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2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12970" y="-12970"/>
            <a:ext cx="12192000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Remember, 18 of the HM1 signers were educators!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Humanist Manifesto signer Charles F. Potter wrote,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"Education is a most powerful ally of humanism, and every American school is a school of humanism.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can a theistic Sunday school's meeting for an hour once a week and teaching only a fraction of the children do to stem the tide of the five-day program of humanistic teaching?“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Charles F. Potter, "Humanism: A New Religion," 1930)</a:t>
            </a:r>
            <a:endParaRPr kumimoji="0" lang="en-US" sz="5333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1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12970" y="-12970"/>
            <a:ext cx="12192000" cy="5026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John J. Dunphy, The Humanist essay (1983), writes,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"The battle for humankind's future must be waged and won in the public school classroom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by teachers who correctly perceive their role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 the proselytizers of a new faith: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religion of humanity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333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5C9F6A-DCDB-BA36-CDE0-BBBD284B2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" y="41910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FF426A-D312-2296-529B-0023F0E04837}"/>
              </a:ext>
            </a:extLst>
          </p:cNvPr>
          <p:cNvSpPr txBox="1"/>
          <p:nvPr/>
        </p:nvSpPr>
        <p:spPr>
          <a:xfrm>
            <a:off x="4000500" y="4343400"/>
            <a:ext cx="8077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utilizing a classroom instead of a pulpit to carry humanist values into wherever they teach.” </a:t>
            </a:r>
          </a:p>
        </p:txBody>
      </p:sp>
    </p:spTree>
    <p:extLst>
      <p:ext uri="{BB962C8B-B14F-4D97-AF65-F5344CB8AC3E}">
        <p14:creationId xmlns:p14="http://schemas.microsoft.com/office/powerpoint/2010/main" val="25945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19050" y="0"/>
            <a:ext cx="121920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 cunning corrupted 1/3 of Heaven’s angels into following him in his rebellion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(Rev. 12:4)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uses them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(the demons)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his growing influence as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god of this world”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influence people to set the stage for the last days recorded in Revelation.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Vladimir Lenin called such people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“Useful Idiots”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6F5BA4-FD4F-30F3-2EB6-410BBF331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937000"/>
            <a:ext cx="35052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076AF3-DFB1-BC0B-C5E7-3153619C4E6C}"/>
              </a:ext>
            </a:extLst>
          </p:cNvPr>
          <p:cNvSpPr txBox="1"/>
          <p:nvPr/>
        </p:nvSpPr>
        <p:spPr>
          <a:xfrm>
            <a:off x="159898" y="4609874"/>
            <a:ext cx="8229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knowing that he was actually one of Satan’s most “useful Idiots”.  </a:t>
            </a:r>
          </a:p>
        </p:txBody>
      </p:sp>
    </p:spTree>
    <p:extLst>
      <p:ext uri="{BB962C8B-B14F-4D97-AF65-F5344CB8AC3E}">
        <p14:creationId xmlns:p14="http://schemas.microsoft.com/office/powerpoint/2010/main" val="21020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12970" y="-12970"/>
            <a:ext cx="12192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Removing the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“The Laws of Nature and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Nature’s God”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 the standard of our society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left a moral and philosophical Vacuum….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 which Satan stepped.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888FA-A188-FAD3-07D3-4D45E9B1537F}"/>
              </a:ext>
            </a:extLst>
          </p:cNvPr>
          <p:cNvSpPr txBox="1"/>
          <p:nvPr/>
        </p:nvSpPr>
        <p:spPr>
          <a:xfrm>
            <a:off x="-12970" y="2940002"/>
            <a:ext cx="84582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"It led not to true neutrality with respect to religion,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to the establishment of a religion of secularism.“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(humanism)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https://supreme.justia.com/cases/federal/us/370/421/</a:t>
            </a:r>
          </a:p>
        </p:txBody>
      </p:sp>
      <p:pic>
        <p:nvPicPr>
          <p:cNvPr id="6" name="Picture 2" descr="Potter Stewart | Oyez">
            <a:extLst>
              <a:ext uri="{FF2B5EF4-FFF2-40B4-BE49-F238E27FC236}">
                <a16:creationId xmlns:a16="http://schemas.microsoft.com/office/drawing/2014/main" id="{8B154F45-C360-B43B-5044-17F94D83E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30" y="2236965"/>
            <a:ext cx="3746771" cy="456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7F3169-3D9E-7871-0699-45CBC474B69F}"/>
              </a:ext>
            </a:extLst>
          </p:cNvPr>
          <p:cNvSpPr txBox="1"/>
          <p:nvPr/>
        </p:nvSpPr>
        <p:spPr>
          <a:xfrm>
            <a:off x="7252143" y="2225420"/>
            <a:ext cx="6132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Justice Stewart:</a:t>
            </a:r>
          </a:p>
        </p:txBody>
      </p:sp>
    </p:spTree>
    <p:extLst>
      <p:ext uri="{BB962C8B-B14F-4D97-AF65-F5344CB8AC3E}">
        <p14:creationId xmlns:p14="http://schemas.microsoft.com/office/powerpoint/2010/main" val="10716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12970" y="-12970"/>
            <a:ext cx="12192000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How has this “Fundamental Transformation”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Worked for us?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Bennett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(Sec. of Education in the 80s)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compiled an Index of Leading Cultural Indicators in 1994.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noted that for the past three decades. (60s-90s) 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Violent crime has increased &gt; 560 percent. 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Divorces have more than doubled. 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in single-parent homes has tripled. 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percent of all American births and 80 percent of minority births occur out of wedlock….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4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12970" y="-12970"/>
            <a:ext cx="12192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United States leads the industrialized world</a:t>
            </a:r>
          </a:p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murder, rape and violent crime. </a:t>
            </a:r>
          </a:p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same time, our students rank at or near the bottom in tests of math and science skills.</a:t>
            </a:r>
          </a:p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Since 1960, average SAT scores in our high schools have dropped over 75 points.” </a:t>
            </a:r>
          </a:p>
          <a:p>
            <a:pPr lvl="0" algn="ctr"/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William Bennett “The Index of Leading Cultural Indicators: </a:t>
            </a:r>
          </a:p>
          <a:p>
            <a:pPr lvl="0"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Facts and Figures on the State of American Society”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0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13855" y="20782"/>
            <a:ext cx="12192000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What is the Secular Solution to these failed Educational policies?</a:t>
            </a:r>
          </a:p>
          <a:p>
            <a:pPr lvl="0" algn="ctr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 God…More Government;</a:t>
            </a:r>
          </a:p>
          <a:p>
            <a:pPr lvl="0" algn="ctr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more money.   </a:t>
            </a:r>
          </a:p>
          <a:p>
            <a:pPr lvl="0"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Ave cost to educate a K-12</a:t>
            </a:r>
            <a:r>
              <a:rPr lang="en-US" sz="4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student in America in 1962 was less than $1000. </a:t>
            </a:r>
          </a:p>
          <a:p>
            <a:pPr lvl="0" algn="ctr"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lvl="0" algn="ctr"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lvl="0"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https://usafacts.org/data/topics/people-society/education/k-12-education/spending-per-student-in-k-12-public-schools/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7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140D55-F949-4F3E-96B7-B9D8B6CCB907}"/>
              </a:ext>
            </a:extLst>
          </p:cNvPr>
          <p:cNvSpPr txBox="1"/>
          <p:nvPr/>
        </p:nvSpPr>
        <p:spPr>
          <a:xfrm>
            <a:off x="1924605" y="6245448"/>
            <a:ext cx="834279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https://www.census.gov/newsroom/press-releases/2019/school-spending.html</a:t>
            </a:r>
            <a:endParaRPr lang="en-US" dirty="0"/>
          </a:p>
          <a:p>
            <a:r>
              <a:rPr lang="en-US" dirty="0">
                <a:hlinkClick r:id="rId3"/>
              </a:rPr>
              <a:t>https://worldpopulationreview.com/state-rankings/per-pupil-spending-by-state</a:t>
            </a:r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23AF7FC-B6F0-3A52-7E57-58BFFEE7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58" y="652463"/>
            <a:ext cx="8342791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63F5DD7-5137-9F89-D76F-540F83C5F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26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9DA23F-93D0-7318-6CBA-DD61AE081728}"/>
              </a:ext>
            </a:extLst>
          </p:cNvPr>
          <p:cNvSpPr txBox="1"/>
          <p:nvPr/>
        </p:nvSpPr>
        <p:spPr>
          <a:xfrm>
            <a:off x="39382" y="6313933"/>
            <a:ext cx="8342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https://www.learner.com/blog/states-that-spend-the-most-on-education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27C9A1-04E7-F8EB-1437-70518B184DE0}"/>
              </a:ext>
            </a:extLst>
          </p:cNvPr>
          <p:cNvSpPr txBox="1"/>
          <p:nvPr/>
        </p:nvSpPr>
        <p:spPr>
          <a:xfrm>
            <a:off x="7543800" y="914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2F1F2B-CC40-F64A-E008-6E351634FE8F}"/>
              </a:ext>
            </a:extLst>
          </p:cNvPr>
          <p:cNvSpPr txBox="1"/>
          <p:nvPr/>
        </p:nvSpPr>
        <p:spPr>
          <a:xfrm>
            <a:off x="9677400" y="4767553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$30,992</a:t>
            </a:r>
          </a:p>
          <a:p>
            <a:r>
              <a:rPr lang="en-US" sz="2800" b="1" dirty="0"/>
              <a:t> per student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7C060D2-B454-E825-3494-338476669AFD}"/>
              </a:ext>
            </a:extLst>
          </p:cNvPr>
          <p:cNvCxnSpPr/>
          <p:nvPr/>
        </p:nvCxnSpPr>
        <p:spPr>
          <a:xfrm flipH="1" flipV="1">
            <a:off x="6400800" y="3886200"/>
            <a:ext cx="32766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3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-76200"/>
            <a:ext cx="12192000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       Jeremiah 2:11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“Hath a nation changed their gods, </a:t>
            </a:r>
          </a:p>
          <a:p>
            <a:pPr lvl="0" algn="ctr">
              <a:defRPr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are yet no gods?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My people have changed their glory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that which doth not profit.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astonished, O ye heavens, at this,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 horribly afraid,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ye very desolate saith the LORD.”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228600"/>
            <a:ext cx="121920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people have committed two evils;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they’ve forsaken 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fountain of living waters,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hewed them out cisterns, broken cisterns,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can hold no water.</a:t>
            </a:r>
          </a:p>
          <a:p>
            <a:pPr lvl="0">
              <a:defRPr/>
            </a:pPr>
            <a:r>
              <a:rPr lang="en-US" sz="4800" b="1" dirty="0">
                <a:solidFill>
                  <a:prstClr val="black"/>
                </a:solidFill>
              </a:rPr>
              <a:t>     14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Israel a servant? is he a slave?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why is he spoiled?”  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4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-76200"/>
            <a:ext cx="121920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Jer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2:14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Israel a servant? is he a slave?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why is he spoiled?”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chose the wrong god!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3:27; Deuteronomy 30:19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call heaven and earth to record this against you, that I have set before you life and death,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blessing and cursing: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therefore choose life,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both thou and thy seed may live:” 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2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-76200"/>
            <a:ext cx="12192000" cy="8833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1Corinthians 10:11-13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“these things happened to them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ensamples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they are written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our admonition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upon whom the ends of the world are come…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Wherefore let him that thinks he stands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take heed lest he fall.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Wherefore, my dearly beloved,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flee from idolatry.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7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-76200"/>
            <a:ext cx="1219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2:14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“Is </a:t>
            </a: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(America)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servant?..a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slave?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(Jn 8:34; Ro. 6:16)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24AC2-884B-EA39-CE75-69D57500F145}"/>
              </a:ext>
            </a:extLst>
          </p:cNvPr>
          <p:cNvSpPr txBox="1"/>
          <p:nvPr/>
        </p:nvSpPr>
        <p:spPr>
          <a:xfrm>
            <a:off x="0" y="1690062"/>
            <a:ext cx="121920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2:17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Hast thou not procured this unto thyself, in that thou hast forsaken the LORD thy God?”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Satan has bound us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by our own prideful </a:t>
            </a:r>
          </a:p>
          <a:p>
            <a:pPr lvl="0" algn="ctr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 and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stupidity.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(Ro. 1:28)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“as they did not like to retain God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their knowledge,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gave them over to a reprobate mind.”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BFC4B-4F1D-3C5D-C41E-072F8333EC33}"/>
              </a:ext>
            </a:extLst>
          </p:cNvPr>
          <p:cNvSpPr txBox="1"/>
          <p:nvPr/>
        </p:nvSpPr>
        <p:spPr>
          <a:xfrm>
            <a:off x="5334000" y="724019"/>
            <a:ext cx="6277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is she spoiled?”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2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19050" y="0"/>
            <a:ext cx="121920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Last week we learned that He uses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“all that is in the world, the lust of the flesh, the lust of the eyes, and the pride of life”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 Jn 2:15,16)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gain increasing influence in our lives,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ultimately our culture and world.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the degree we’re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“ignorant of his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devices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noema: mind, purpose, disposition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{Jn 10:10}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he’ll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“get an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advantage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us.”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Cor. 2:11)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Pleonekteō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to covet, overreach)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924AC2-884B-EA39-CE75-69D57500F145}"/>
              </a:ext>
            </a:extLst>
          </p:cNvPr>
          <p:cNvSpPr txBox="1"/>
          <p:nvPr/>
        </p:nvSpPr>
        <p:spPr>
          <a:xfrm>
            <a:off x="29497" y="0"/>
            <a:ext cx="12039600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1:31-33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would none of my counsel: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despised all my reproof.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Therefore they’ll eat of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fruit of their own way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filled with their own devices.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turning away of the simple shall slay them, and the prosperity of fools shall destroy them.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whoso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hearkeneth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unto me shall dwell safely,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shall be quiet from fear of evil.” </a:t>
            </a:r>
            <a:endParaRPr kumimoji="0" lang="en-US" sz="4400" b="1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3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228600" y="0"/>
            <a:ext cx="12192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Jer. 2:14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“Is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America)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servant…a slave?”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can she (WE) be freed and restored?</a:t>
            </a: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8:31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ye continue in my word,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are ye my disciples indeed; </a:t>
            </a:r>
          </a:p>
          <a:p>
            <a:pPr lvl="0"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shall know the truth, </a:t>
            </a:r>
          </a:p>
          <a:p>
            <a:pPr lvl="0" algn="ctr"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truth shall make you free….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the son shall make ye free,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shall be free indeed”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3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76200" y="0"/>
            <a:ext cx="121920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 16:4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“Their sorrows shall be multiplied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hasten after another god….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lines are fallen unto me in pleasant places;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yea,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have a goodly heritage. 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I will bless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hath given me counsel: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have set the LORD always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before me: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he’s at my right hand, I shall not be moved…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Thou wilt shew me the path of life…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99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152400" y="76200"/>
            <a:ext cx="1219200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 16:7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will bless the LORD,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hath given me counsel: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has/is “given you counsel”?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8"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have set the LORD always before me:…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(or what) have you “set before you”?</a:t>
            </a:r>
          </a:p>
          <a:p>
            <a:pPr marL="914400" marR="0" lvl="0" indent="-914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11"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Thou wilt shew me the path of life:”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(whose) path are you pursuing?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thief or the good shepherd?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1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76200" y="0"/>
            <a:ext cx="12192000" cy="635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(whose) path are you following?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thief or the good shepherd?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10:10 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thief cometh not,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for to steal, and to kill, and to destroy: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come that they might have life,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that they might have it more abundantly.”</a:t>
            </a:r>
          </a:p>
          <a:p>
            <a:pPr lvl="0" algn="ctr">
              <a:spcBef>
                <a:spcPts val="18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10:27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sheep hear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(obey)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voice,</a:t>
            </a:r>
          </a:p>
          <a:p>
            <a:pPr lvl="0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and I know them,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C7C7B-D9C1-2C7E-7B6E-A78D450D1517}"/>
              </a:ext>
            </a:extLst>
          </p:cNvPr>
          <p:cNvSpPr txBox="1"/>
          <p:nvPr/>
        </p:nvSpPr>
        <p:spPr>
          <a:xfrm>
            <a:off x="5638800" y="5410200"/>
            <a:ext cx="61606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they follow me:”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336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19050" y="0"/>
            <a:ext cx="1219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Satan “covets” you!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Gen. 4:6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LORD said unto Cain, …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thou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well, shalt thou not be accepted?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and if thou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 well, </a:t>
            </a:r>
          </a:p>
          <a:p>
            <a:pPr marL="742950" marR="0" indent="-742950" algn="ctr">
              <a:spcBef>
                <a:spcPts val="0"/>
              </a:spcBef>
              <a:spcAft>
                <a:spcPts val="0"/>
              </a:spcAft>
              <a:buAutoNum type="arabicPlain" startAt="7"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(From </a:t>
            </a:r>
            <a:r>
              <a:rPr lang="en-US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ḥāṭāʾ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to lead astray…forfeit)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EFD38AF-F053-0B5E-E59F-9C9741358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391111"/>
            <a:ext cx="3352800" cy="346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7EE550-58E9-2C7E-309B-194D64D5A8F2}"/>
              </a:ext>
            </a:extLst>
          </p:cNvPr>
          <p:cNvSpPr txBox="1"/>
          <p:nvPr/>
        </p:nvSpPr>
        <p:spPr>
          <a:xfrm>
            <a:off x="3505200" y="3934123"/>
            <a:ext cx="8534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unto thee shall be his desire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teshûqâ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longing, to reach out for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4000" b="1" dirty="0" err="1">
                <a:solidFill>
                  <a:srgbClr val="0000FF"/>
                </a:solidFill>
              </a:rPr>
              <a:t>shûq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to run after and/or over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thou shalt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rule over him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DE957-36B5-43AD-76CB-2C640F2582B4}"/>
              </a:ext>
            </a:extLst>
          </p:cNvPr>
          <p:cNvSpPr txBox="1"/>
          <p:nvPr/>
        </p:nvSpPr>
        <p:spPr>
          <a:xfrm>
            <a:off x="6705600" y="2438400"/>
            <a:ext cx="63181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lieth at the door.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5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19050" y="0"/>
            <a:ext cx="121920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Satan’s “devices”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include: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Removing (Binding) Strong men as the   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leaders of the family.  Mk 3:27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“No man can enter into a strong man's house, and spoil his goods, except 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first bind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(deo: to bind, knit)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strong man;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he will spoil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Diarpazō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seize, plunder)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 house.”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Satan’s not interested in your stuff,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he’s interested in your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soul!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uth REVEALED - Who was biblical Samson?">
            <a:extLst>
              <a:ext uri="{FF2B5EF4-FFF2-40B4-BE49-F238E27FC236}">
                <a16:creationId xmlns:a16="http://schemas.microsoft.com/office/drawing/2014/main" id="{D1410E25-893A-E625-6524-4D4FFF607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8" y="4038599"/>
            <a:ext cx="5638802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CEAA47-81E6-CBFF-D133-DE269F8EA570}"/>
              </a:ext>
            </a:extLst>
          </p:cNvPr>
          <p:cNvSpPr txBox="1"/>
          <p:nvPr/>
        </p:nvSpPr>
        <p:spPr>
          <a:xfrm>
            <a:off x="76200" y="152400"/>
            <a:ext cx="123444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5:21-23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the ways of man are before the eyes of the LORD, and he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pondereth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 his goings.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own iniquities shall take the wicked himself,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shall be holden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cords of his sins.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shall die without instruction;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in the greatness of his folly he shall go astray.” </a:t>
            </a:r>
          </a:p>
        </p:txBody>
      </p:sp>
      <p:pic>
        <p:nvPicPr>
          <p:cNvPr id="1028" name="Picture 4" descr="Samson - Alchetron, The Free Social Encyclopedia">
            <a:extLst>
              <a:ext uri="{FF2B5EF4-FFF2-40B4-BE49-F238E27FC236}">
                <a16:creationId xmlns:a16="http://schemas.microsoft.com/office/drawing/2014/main" id="{7C230B3C-B330-2F3B-FA36-FAB546D3E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98780"/>
            <a:ext cx="5257800" cy="28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74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76200" y="-152400"/>
            <a:ext cx="121920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Satan’s devices include: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Removing Marriage as the    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foundation of Society.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Defense of Marriage Act (DOMA) defined that marriage was between a man and a woman,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Passed in 1996 with a veto proof majority.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1/3 Democrats opposed it.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President Bill Clinton described it as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“Divisive and unnecessary”</a:t>
            </a:r>
          </a:p>
        </p:txBody>
      </p:sp>
    </p:spTree>
    <p:extLst>
      <p:ext uri="{BB962C8B-B14F-4D97-AF65-F5344CB8AC3E}">
        <p14:creationId xmlns:p14="http://schemas.microsoft.com/office/powerpoint/2010/main" val="216940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76200" y="-66973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Removing the Marriage as the foundation of Society.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 the “Supreme Court” 5/4 invalidated DOMA, (Obergefell v. Hodges)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Forcing each state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accept gay marriage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0439A81-B67A-DBF5-7CC5-53186989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895626"/>
            <a:ext cx="7086600" cy="399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78B944-F2DA-06B2-E30E-7F15FAE7668E}"/>
              </a:ext>
            </a:extLst>
          </p:cNvPr>
          <p:cNvSpPr txBox="1"/>
          <p:nvPr/>
        </p:nvSpPr>
        <p:spPr>
          <a:xfrm>
            <a:off x="1524000" y="2980015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“Love Wins”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71C84-4D48-D205-515A-6141F2C9B82E}"/>
              </a:ext>
            </a:extLst>
          </p:cNvPr>
          <p:cNvSpPr txBox="1"/>
          <p:nvPr/>
        </p:nvSpPr>
        <p:spPr>
          <a:xfrm>
            <a:off x="7467600" y="3124200"/>
            <a:ext cx="4571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Who actually won?</a:t>
            </a:r>
          </a:p>
        </p:txBody>
      </p:sp>
    </p:spTree>
    <p:extLst>
      <p:ext uri="{BB962C8B-B14F-4D97-AF65-F5344CB8AC3E}">
        <p14:creationId xmlns:p14="http://schemas.microsoft.com/office/powerpoint/2010/main" val="42150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68828" y="-66609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 Biden signs the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“Respect for (Gay) Marriage Act”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(with Republican support)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prevent future Supreme Courts from ever overturning the prior decision. 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DBA4A5A6-ED26-A90B-CF83-2C0064DEB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61" y="2921590"/>
            <a:ext cx="5903239" cy="393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7ECA65C9-1C75-8465-210F-9CDF3A471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34"/>
            <a:ext cx="6087077" cy="38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9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2C223A"/>
      </a:dk1>
      <a:lt1>
        <a:srgbClr val="F6E8EE"/>
      </a:lt1>
      <a:dk2>
        <a:srgbClr val="7A8E72"/>
      </a:dk2>
      <a:lt2>
        <a:srgbClr val="F6E8EE"/>
      </a:lt2>
      <a:accent1>
        <a:srgbClr val="76A682"/>
      </a:accent1>
      <a:accent2>
        <a:srgbClr val="19581E"/>
      </a:accent2>
      <a:accent3>
        <a:srgbClr val="BEC6BC"/>
      </a:accent3>
      <a:accent4>
        <a:srgbClr val="D2C6CB"/>
      </a:accent4>
      <a:accent5>
        <a:srgbClr val="BDD0C1"/>
      </a:accent5>
      <a:accent6>
        <a:srgbClr val="164F1A"/>
      </a:accent6>
      <a:hlink>
        <a:srgbClr val="E08C5E"/>
      </a:hlink>
      <a:folHlink>
        <a:srgbClr val="7C2531"/>
      </a:folHlink>
    </a:clrScheme>
    <a:fontScheme name="Office Theme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2296</Words>
  <Application>Microsoft Office PowerPoint</Application>
  <PresentationFormat>Widescreen</PresentationFormat>
  <Paragraphs>269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Aptos</vt:lpstr>
      <vt:lpstr>Arial</vt:lpstr>
      <vt:lpstr>Calibri</vt:lpstr>
      <vt:lpstr>Georgia</vt:lpstr>
      <vt:lpstr>Impact</vt:lpstr>
      <vt:lpstr>Times</vt:lpstr>
      <vt:lpstr>Times New Roman</vt:lpstr>
      <vt:lpstr>Wingdings</vt:lpstr>
      <vt:lpstr>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48</cp:revision>
  <dcterms:created xsi:type="dcterms:W3CDTF">2011-08-12T19:22:56Z</dcterms:created>
  <dcterms:modified xsi:type="dcterms:W3CDTF">2024-07-28T13:38:44Z</dcterms:modified>
</cp:coreProperties>
</file>