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50" r:id="rId2"/>
    <p:sldId id="449" r:id="rId3"/>
    <p:sldId id="451" r:id="rId4"/>
    <p:sldId id="430" r:id="rId5"/>
    <p:sldId id="423" r:id="rId6"/>
    <p:sldId id="431" r:id="rId7"/>
    <p:sldId id="434" r:id="rId8"/>
    <p:sldId id="433" r:id="rId9"/>
    <p:sldId id="461" r:id="rId10"/>
    <p:sldId id="436" r:id="rId11"/>
    <p:sldId id="438" r:id="rId12"/>
    <p:sldId id="447" r:id="rId13"/>
    <p:sldId id="454" r:id="rId14"/>
    <p:sldId id="462" r:id="rId15"/>
    <p:sldId id="456" r:id="rId16"/>
    <p:sldId id="452" r:id="rId17"/>
    <p:sldId id="442" r:id="rId18"/>
    <p:sldId id="463" r:id="rId19"/>
    <p:sldId id="465" r:id="rId20"/>
    <p:sldId id="459" r:id="rId21"/>
    <p:sldId id="466" r:id="rId22"/>
    <p:sldId id="464" r:id="rId23"/>
    <p:sldId id="469" r:id="rId24"/>
    <p:sldId id="470" r:id="rId25"/>
    <p:sldId id="453" r:id="rId26"/>
    <p:sldId id="432" r:id="rId27"/>
    <p:sldId id="468" r:id="rId28"/>
    <p:sldId id="467" r:id="rId29"/>
    <p:sldId id="439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6" autoAdjust="0"/>
    <p:restoredTop sz="94194" autoAdjust="0"/>
  </p:normalViewPr>
  <p:slideViewPr>
    <p:cSldViewPr>
      <p:cViewPr varScale="1">
        <p:scale>
          <a:sx n="78" d="100"/>
          <a:sy n="78" d="100"/>
        </p:scale>
        <p:origin x="998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2F139-4B12-4600-B6C8-58A3A502ED97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B7963-816D-42D8-8D6B-7D2F72B2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9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5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76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16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6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73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57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22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60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24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5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5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23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09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77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97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00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06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47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69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0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3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48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35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77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1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9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55934" y="0"/>
            <a:ext cx="7274668" cy="1600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Strategy of Satan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Devices of the Devil”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52286"/>
            <a:ext cx="5029200" cy="6915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9523FD-B3AA-5A09-AD84-260ABCEFA7DA}"/>
              </a:ext>
            </a:extLst>
          </p:cNvPr>
          <p:cNvSpPr txBox="1"/>
          <p:nvPr/>
        </p:nvSpPr>
        <p:spPr>
          <a:xfrm>
            <a:off x="7543800" y="615011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Revelation 12:12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67D5-93C6-1778-2B29-9712F4BC0436}"/>
              </a:ext>
            </a:extLst>
          </p:cNvPr>
          <p:cNvSpPr txBox="1"/>
          <p:nvPr/>
        </p:nvSpPr>
        <p:spPr>
          <a:xfrm>
            <a:off x="0" y="1600200"/>
            <a:ext cx="719846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“Woe to the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inhabiters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earth!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devil is come down unto you,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having great wrath,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he knows that he hath but a short time.” </a:t>
            </a:r>
            <a:b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34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76200" y="0"/>
            <a:ext cx="122682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Salt and Light can also be rendered effectively  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“good for nothing” 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Contamination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as well as by Isolation! 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Vs 14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Neither do men light a candle,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put it under a bushel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on a candlestick;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it giveth light unto all that are in the house.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Premium Photo | Candle in candlestick with lighting and shadows">
            <a:extLst>
              <a:ext uri="{FF2B5EF4-FFF2-40B4-BE49-F238E27FC236}">
                <a16:creationId xmlns:a16="http://schemas.microsoft.com/office/drawing/2014/main" id="{FADA41DF-42ED-6F9B-073A-1D53B3009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5" t="3114" r="32108" b="843"/>
          <a:stretch/>
        </p:blipFill>
        <p:spPr bwMode="auto">
          <a:xfrm>
            <a:off x="10134600" y="2895600"/>
            <a:ext cx="2057400" cy="3962400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28BF42-12A7-567E-EDBD-4325547CB742}"/>
              </a:ext>
            </a:extLst>
          </p:cNvPr>
          <p:cNvSpPr txBox="1"/>
          <p:nvPr/>
        </p:nvSpPr>
        <p:spPr>
          <a:xfrm>
            <a:off x="0" y="4312474"/>
            <a:ext cx="10363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Let your light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 shine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 men,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they may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 your good works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glorify your Father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heaven.”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915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76200" y="0"/>
            <a:ext cx="122682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11430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Reality 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Mt 5:14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“Ye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the light of the world.”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 Who?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“Ye”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vs 1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 disciples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mathētēs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learner, follower)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came to him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…and he taught them”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John 10:11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“I am the good shepherd…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27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My sheep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 my voice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and I know them,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DE5E3-BF25-3821-52F0-799379F96B0F}"/>
              </a:ext>
            </a:extLst>
          </p:cNvPr>
          <p:cNvSpPr txBox="1"/>
          <p:nvPr/>
        </p:nvSpPr>
        <p:spPr>
          <a:xfrm>
            <a:off x="5181600" y="1905000"/>
            <a:ext cx="63253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 was (is) this?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C4237-6E2D-266E-C0BD-563ED7E64075}"/>
              </a:ext>
            </a:extLst>
          </p:cNvPr>
          <p:cNvSpPr txBox="1"/>
          <p:nvPr/>
        </p:nvSpPr>
        <p:spPr>
          <a:xfrm>
            <a:off x="5715000" y="5874745"/>
            <a:ext cx="63253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follow me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9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76200" y="0"/>
            <a:ext cx="122682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“Ye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light of the world.” 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B.  When? 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“Ye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1) Not someday, but now! Jn 9:4,5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“I must work the works of him that sent me,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while it is day: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night cometh, when no man can work.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long as I am in the world,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am the light of the world.”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774A0-C912-4FA1-A750-4350D42A8A17}"/>
              </a:ext>
            </a:extLst>
          </p:cNvPr>
          <p:cNvSpPr txBox="1"/>
          <p:nvPr/>
        </p:nvSpPr>
        <p:spPr>
          <a:xfrm>
            <a:off x="6400800" y="1143000"/>
            <a:ext cx="6471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present tense verb)</a:t>
            </a:r>
          </a:p>
        </p:txBody>
      </p:sp>
    </p:spTree>
    <p:extLst>
      <p:ext uri="{BB962C8B-B14F-4D97-AF65-F5344CB8AC3E}">
        <p14:creationId xmlns:p14="http://schemas.microsoft.com/office/powerpoint/2010/main" val="33093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76200" y="0"/>
            <a:ext cx="122682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C.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What?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light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world”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Phōs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to shine, reveal, manifest)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1) Darkness and light are metaphors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a) Darkness represents Satan and his deceit.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God sent Paul to the Jews (Acts 26:18)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open their eyes,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to turn them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darkness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light,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from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power of Satan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unto God…”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(See also Lk 22:53; 2 Cor 4:4) </a:t>
            </a:r>
          </a:p>
        </p:txBody>
      </p:sp>
    </p:spTree>
    <p:extLst>
      <p:ext uri="{BB962C8B-B14F-4D97-AF65-F5344CB8AC3E}">
        <p14:creationId xmlns:p14="http://schemas.microsoft.com/office/powerpoint/2010/main" val="373305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76200" y="0"/>
            <a:ext cx="122682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C.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What?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light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world”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1) Darkness and light are metaphors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a) Darkness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Satan/deceit.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b) Light represents God and Truth.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alēth’eia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Eph 5:8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ye were sometimes darkness,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now are ye light in the Lord:</a:t>
            </a:r>
          </a:p>
          <a:p>
            <a:pPr lvl="0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walk as children of light:…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And have no fellowship with the unfruitful  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works of darkness,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1C356-5EB9-B9E4-E4E2-9C2EBEE05AFA}"/>
              </a:ext>
            </a:extLst>
          </p:cNvPr>
          <p:cNvSpPr txBox="1"/>
          <p:nvPr/>
        </p:nvSpPr>
        <p:spPr>
          <a:xfrm>
            <a:off x="5410200" y="57150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rather reprove them.”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786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76200" y="0"/>
            <a:ext cx="1226820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What?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light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world”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1) Darkness and light are metaphors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b) Light is associated with truth</a:t>
            </a:r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 1:12-13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“Giving thanks unto the Father,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 hath made us meet to be partakers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inheritance of the saints in light: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Who hath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delivered us from the power of darkness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translated us into the kingdom of his Son”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0" y="0"/>
            <a:ext cx="121920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11430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Reality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Who?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Ye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When?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“Ye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What?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light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42E1B-EE75-C95B-8DB9-6C5E648F04A2}"/>
              </a:ext>
            </a:extLst>
          </p:cNvPr>
          <p:cNvSpPr txBox="1"/>
          <p:nvPr/>
        </p:nvSpPr>
        <p:spPr>
          <a:xfrm>
            <a:off x="495300" y="3352800"/>
            <a:ext cx="116967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Where? </a:t>
            </a:r>
          </a:p>
          <a:p>
            <a:pPr algn="ctr"/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Mk 16:15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“Go ye into all the world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preach the gospel to every creature”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9B436-56AB-F5AC-BC67-9EDF84E3865A}"/>
              </a:ext>
            </a:extLst>
          </p:cNvPr>
          <p:cNvSpPr txBox="1"/>
          <p:nvPr/>
        </p:nvSpPr>
        <p:spPr>
          <a:xfrm>
            <a:off x="4495800" y="3352800"/>
            <a:ext cx="63206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“of </a:t>
            </a:r>
            <a:r>
              <a:rPr kumimoji="0" lang="en-US" sz="6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world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716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76200" y="0"/>
            <a:ext cx="12268200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11430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Reality 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Mt 5:14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“Ye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light of the world.”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2. The Reason: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“A city that is set on an hill cannot be hid.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Neither do men light a candle, and put it under a bushel,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on a candlestick;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it gives light unto all that are in the house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9B5C1-0C0B-2C01-9CE6-B10F6C2873DD}"/>
              </a:ext>
            </a:extLst>
          </p:cNvPr>
          <p:cNvSpPr txBox="1"/>
          <p:nvPr/>
        </p:nvSpPr>
        <p:spPr>
          <a:xfrm>
            <a:off x="5736077" y="1905000"/>
            <a:ext cx="64932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Reveal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vs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15,16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0" y="0"/>
            <a:ext cx="12192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The Reason:  </a:t>
            </a:r>
            <a:r>
              <a:rPr lang="en-US" sz="7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Reveal  </a:t>
            </a:r>
            <a:endParaRPr lang="en-US" sz="6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Mt 5:16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“Let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 light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phos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to manifest)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 shine 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lampō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radiate)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 men,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B0B83D-36AB-9BC3-7327-826420D6E8DC}"/>
              </a:ext>
            </a:extLst>
          </p:cNvPr>
          <p:cNvSpPr txBox="1"/>
          <p:nvPr/>
        </p:nvSpPr>
        <p:spPr>
          <a:xfrm>
            <a:off x="152400" y="3200400"/>
            <a:ext cx="75182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they may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 your good </a:t>
            </a: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(kalos: virtuous)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glorify your Father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 is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heaven.”</a:t>
            </a:r>
          </a:p>
        </p:txBody>
      </p:sp>
      <p:pic>
        <p:nvPicPr>
          <p:cNvPr id="3076" name="Picture 4" descr="Picture of the Day: Pigeon Point Lighthouse » TwistedSifter">
            <a:extLst>
              <a:ext uri="{FF2B5EF4-FFF2-40B4-BE49-F238E27FC236}">
                <a16:creationId xmlns:a16="http://schemas.microsoft.com/office/drawing/2014/main" id="{176AB4A4-B68B-DC4B-D39B-922DA7A0E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07" y="2930379"/>
            <a:ext cx="4514850" cy="3927621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4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0" y="0"/>
            <a:ext cx="12192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Jesus came to reveal: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1)  Who God is.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(Heb. 1:1-3; Jn 1:5-14; Jn 9:4,5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1920x1080px, 1080P free download | Jesus - Light of the World, world ...">
            <a:extLst>
              <a:ext uri="{FF2B5EF4-FFF2-40B4-BE49-F238E27FC236}">
                <a16:creationId xmlns:a16="http://schemas.microsoft.com/office/drawing/2014/main" id="{4477BC34-3816-6A42-8030-A4389D53E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5" r="27426"/>
          <a:stretch/>
        </p:blipFill>
        <p:spPr bwMode="auto">
          <a:xfrm>
            <a:off x="0" y="1676400"/>
            <a:ext cx="3615447" cy="4954502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39637-800B-9482-2457-5DA2475E9A70}"/>
              </a:ext>
            </a:extLst>
          </p:cNvPr>
          <p:cNvSpPr txBox="1"/>
          <p:nvPr/>
        </p:nvSpPr>
        <p:spPr>
          <a:xfrm>
            <a:off x="3429000" y="1676400"/>
            <a:ext cx="88392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aseline="30000" dirty="0"/>
              <a:t>4 </a:t>
            </a:r>
            <a:r>
              <a:rPr lang="en-US" sz="4000" dirty="0"/>
              <a:t> </a:t>
            </a:r>
            <a:r>
              <a:rPr lang="en-US" sz="5400" dirty="0">
                <a:solidFill>
                  <a:srgbClr val="FF0000"/>
                </a:solidFill>
              </a:rPr>
              <a:t>”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must work the works of him that sent me, while it is day: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night comes,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no man can work. </a:t>
            </a:r>
          </a:p>
          <a:p>
            <a:pPr algn="ctr"/>
            <a:r>
              <a:rPr lang="en-US" sz="48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As long as I am in the world,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am the light of the world.” 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152400" y="-76200"/>
            <a:ext cx="1235103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referred to him as: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Prince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(archon)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world”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Jn 12:31; 14:30; 16:11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C35E8-0ACF-B4E6-D7CA-C19CC1EAC6EF}"/>
              </a:ext>
            </a:extLst>
          </p:cNvPr>
          <p:cNvSpPr txBox="1"/>
          <p:nvPr/>
        </p:nvSpPr>
        <p:spPr>
          <a:xfrm>
            <a:off x="0" y="2887682"/>
            <a:ext cx="1234440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2Cor. 4:4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god of this world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blinds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minds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typhloō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no’ēma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obscures our perception)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seeks to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“blind”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(Deceive) us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order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6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“bind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(Destroy) us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(Mk 3:27; Jn 10:10)</a:t>
            </a:r>
          </a:p>
        </p:txBody>
      </p:sp>
    </p:spTree>
    <p:extLst>
      <p:ext uri="{BB962C8B-B14F-4D97-AF65-F5344CB8AC3E}">
        <p14:creationId xmlns:p14="http://schemas.microsoft.com/office/powerpoint/2010/main" val="28035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76200" y="0"/>
            <a:ext cx="122682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Jesus came to reveal: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2)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we can come to know Him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Jn 14:6,7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“I am the way, the truth, and the life: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man cometh unto the Father, but by me.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ye had known me,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ye should have known my Father also.”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Jn 17:3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“this is life eternal,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they might know thee the only true God,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Jesus Christ, whom thou hast sent.”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5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76200" y="0"/>
            <a:ext cx="12268200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Jesus came to reveal: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1) Who God is.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(Heb 1:1-3;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Jn 1:5)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2)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we can come to know Him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Jn 14:6,7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3) How we can partner/fellowship with God.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Mt 11:29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“Take my yoke upon you and learn of me”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1 Cor 3:9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“We are laborers together with God”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Jn 15:5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“I am the vine, ye are the branches…”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Jn 1:7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“If we walk in the light, as he is in the light,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we have fellowship one with another…”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76200" y="0"/>
            <a:ext cx="12268200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The Reason for light is to reveal.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B. This is what we’re to do!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By our Words and Works, we reveal who Jesus is </a:t>
            </a: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what he’s done for us.  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Lk 24:48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“Ye are witnesses of these things.”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Jn 8:12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“I am the light of the world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that </a:t>
            </a:r>
            <a:r>
              <a:rPr lang="en-US" sz="4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followeth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akoloutheō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joins)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shall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 walk in darkness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(1 Jn 1:5-10)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but shall have the light of life.”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76200" y="0"/>
            <a:ext cx="122682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1) God calls this our “Reasonable Service”.  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Ro. 12:1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“Present your bodies a living sacrifice, holy, acceptable unto God, which is your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reasonable service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Logikos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latreia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logical act of worship) </a:t>
            </a:r>
          </a:p>
          <a:p>
            <a:pPr marR="0" algn="ctr">
              <a:spcBef>
                <a:spcPts val="1200"/>
              </a:spcBef>
              <a:spcAft>
                <a:spcPts val="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Cor 5:14-15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“the love of Christ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constraineth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we thus judge,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that if one died for all, then were all dead.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that he died for all, that they which live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should not henceforth live unto themselves,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unto him which died for them, and rose again.” </a:t>
            </a:r>
          </a:p>
        </p:txBody>
      </p:sp>
    </p:spTree>
    <p:extLst>
      <p:ext uri="{BB962C8B-B14F-4D97-AF65-F5344CB8AC3E}">
        <p14:creationId xmlns:p14="http://schemas.microsoft.com/office/powerpoint/2010/main" val="259420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76200" y="0"/>
            <a:ext cx="122682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our Words and Works, reveal who Jesus is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what he’s done for us.  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1) God calls this our “Reasonable Service”.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2) This enables God’s Spirit to shine through us.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Gal 2:20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“I am crucified with Christ: nevertheless I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live;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yet not I,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 life which I now live in the flesh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live by the faith of the Son of God,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 loved me, and gave himself for me.”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CF719-2830-A629-AE8A-370D8C97CDE4}"/>
              </a:ext>
            </a:extLst>
          </p:cNvPr>
          <p:cNvSpPr txBox="1"/>
          <p:nvPr/>
        </p:nvSpPr>
        <p:spPr>
          <a:xfrm>
            <a:off x="4800600" y="3505200"/>
            <a:ext cx="6444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Christ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liveth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me:</a:t>
            </a:r>
          </a:p>
        </p:txBody>
      </p:sp>
    </p:spTree>
    <p:extLst>
      <p:ext uri="{BB962C8B-B14F-4D97-AF65-F5344CB8AC3E}">
        <p14:creationId xmlns:p14="http://schemas.microsoft.com/office/powerpoint/2010/main" val="300870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76200" y="0"/>
            <a:ext cx="122682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Resistance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John 3:19-21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“this is the condemnation,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light is come into the world,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men loved darkness rather than light,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their deeds were evil.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(1 Jn 5:19)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For every one that doeth evil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hateth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light, neither cometh to the light, lest his deeds should be reproved.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21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But he that doeth truth cometh to the light,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that his deeds may be made manifest,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that they are wrought in God.”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48705" y="0"/>
            <a:ext cx="1226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God calls us to Reflect His light</a:t>
            </a:r>
          </a:p>
        </p:txBody>
      </p:sp>
      <p:pic>
        <p:nvPicPr>
          <p:cNvPr id="2054" name="Picture 6" descr="What Causes Moon Phases? (+ All 8 Moon Phases Explained)">
            <a:extLst>
              <a:ext uri="{FF2B5EF4-FFF2-40B4-BE49-F238E27FC236}">
                <a16:creationId xmlns:a16="http://schemas.microsoft.com/office/drawing/2014/main" id="{2C2EF59F-E0D5-A413-953F-C7A1FAA9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71" y="838200"/>
            <a:ext cx="122228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46FD8C-F822-3BFB-BA90-042217FDAEA2}"/>
              </a:ext>
            </a:extLst>
          </p:cNvPr>
          <p:cNvSpPr txBox="1"/>
          <p:nvPr/>
        </p:nvSpPr>
        <p:spPr>
          <a:xfrm>
            <a:off x="457200" y="4648200"/>
            <a:ext cx="1143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of this world is blocking the “Son”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reflecting in your life? Phil. 3:19</a:t>
            </a:r>
          </a:p>
        </p:txBody>
      </p:sp>
    </p:spTree>
    <p:extLst>
      <p:ext uri="{BB962C8B-B14F-4D97-AF65-F5344CB8AC3E}">
        <p14:creationId xmlns:p14="http://schemas.microsoft.com/office/powerpoint/2010/main" val="37122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12970" y="0"/>
            <a:ext cx="122682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God calls us to Radiate His light.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Phil. 2:12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“Work out your own salvation…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it is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God which worketh in you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will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do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his good pleasure. </a:t>
            </a:r>
          </a:p>
        </p:txBody>
      </p:sp>
      <p:pic>
        <p:nvPicPr>
          <p:cNvPr id="4" name="Picture 3" descr="A light house with a cross on top&#10;&#10;Description automatically generated">
            <a:extLst>
              <a:ext uri="{FF2B5EF4-FFF2-40B4-BE49-F238E27FC236}">
                <a16:creationId xmlns:a16="http://schemas.microsoft.com/office/drawing/2014/main" id="{FA8824D7-CB9A-42BD-C843-C5E0D43BC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966968"/>
            <a:ext cx="4343400" cy="434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F9F0E5-B8C9-D18C-4876-050A01DA7233}"/>
              </a:ext>
            </a:extLst>
          </p:cNvPr>
          <p:cNvSpPr txBox="1"/>
          <p:nvPr/>
        </p:nvSpPr>
        <p:spPr>
          <a:xfrm>
            <a:off x="3962400" y="3384341"/>
            <a:ext cx="82296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14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 all things without murmurings and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disputings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48705" y="0"/>
            <a:ext cx="122682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God calls us to radiate His light.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Phil. 2:15,16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“That ye may be blameless and harmless, the sons of God, without rebuke,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midst of a crooked and perverse nation,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light house with a cross on top&#10;&#10;Description automatically generated">
            <a:extLst>
              <a:ext uri="{FF2B5EF4-FFF2-40B4-BE49-F238E27FC236}">
                <a16:creationId xmlns:a16="http://schemas.microsoft.com/office/drawing/2014/main" id="{FA8824D7-CB9A-42BD-C843-C5E0D43BC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514600"/>
            <a:ext cx="4948168" cy="4948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CC260C-6FE6-FC4B-26F5-785503002496}"/>
              </a:ext>
            </a:extLst>
          </p:cNvPr>
          <p:cNvSpPr txBox="1"/>
          <p:nvPr/>
        </p:nvSpPr>
        <p:spPr>
          <a:xfrm>
            <a:off x="3886200" y="3581400"/>
            <a:ext cx="8077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among whom ye shine as lights in the world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666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ble Light Images - Free Download on Freepik">
            <a:extLst>
              <a:ext uri="{FF2B5EF4-FFF2-40B4-BE49-F238E27FC236}">
                <a16:creationId xmlns:a16="http://schemas.microsoft.com/office/drawing/2014/main" id="{1214449F-9869-F12A-0612-BD3D58C71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r="10053" b="-1"/>
          <a:stretch/>
        </p:blipFill>
        <p:spPr bwMode="auto">
          <a:xfrm>
            <a:off x="0" y="1549866"/>
            <a:ext cx="4038316" cy="3269712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6E4331-C29F-F624-EE5A-FB31BD12CDBB}"/>
              </a:ext>
            </a:extLst>
          </p:cNvPr>
          <p:cNvSpPr txBox="1"/>
          <p:nvPr/>
        </p:nvSpPr>
        <p:spPr>
          <a:xfrm>
            <a:off x="-228600" y="-13507"/>
            <a:ext cx="1227303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Holding forth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word of life!”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68D3D-5494-7AB9-A14A-5640FFBFFE54}"/>
              </a:ext>
            </a:extLst>
          </p:cNvPr>
          <p:cNvSpPr txBox="1"/>
          <p:nvPr/>
        </p:nvSpPr>
        <p:spPr>
          <a:xfrm>
            <a:off x="4343400" y="1524000"/>
            <a:ext cx="79248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 119:105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“Thy word is a lamp unto my feet… a light to my path. </a:t>
            </a:r>
          </a:p>
          <a:p>
            <a:pPr algn="ctr">
              <a:spcBef>
                <a:spcPts val="12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 119:130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entrance of thy words giveth light….”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4C729-8F29-493B-4042-C5B2A8E8B130}"/>
              </a:ext>
            </a:extLst>
          </p:cNvPr>
          <p:cNvSpPr txBox="1"/>
          <p:nvPr/>
        </p:nvSpPr>
        <p:spPr>
          <a:xfrm>
            <a:off x="838200" y="638580"/>
            <a:ext cx="1036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Epech’ō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paying attention, holding on to)</a:t>
            </a: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7E0FD-B451-97D2-CACD-FC4124D9C487}"/>
              </a:ext>
            </a:extLst>
          </p:cNvPr>
          <p:cNvSpPr txBox="1"/>
          <p:nvPr/>
        </p:nvSpPr>
        <p:spPr>
          <a:xfrm>
            <a:off x="0" y="5791200"/>
            <a:ext cx="12044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priority does God’s word have in your life?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16F07-1F40-E4D2-1DCB-B26C4AE55F37}"/>
              </a:ext>
            </a:extLst>
          </p:cNvPr>
          <p:cNvSpPr txBox="1"/>
          <p:nvPr/>
        </p:nvSpPr>
        <p:spPr>
          <a:xfrm>
            <a:off x="685800" y="4478655"/>
            <a:ext cx="1089660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 119:11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“Thy word have I hid in mine heart,    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that I might not sin against thee.”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208588" y="-63278"/>
            <a:ext cx="1240058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and last description validates this.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He’s first introduced to us as “The Deceiver”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“the father of lies” 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8:44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ngel Of Light Lucifer">
            <a:extLst>
              <a:ext uri="{FF2B5EF4-FFF2-40B4-BE49-F238E27FC236}">
                <a16:creationId xmlns:a16="http://schemas.microsoft.com/office/drawing/2014/main" id="{14974475-C3F3-8075-7018-D301A772B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96" y="2006200"/>
            <a:ext cx="4343400" cy="4944222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6C2DF2-309C-78B9-05BD-DD1C4455A611}"/>
              </a:ext>
            </a:extLst>
          </p:cNvPr>
          <p:cNvSpPr txBox="1"/>
          <p:nvPr/>
        </p:nvSpPr>
        <p:spPr>
          <a:xfrm>
            <a:off x="8048078" y="5562600"/>
            <a:ext cx="42672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“an angel of light”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(2Cor 11:14) </a:t>
            </a:r>
          </a:p>
        </p:txBody>
      </p:sp>
      <p:pic>
        <p:nvPicPr>
          <p:cNvPr id="3" name="Picture 2" descr="Eve Being Tempted in the Garden-2 Pack – Paul Chung Design">
            <a:extLst>
              <a:ext uri="{FF2B5EF4-FFF2-40B4-BE49-F238E27FC236}">
                <a16:creationId xmlns:a16="http://schemas.microsoft.com/office/drawing/2014/main" id="{248E5D0B-8C0E-231B-6775-77B52FAAE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18" y="2133600"/>
            <a:ext cx="4343400" cy="4724400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C5B23-9CB5-FF97-67E7-C185BFB480A7}"/>
              </a:ext>
            </a:extLst>
          </p:cNvPr>
          <p:cNvSpPr txBox="1"/>
          <p:nvPr/>
        </p:nvSpPr>
        <p:spPr>
          <a:xfrm>
            <a:off x="137373" y="4824612"/>
            <a:ext cx="3794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subtil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serpent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Genesis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77B9B0-1FEA-6AAE-74A4-1313E6DE4986}"/>
              </a:ext>
            </a:extLst>
          </p:cNvPr>
          <p:cNvSpPr txBox="1"/>
          <p:nvPr/>
        </p:nvSpPr>
        <p:spPr>
          <a:xfrm>
            <a:off x="3665739" y="3358561"/>
            <a:ext cx="4953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inevitably his true nature is revealed as: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73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677B9B0-1FEA-6AAE-74A4-1313E6DE4986}"/>
              </a:ext>
            </a:extLst>
          </p:cNvPr>
          <p:cNvSpPr txBox="1"/>
          <p:nvPr/>
        </p:nvSpPr>
        <p:spPr>
          <a:xfrm>
            <a:off x="-175475" y="-204240"/>
            <a:ext cx="122796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Destroyer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Pt 5:8; Jn 10:10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FC6F19-2D33-2F23-5F3C-CFC22950A4F8}"/>
              </a:ext>
            </a:extLst>
          </p:cNvPr>
          <p:cNvSpPr txBox="1"/>
          <p:nvPr/>
        </p:nvSpPr>
        <p:spPr>
          <a:xfrm>
            <a:off x="-175475" y="4614514"/>
            <a:ext cx="7882069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“they had a king over them, …whose name …(is)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Apollyon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Destroyer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7" name="Picture 2" descr="Red Dragon With 7 Heads Then Another Sign Appea In Heaven An">
            <a:extLst>
              <a:ext uri="{FF2B5EF4-FFF2-40B4-BE49-F238E27FC236}">
                <a16:creationId xmlns:a16="http://schemas.microsoft.com/office/drawing/2014/main" id="{A2C889D1-4831-2AF7-12F1-742CBE037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7449196" y="1307184"/>
            <a:ext cx="4742804" cy="5562600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D7CC50-199C-412F-B82B-13E30855D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445" y="4262651"/>
            <a:ext cx="3773751" cy="1652159"/>
          </a:xfrm>
          <a:prstGeom prst="rect">
            <a:avLst/>
          </a:prstGeom>
        </p:spPr>
      </p:pic>
      <p:pic>
        <p:nvPicPr>
          <p:cNvPr id="1028" name="Picture 4" descr="2705.) Revelation 9 | DWELLING in the Word">
            <a:extLst>
              <a:ext uri="{FF2B5EF4-FFF2-40B4-BE49-F238E27FC236}">
                <a16:creationId xmlns:a16="http://schemas.microsoft.com/office/drawing/2014/main" id="{487F2D94-2FB8-E5C4-EDDA-C0C445AD3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6" y="996089"/>
            <a:ext cx="7239000" cy="3856892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AD5D545-52A7-17C9-CA63-514FFBFEF74D}"/>
              </a:ext>
            </a:extLst>
          </p:cNvPr>
          <p:cNvSpPr txBox="1"/>
          <p:nvPr/>
        </p:nvSpPr>
        <p:spPr>
          <a:xfrm>
            <a:off x="4155974" y="3473662"/>
            <a:ext cx="34816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Rev. 9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9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48705" y="0"/>
            <a:ext cx="12268200" cy="7533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Strategy of Satan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2Cor 2:11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“Lest Satan should get an advantage of us: for we are not ignorant of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 devices.”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(noema: mind)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Strategy involves: </a:t>
            </a:r>
          </a:p>
          <a:p>
            <a:pPr marL="571500" marR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Removing the “Strong man” as the leader/protector of the family.  Mark 3:27</a:t>
            </a:r>
          </a:p>
          <a:p>
            <a:pPr marL="571500" marR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Removing Marriage as the foundation of  Society.   Heb. 13:4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0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48705" y="0"/>
            <a:ext cx="1226820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Removing the Scriptures (God’s Word)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as the Standard of Society.  Ro. 1:28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Removing the church (God’s People)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as the Salt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(Preservation)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light house with a cross on top&#10;&#10;Description automatically generated">
            <a:extLst>
              <a:ext uri="{FF2B5EF4-FFF2-40B4-BE49-F238E27FC236}">
                <a16:creationId xmlns:a16="http://schemas.microsoft.com/office/drawing/2014/main" id="{F9BBCDC6-48A4-84C3-1526-4CA160B99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5" y="2299854"/>
            <a:ext cx="5715000" cy="454429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  <a:softEdge rad="2159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D3EEA2-0C5B-3628-DE92-40967A263501}"/>
              </a:ext>
            </a:extLst>
          </p:cNvPr>
          <p:cNvSpPr txBox="1"/>
          <p:nvPr/>
        </p:nvSpPr>
        <p:spPr>
          <a:xfrm>
            <a:off x="228600" y="4038600"/>
            <a:ext cx="518160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Light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(Clarification)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society.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7408F-A82E-0B76-518B-4B97EF5FB4A2}"/>
              </a:ext>
            </a:extLst>
          </p:cNvPr>
          <p:cNvSpPr txBox="1"/>
          <p:nvPr/>
        </p:nvSpPr>
        <p:spPr>
          <a:xfrm>
            <a:off x="9361995" y="2590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5:13-16</a:t>
            </a:r>
          </a:p>
        </p:txBody>
      </p:sp>
    </p:spTree>
    <p:extLst>
      <p:ext uri="{BB962C8B-B14F-4D97-AF65-F5344CB8AC3E}">
        <p14:creationId xmlns:p14="http://schemas.microsoft.com/office/powerpoint/2010/main" val="12978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rmon on the Mount - Israel My Glory">
            <a:extLst>
              <a:ext uri="{FF2B5EF4-FFF2-40B4-BE49-F238E27FC236}">
                <a16:creationId xmlns:a16="http://schemas.microsoft.com/office/drawing/2014/main" id="{DE6E8415-AB87-2A36-E8EF-26A05B2C7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494F4C-2B43-81E7-4444-1F17A0734DC8}"/>
              </a:ext>
            </a:extLst>
          </p:cNvPr>
          <p:cNvSpPr txBox="1"/>
          <p:nvPr/>
        </p:nvSpPr>
        <p:spPr>
          <a:xfrm>
            <a:off x="7318443" y="76200"/>
            <a:ext cx="4876800" cy="1754326"/>
          </a:xfrm>
          <a:prstGeom prst="rect">
            <a:avLst/>
          </a:prstGeom>
          <a:solidFill>
            <a:schemeClr val="tx1">
              <a:alpha val="39000"/>
            </a:schemeClr>
          </a:solidFill>
          <a:effectLst>
            <a:softEdge rad="190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Ye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the salt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earth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687ED-4016-026E-504F-D3AB282ED10D}"/>
              </a:ext>
            </a:extLst>
          </p:cNvPr>
          <p:cNvSpPr txBox="1"/>
          <p:nvPr/>
        </p:nvSpPr>
        <p:spPr>
          <a:xfrm>
            <a:off x="228600" y="4272677"/>
            <a:ext cx="11887200" cy="2585323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254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if the salt have lost his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savour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wherewith shall it be salted?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henceforth good for nothing”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DDE4E-D51C-BDAF-6AAA-2F2D2BE852DA}"/>
              </a:ext>
            </a:extLst>
          </p:cNvPr>
          <p:cNvSpPr txBox="1"/>
          <p:nvPr/>
        </p:nvSpPr>
        <p:spPr>
          <a:xfrm>
            <a:off x="990600" y="0"/>
            <a:ext cx="6133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Mt. 5:13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0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79C72-670F-486A-E40E-17EBA0253B83}"/>
              </a:ext>
            </a:extLst>
          </p:cNvPr>
          <p:cNvSpPr txBox="1"/>
          <p:nvPr/>
        </p:nvSpPr>
        <p:spPr>
          <a:xfrm>
            <a:off x="-48705" y="0"/>
            <a:ext cx="1226820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Last week we learned that Contamination with worldly things/thinking tends to:</a:t>
            </a:r>
            <a:endParaRPr lang="en-US" sz="5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indent="-68580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6000" b="1" i="1" kern="12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Distract us</a:t>
            </a:r>
            <a:r>
              <a:rPr lang="en-US" sz="6000" b="1" kern="12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4800" b="1" kern="12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000" b="1" kern="12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Mk 4:19; 2 Tim. 2:4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00" marR="0" indent="-685800" fontAlgn="base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6000" b="1" i="1" kern="12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Infect</a:t>
            </a:r>
            <a:r>
              <a:rPr lang="en-US" sz="6000" b="1" kern="12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us.  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Jn 5:19,21; 1 Cor 5:6,7; 2 Pt 2:8  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marR="0" indent="-68580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6000" b="1" i="1" kern="12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Conform</a:t>
            </a:r>
            <a:r>
              <a:rPr lang="en-US" sz="4800" b="1" kern="12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12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en-US" sz="4400" b="1" kern="12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4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the world’s thinking/values.)  </a:t>
            </a:r>
            <a:endParaRPr lang="en-US" sz="48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fontAlgn="base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44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Ro. 12:2; Phil. 3:18,19; James 4:4; 1 Jn 2:15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4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rmon on the Mount - Israel My Glory">
            <a:extLst>
              <a:ext uri="{FF2B5EF4-FFF2-40B4-BE49-F238E27FC236}">
                <a16:creationId xmlns:a16="http://schemas.microsoft.com/office/drawing/2014/main" id="{DE6E8415-AB87-2A36-E8EF-26A05B2C7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494F4C-2B43-81E7-4444-1F17A0734DC8}"/>
              </a:ext>
            </a:extLst>
          </p:cNvPr>
          <p:cNvSpPr txBox="1"/>
          <p:nvPr/>
        </p:nvSpPr>
        <p:spPr>
          <a:xfrm>
            <a:off x="6934200" y="76200"/>
            <a:ext cx="5261043" cy="1754326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softEdge rad="190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“Ye are the light of the world. 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687ED-4016-026E-504F-D3AB282ED10D}"/>
              </a:ext>
            </a:extLst>
          </p:cNvPr>
          <p:cNvSpPr txBox="1"/>
          <p:nvPr/>
        </p:nvSpPr>
        <p:spPr>
          <a:xfrm>
            <a:off x="152400" y="5715000"/>
            <a:ext cx="11887200" cy="1754326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softEdge rad="254000"/>
          </a:effectLst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city that is set on an hill cannot be hid.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DDE4E-D51C-BDAF-6AAA-2F2D2BE852DA}"/>
              </a:ext>
            </a:extLst>
          </p:cNvPr>
          <p:cNvSpPr txBox="1"/>
          <p:nvPr/>
        </p:nvSpPr>
        <p:spPr>
          <a:xfrm>
            <a:off x="990600" y="0"/>
            <a:ext cx="6133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Mt. 5:14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1984</Words>
  <Application>Microsoft Office PowerPoint</Application>
  <PresentationFormat>Widescreen</PresentationFormat>
  <Paragraphs>244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56</cp:revision>
  <dcterms:created xsi:type="dcterms:W3CDTF">2011-08-12T19:22:56Z</dcterms:created>
  <dcterms:modified xsi:type="dcterms:W3CDTF">2024-08-10T23:10:35Z</dcterms:modified>
</cp:coreProperties>
</file>