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</p:sldMasterIdLst>
  <p:notesMasterIdLst>
    <p:notesMasterId r:id="rId32"/>
  </p:notesMasterIdLst>
  <p:sldIdLst>
    <p:sldId id="309" r:id="rId3"/>
    <p:sldId id="256" r:id="rId4"/>
    <p:sldId id="312" r:id="rId5"/>
    <p:sldId id="318" r:id="rId6"/>
    <p:sldId id="317" r:id="rId7"/>
    <p:sldId id="343" r:id="rId8"/>
    <p:sldId id="319" r:id="rId9"/>
    <p:sldId id="342" r:id="rId10"/>
    <p:sldId id="346" r:id="rId11"/>
    <p:sldId id="348" r:id="rId12"/>
    <p:sldId id="293" r:id="rId13"/>
    <p:sldId id="347" r:id="rId14"/>
    <p:sldId id="350" r:id="rId15"/>
    <p:sldId id="375" r:id="rId16"/>
    <p:sldId id="361" r:id="rId17"/>
    <p:sldId id="359" r:id="rId18"/>
    <p:sldId id="376" r:id="rId19"/>
    <p:sldId id="362" r:id="rId20"/>
    <p:sldId id="357" r:id="rId21"/>
    <p:sldId id="363" r:id="rId22"/>
    <p:sldId id="365" r:id="rId23"/>
    <p:sldId id="360" r:id="rId24"/>
    <p:sldId id="366" r:id="rId25"/>
    <p:sldId id="371" r:id="rId26"/>
    <p:sldId id="358" r:id="rId27"/>
    <p:sldId id="369" r:id="rId28"/>
    <p:sldId id="344" r:id="rId29"/>
    <p:sldId id="373" r:id="rId30"/>
    <p:sldId id="377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33CC"/>
    <a:srgbClr val="1104B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>
      <p:cViewPr varScale="1">
        <p:scale>
          <a:sx n="105" d="100"/>
          <a:sy n="105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F84A-4682-4B65-B0BD-28D7CDD7914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865B-71F5-4C9B-BFA9-6BD6216A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0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82B0-5C6F-1231-3752-5F72ED7AA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16E90-F95C-1E44-D538-BC34B90D6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D8124-4525-D743-0AE1-E08B18D58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28D88-471A-4308-68DD-FE863C833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A7343-1F95-0A40-4A04-4AFE86CEB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4DBAC-26CE-6D9A-0D38-B95399E9F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A99E4-5213-D34D-3D3E-42AECBA43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A20D1-B17D-E11A-0001-FA916E7E2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3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2408-2168-24DA-2CA5-6C612690A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B2EBC-7739-B445-F2EC-4BD49C813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FB8FA-631A-0259-0ED6-01E3A8796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97C2E-4EF3-9E40-B380-A9171388D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9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C0395-4877-420F-A738-1CD4A5EC1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A0650-45D8-4286-015A-E6DA4EB9C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12E76-8ED8-E936-C7C1-015255CC4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A8F24-6289-E292-9D1D-3100595D4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B617-31AB-1D47-7AF2-D1FF813A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DA4A2-E1D7-2EB3-BB25-09A90EA33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88843-3E2C-4203-4B1B-4E25A7A19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50AD-AC86-2D62-7105-831150B7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3E0E5-980C-CF04-2BBC-0D7E9F40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DD0D6-07DD-FC19-EEE9-A9D23DD93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88B14-0B28-972C-9DD7-A340171DE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4EF5D-39C6-0B3F-1A28-07E950E7B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80F0B-4CB4-F640-032D-AE8FE0A0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C3C50-905A-9383-C214-2DCC815D1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FED0C-0F8C-87A8-B275-238B437E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3576-33EB-1401-E23F-AD433CA80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1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201-AE58-43AD-AAD5-089AB5F5678E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EEB0-F6F4-4F50-A2B8-991B708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3119-898D-4315-84B1-0CBBCD92920D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885-CE62-4BE5-A1B9-DFB6D695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E2E6-D2BA-4D6C-9622-BC7959F5380C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5296-A6FA-41B9-9493-01957082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81000"/>
            <a:ext cx="111760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DF98-1406-4577-B989-13577CA1B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2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D7A-BBBE-423F-8E3C-8AC27ED7A44E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6308-C682-478E-81CD-F78D85FD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DDA2-FE51-40FF-91A1-2225A3ADA3A6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810C-795F-4CBD-9A55-3410641B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D9B-BC26-484C-9391-015343F317A2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CDA1-97AE-4507-B053-90DE7960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171-425C-41E7-9267-762317718369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AC57-8591-477A-A94D-2095738D3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93A9-4E48-4732-8FAF-D064FBFFA844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9A15-12F2-41EB-8A13-DD7F0541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241D-FAB5-414D-9212-D18209A6D9C8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CBE3-4DEE-40E5-B237-B166BA07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DE11-113D-40F5-B347-A1874D4EE768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6D48-C43F-4F1A-86BE-006BC984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7C05-F075-4C1E-9D15-479ED877EAE2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AB73-E0A6-448E-85CB-DC71C4DC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6E768-9AF6-467F-BBD5-01F26790894D}" type="datetimeFigureOut">
              <a:rPr lang="en-US"/>
              <a:pPr>
                <a:defRPr/>
              </a:pPr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B202C-3643-4E80-9E38-CBC0B176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C76DC-08EC-BF6D-CDA8-0958DF36C682}"/>
              </a:ext>
            </a:extLst>
          </p:cNvPr>
          <p:cNvSpPr txBox="1"/>
          <p:nvPr/>
        </p:nvSpPr>
        <p:spPr>
          <a:xfrm>
            <a:off x="76200" y="5943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3:5,6; Heb. 11:6; 1 Jn 5:4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53F4B-6034-7DA7-538A-8700C883C8FE}"/>
              </a:ext>
            </a:extLst>
          </p:cNvPr>
          <p:cNvSpPr txBox="1"/>
          <p:nvPr/>
        </p:nvSpPr>
        <p:spPr>
          <a:xfrm>
            <a:off x="457200" y="-381000"/>
            <a:ext cx="1173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what the will of the Lord is.”</a:t>
            </a:r>
          </a:p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Eph. 5:17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9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DFCEA-992C-5D2C-399D-1178B9A49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0793BF2-7AC3-D8AA-20D4-3E70C07B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2484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9:61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“Lord I will follow thee …;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let me first…”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“Believer(s)” is found 2x (Acts 5:15; 1 Tim 4:12)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"Disciple(s)" 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Mathētēs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 learner, pupil)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found 273 times.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(1x OT,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272x NT)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manthano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learn </a:t>
            </a:r>
            <a:r>
              <a:rPr lang="en-US" sz="4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use and practice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{to be in the habit of, accustomed to}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Clear that God’s expectation is not just that we “believe” in him, but that our belief (faith)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motivate us to follow Him!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Ph. 2:13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11887199" cy="4343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 first” believers are always looking for a “deal” or shortcut.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Adam asking God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“ideal wife”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cost him.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 arm and a leg!”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000099"/>
                </a:solidFill>
              </a:rPr>
              <a:t> </a:t>
            </a:r>
            <a:endParaRPr lang="en-US" sz="4000" b="1" i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81" y="1752600"/>
            <a:ext cx="4773920" cy="510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E3C5C-5A39-76C8-6E81-3A16B40C862E}"/>
              </a:ext>
            </a:extLst>
          </p:cNvPr>
          <p:cNvSpPr txBox="1"/>
          <p:nvPr/>
        </p:nvSpPr>
        <p:spPr>
          <a:xfrm>
            <a:off x="-304800" y="5029200"/>
            <a:ext cx="81919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which Adam replies: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can I get for a rib?”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9A565A-5BF1-4C41-95D2-D166ED94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D23BD30-3C83-E3E5-2402-1D1AA14D5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76200"/>
            <a:ext cx="120396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Transitioning from a “Me first” believer to a “God First” disciple involves a cost.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will God’s “Ideal life” cost me?</a:t>
            </a:r>
          </a:p>
          <a:p>
            <a:pPr marL="0" indent="0">
              <a:buNone/>
            </a:pP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8B964-E2DE-7645-B920-1C83D41127E3}"/>
              </a:ext>
            </a:extLst>
          </p:cNvPr>
          <p:cNvSpPr txBox="1"/>
          <p:nvPr/>
        </p:nvSpPr>
        <p:spPr>
          <a:xfrm>
            <a:off x="-83999" y="2353323"/>
            <a:ext cx="73992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addresses this Price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process involved in paying it)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Luke 14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A1BD2-3026-FAA2-BC1F-2FD8547B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64" y="2475186"/>
            <a:ext cx="5293273" cy="44196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65DE0-6492-522F-CBB8-E10451437AFF}"/>
              </a:ext>
            </a:extLst>
          </p:cNvPr>
          <p:cNvSpPr txBox="1"/>
          <p:nvPr/>
        </p:nvSpPr>
        <p:spPr>
          <a:xfrm>
            <a:off x="152400" y="4587150"/>
            <a:ext cx="64088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28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 which of you, 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…sits not down first,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 counts the cost…” </a:t>
            </a:r>
          </a:p>
        </p:txBody>
      </p:sp>
    </p:spTree>
    <p:extLst>
      <p:ext uri="{BB962C8B-B14F-4D97-AF65-F5344CB8AC3E}">
        <p14:creationId xmlns:p14="http://schemas.microsoft.com/office/powerpoint/2010/main" val="25852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250862-211C-A362-9777-36C94C3CC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0FBF28-85EA-92C7-9B31-1F645B70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first part (price) in this process involves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Realization of our actual position/ condition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Leading to a genuine Repentance.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context of Jesus’ public ministry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Mt 4: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which sat in darkness saw great light; and to them which sat in the region and shadow of death light is sprung up.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 4:4-6)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that time Jesus began to preach, and to say,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Repent: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metanoeō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Change your mind, Reconsider)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kingdom of heaven is at hand.”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CBC41-EEBF-9403-6FCD-FA3CE9129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1B4A490-A18F-F05F-8550-8E2A09DC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62484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Luke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challenges the religious pharisees to “reconsider” their lives.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At the Pharisee Dinner party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14:1-24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A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Subtle Trap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1,2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went into the house of one of the chief Pharisees to eat on the sabbath day,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watched him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certain man before him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had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dropsy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(edema from kidney, heart, liver problems)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Who invited this sick man</a:t>
            </a:r>
            <a:r>
              <a:rPr lang="en-US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9B029-ACC0-3EC7-6823-E9A2723D9E3C}"/>
              </a:ext>
            </a:extLst>
          </p:cNvPr>
          <p:cNvSpPr txBox="1"/>
          <p:nvPr/>
        </p:nvSpPr>
        <p:spPr>
          <a:xfrm>
            <a:off x="8305800" y="5710535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why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1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2E506-91AA-D8FD-048A-93F4BC60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F2709CD-2D87-C836-75F2-B0A26B0B1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-76200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At the Dinner Party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Jesus’ Pointed question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3)  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lawful to heal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on the sabbath?”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vs 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they held their peace.”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Who’s “Law” outlawed this?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Mt 15:6; Mk 7:13)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gracious intervention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Vs 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he took him,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healed him,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had “bound” him? 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(Lk 14:5 &amp; Lk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13:15,16)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“hypocrite, doth not each one of you on the sabbath loose his ox or his ass from the stall, and lead him away to watering?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ought not this woman …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Satan hath bound, 18 years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loosed from this bond on the sabbath day?”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2B6AC-A017-3C0E-FB2A-8111383626FB}"/>
              </a:ext>
            </a:extLst>
          </p:cNvPr>
          <p:cNvSpPr txBox="1"/>
          <p:nvPr/>
        </p:nvSpPr>
        <p:spPr>
          <a:xfrm>
            <a:off x="3561260" y="3124200"/>
            <a:ext cx="8591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let him go”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apolyō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set at liberty)</a:t>
            </a:r>
          </a:p>
        </p:txBody>
      </p:sp>
    </p:spTree>
    <p:extLst>
      <p:ext uri="{BB962C8B-B14F-4D97-AF65-F5344CB8AC3E}">
        <p14:creationId xmlns:p14="http://schemas.microsoft.com/office/powerpoint/2010/main" val="4806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02C8C-5863-6110-A7E3-80F350FF4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6636658-D851-DE68-B74E-4F9E6090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76200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Parables about Pride and Prejudice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7-14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Positioning for Power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put forth a parable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to those which were bidden,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other guests)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marked how they chose out the chief rooms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Practical advice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8-10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when thou art bidden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 wedding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 not down in the highest room;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 a more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honourable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than thou be bidden of him;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…, go and sit down in the lowest room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when he that bade thee cometh,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may say unto thee, Friend, go up higher..:”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89F22-9831-0E10-53EE-8733FC63E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EA3910C-8934-0E95-7006-9C9B3EF57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152400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Parables about Pride and Prejudice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7-14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Positioning for Power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marked how they chose..”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Practical advice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8-10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 not down in the highest room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Principled Counsel  vs 11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whosoever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exalteth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 shall be abased;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 shall be exalted….”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4:6-10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giveth more grace.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 he saith, God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proud,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gives grace unto the humble….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Humble yourselves in the sight of the Lord,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lift you up.”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EF7E8-942C-4328-75EB-B58CA6F91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7300813-5442-4178-6A68-0FB42506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Parables of Pride and Prejudice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7-14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Positioning for Power;  Practical advice; Principled Counsel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 Application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12-14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when thou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makest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feast, call not thy friends, ..brethren..., nor thy rich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lest they also bid thee again, and a recompence be made thee.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But… call the poor, the maimed, the lame, the blind: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thou shalt be blessed;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they cannot recompense thee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for thou shalt be recompensed at the resurrection of the just.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when one of them that sat at meat with him heard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things, he said unto him,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Blessed is he that shall eat bread in the kingdom of God.”</a:t>
            </a:r>
          </a:p>
        </p:txBody>
      </p:sp>
    </p:spTree>
    <p:extLst>
      <p:ext uri="{BB962C8B-B14F-4D97-AF65-F5344CB8AC3E}">
        <p14:creationId xmlns:p14="http://schemas.microsoft.com/office/powerpoint/2010/main" val="28667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1A7B5-548A-6BB5-5FBD-02516E9B8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CEC83F4-57ED-65D8-79D5-E4344876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-76200"/>
            <a:ext cx="12268200" cy="62484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Blessed is he that shall eat in the Kingdom of God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Prompted Jesus to share the: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Parable of the Great Supper Invitation 16-24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parallel of the Great wedding feast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Mt 22:1-14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Marriage Supper of the Lamb - YouTube">
            <a:extLst>
              <a:ext uri="{FF2B5EF4-FFF2-40B4-BE49-F238E27FC236}">
                <a16:creationId xmlns:a16="http://schemas.microsoft.com/office/drawing/2014/main" id="{5130A9A8-6E6C-4286-1E2F-48FA22D8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5" y="2590800"/>
            <a:ext cx="7607131" cy="42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0483B-8871-5F6A-F169-8D0371361F42}"/>
              </a:ext>
            </a:extLst>
          </p:cNvPr>
          <p:cNvSpPr txBox="1"/>
          <p:nvPr/>
        </p:nvSpPr>
        <p:spPr>
          <a:xfrm>
            <a:off x="7620000" y="3581400"/>
            <a:ext cx="3886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ultimately 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Rev. 19:1-10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C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3CB1D-6D3B-A043-82C5-D8439046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750D4BD-745C-7286-C038-B149D8AD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300" y="0"/>
            <a:ext cx="122682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Parable of the Great Supper Invitation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Notice the types of people involved: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1) The Master (Host)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Servant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(Messengers)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Invited guests.  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4) The eventual invited guests.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3D07D-F44C-050B-2BA1-49D620DAC368}"/>
              </a:ext>
            </a:extLst>
          </p:cNvPr>
          <p:cNvSpPr txBox="1"/>
          <p:nvPr/>
        </p:nvSpPr>
        <p:spPr>
          <a:xfrm>
            <a:off x="6096000" y="1387728"/>
            <a:ext cx="6135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C5273-F7F8-931B-0E81-00160B04AA1B}"/>
              </a:ext>
            </a:extLst>
          </p:cNvPr>
          <p:cNvSpPr txBox="1"/>
          <p:nvPr/>
        </p:nvSpPr>
        <p:spPr>
          <a:xfrm>
            <a:off x="7391400" y="2076080"/>
            <a:ext cx="6135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{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Us!}</a:t>
            </a:r>
            <a:endParaRPr lang="en-US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A5F6A-5DC3-B9B8-7FF7-81413A004C68}"/>
              </a:ext>
            </a:extLst>
          </p:cNvPr>
          <p:cNvSpPr txBox="1"/>
          <p:nvPr/>
        </p:nvSpPr>
        <p:spPr>
          <a:xfrm>
            <a:off x="7772400" y="2788602"/>
            <a:ext cx="68028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400" b="1" i="1" noProof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eligious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83C9B-09C2-B2C4-BF93-86AEFC58A3B3}"/>
              </a:ext>
            </a:extLst>
          </p:cNvPr>
          <p:cNvSpPr txBox="1"/>
          <p:nvPr/>
        </p:nvSpPr>
        <p:spPr>
          <a:xfrm>
            <a:off x="7772400" y="3429000"/>
            <a:ext cx="74012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Lost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sinners</a:t>
            </a:r>
            <a:endParaRPr lang="en-US" sz="1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95698-CD50-A301-5765-38F0564889AD}"/>
              </a:ext>
            </a:extLst>
          </p:cNvPr>
          <p:cNvSpPr txBox="1"/>
          <p:nvPr/>
        </p:nvSpPr>
        <p:spPr>
          <a:xfrm>
            <a:off x="-16570" y="4185548"/>
            <a:ext cx="120561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categories best describe you?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3F0D7-DB95-BEC2-6302-B8DA1E664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77F028B-3242-3710-69D5-D1859522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300" y="0"/>
            <a:ext cx="122682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Parable of the Great Supper Invitation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775BA-E562-5918-D330-67B54EA4C743}"/>
              </a:ext>
            </a:extLst>
          </p:cNvPr>
          <p:cNvSpPr txBox="1"/>
          <p:nvPr/>
        </p:nvSpPr>
        <p:spPr>
          <a:xfrm>
            <a:off x="114300" y="762000"/>
            <a:ext cx="7143089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Notice the Invitation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Lk 14:17,18  The Master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“sent his servant at supper time to say to them that were bidden,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Come; for all things are now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Hetoi’mos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adjusted, prepared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Who paid the price for  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all this “preparation”?</a:t>
            </a:r>
          </a:p>
        </p:txBody>
      </p:sp>
      <p:pic>
        <p:nvPicPr>
          <p:cNvPr id="2050" name="Picture 2" descr="The Marriage Feast of the Lamb | Tribulation | Lamb and Lion Ministries">
            <a:extLst>
              <a:ext uri="{FF2B5EF4-FFF2-40B4-BE49-F238E27FC236}">
                <a16:creationId xmlns:a16="http://schemas.microsoft.com/office/drawing/2014/main" id="{6E3DEE74-8324-F99E-2094-1DA13444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17" y="762000"/>
            <a:ext cx="4595652" cy="60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6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77385-AFA2-8632-6DD8-F2BAB041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CB6B6AF-EF1C-3DBF-91B5-3420B19B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Notice the types of excuses given 18-20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all with one consent began to make excuse.”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Wealth. 18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“I’ve bought a piece of ground,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must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see it…”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Work: 19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bought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yoke of oxen,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and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prove them…”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Wife/Family: 20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married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wife,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therefore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cannot come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was basically saying 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“You’re not a priority!”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Lord…me first”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9:57-62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00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39F94-5128-0904-ED5F-CD43BD549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0BE6543-8151-14CB-3E56-D17B233E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Notice the Master’s response (21-24).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the master of the house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angry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said to his servant, Go out quickly into the streets and lanes of the city, and bring in hither the poor, the maimed, the halt, and the blind.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servant said, Lord, it is done as thou hast commanded, and yet there is room.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said unto the servant, Go out into the highways and hedges, and compel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(persuade)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 to come in,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my house may be filled.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3:16; 2 Pt 3:9)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say unto you,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none of those men which were bidden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taste of my supper.”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49632-AC0F-DBEF-8E47-DDDB1ECA9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8A6DFD2-EBB8-BA8F-D57A-1C713F4B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8393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as Nathan shared a “parable” to get David to reconsider and repent of his sin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Sam 21:1-14);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used a familiar dinner setting to challenge the self righteous “Me first” pharisees to recognize where they were in their relationship to God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(Not just his Law)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180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vast majority of the religious pharisees failed to recognize themselves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Jesus)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these parables.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they were trusting their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“Religious Education”,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they continued to reject God’s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“Gracious invitation!”  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169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E131F-5D05-5B91-8648-6C37B3371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74D051B-C830-C99C-E938-6478DC6B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8393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wasn’t Jesus’ first attempt to reach them!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5:39,40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Search the scriptures;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in them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think ye have eternal life: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they which testify of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will not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 to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me,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er’chomai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trust, join me)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life.” 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10:10; 14:6)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9:39-41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judgment I am come into this world, that they which see not might see; and that they which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(think they)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might be made blind.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blind also?...but now ye say, We see;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therefore your sin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(blindness)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remaineth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356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8D7EC-F683-2388-B49F-0991397FF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AAC7688-48CA-548D-A91C-8CA2089DC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8393"/>
            <a:ext cx="12192000" cy="62484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God included this in His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we’ll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ask the same questions about Jesus and ourselves! (1 Cor 10:11)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you really recognized who Jesus 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what he’s done to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“make all things ready”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for your Salvation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Which of these characters best represent you?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Prideful pharisees jockeying for praise &amp; position? 7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Obedient Inviters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“Lord’s” servants)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Evasive Excusers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(rejecting God’s invitation.) 18-20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“broken but blessed” responders? (21-23)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19AB6-A583-66E4-CFBB-FA150AB16E64}"/>
              </a:ext>
            </a:extLst>
          </p:cNvPr>
          <p:cNvSpPr txBox="1"/>
          <p:nvPr/>
        </p:nvSpPr>
        <p:spPr>
          <a:xfrm>
            <a:off x="5029200" y="2514600"/>
            <a:ext cx="723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Significance? </a:t>
            </a:r>
            <a:r>
              <a:rPr kumimoji="0" lang="en-US" sz="32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10:10</a:t>
            </a:r>
            <a:endParaRPr kumimoji="0" lang="en-US" sz="4800" b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85705-2D5A-A5DA-DE34-6EFE663F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8697674-8482-0390-2D8B-5D55433DE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2682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9:57-62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“Lord I will follow thee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let me first…”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a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let me first…”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Luke 14 when Jesus spoke about God’s invitation: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they all …began to make excuse”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18 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Wealth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bought a piece of ground…”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Work: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bought five yoke of oxen”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Wife: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married…”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excuse for being a Casual Christian?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4:17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“Repent for the Kingdom of God is at hand.”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King (Whose Kingdom) are we actually serving?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F06AE5-960F-5F21-E8D4-F5C51A437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41186B7-6C76-BDA4-BD3A-765784A7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0"/>
            <a:ext cx="71247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God’s Invitation still stands Today:  Rev. 22:17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You are invited… | SB SALT AND LIGHT MINISTRIES">
            <a:extLst>
              <a:ext uri="{FF2B5EF4-FFF2-40B4-BE49-F238E27FC236}">
                <a16:creationId xmlns:a16="http://schemas.microsoft.com/office/drawing/2014/main" id="{EC7DF99F-FF1F-D055-97FA-950ECB13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76200"/>
            <a:ext cx="4876801" cy="678180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A2866-E82E-5355-C3C2-EB93ED455AD3}"/>
              </a:ext>
            </a:extLst>
          </p:cNvPr>
          <p:cNvSpPr txBox="1"/>
          <p:nvPr/>
        </p:nvSpPr>
        <p:spPr>
          <a:xfrm>
            <a:off x="4800600" y="1228397"/>
            <a:ext cx="7239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Spirit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bride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say, Come.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him that heareth say, Come.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let him that is athirst come.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whosoever will,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let him take the water of life freely.”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0A332-BD90-A47A-7131-8D73EA3E0BD7}"/>
              </a:ext>
            </a:extLst>
          </p:cNvPr>
          <p:cNvSpPr txBox="1"/>
          <p:nvPr/>
        </p:nvSpPr>
        <p:spPr>
          <a:xfrm>
            <a:off x="4591050" y="3969230"/>
            <a:ext cx="76581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someday it will end!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6:3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Spirit will not always strive with man”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1:10-33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E719F-B76E-BEBC-94B6-2E9E920F8081}"/>
              </a:ext>
            </a:extLst>
          </p:cNvPr>
          <p:cNvSpPr txBox="1"/>
          <p:nvPr/>
        </p:nvSpPr>
        <p:spPr>
          <a:xfrm>
            <a:off x="1524000" y="2590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Georgia" panose="02040502050405020303" pitchFamily="18" charset="0"/>
              </a:rPr>
              <a:t>RSVP</a:t>
            </a:r>
          </a:p>
        </p:txBody>
      </p:sp>
    </p:spTree>
    <p:extLst>
      <p:ext uri="{BB962C8B-B14F-4D97-AF65-F5344CB8AC3E}">
        <p14:creationId xmlns:p14="http://schemas.microsoft.com/office/powerpoint/2010/main" val="26672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B696-D3E2-559A-43B3-66FD7866C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are invited… | SB SALT AND LIGHT MINISTRIES">
            <a:extLst>
              <a:ext uri="{FF2B5EF4-FFF2-40B4-BE49-F238E27FC236}">
                <a16:creationId xmlns:a16="http://schemas.microsoft.com/office/drawing/2014/main" id="{63A9F29A-D7C6-9AF9-7928-7805A4F8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76200"/>
            <a:ext cx="4876801" cy="678180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B804F-BD99-D77A-2303-6B232F9E6FA7}"/>
              </a:ext>
            </a:extLst>
          </p:cNvPr>
          <p:cNvSpPr txBox="1"/>
          <p:nvPr/>
        </p:nvSpPr>
        <p:spPr>
          <a:xfrm>
            <a:off x="4648200" y="79248"/>
            <a:ext cx="76581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6:2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“Behold,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is the accepted time.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is the day of salvation.”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3:7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“Wherefore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(as the Holy Ghost saith)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today, If you will hear His voice,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Harden not your heart”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EE2DD-E416-6ADC-A667-FE85B51638CE}"/>
              </a:ext>
            </a:extLst>
          </p:cNvPr>
          <p:cNvSpPr txBox="1"/>
          <p:nvPr/>
        </p:nvSpPr>
        <p:spPr>
          <a:xfrm>
            <a:off x="1524000" y="2590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Georgia" panose="02040502050405020303" pitchFamily="18" charset="0"/>
              </a:rPr>
              <a:t>RSVP</a:t>
            </a:r>
          </a:p>
        </p:txBody>
      </p:sp>
    </p:spTree>
    <p:extLst>
      <p:ext uri="{BB962C8B-B14F-4D97-AF65-F5344CB8AC3E}">
        <p14:creationId xmlns:p14="http://schemas.microsoft.com/office/powerpoint/2010/main" val="15710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918F0-F773-CE3E-ED94-A44FAB5D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803B23A-C335-33E5-D266-7C2D7C5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-228600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Existence: Why are we here?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Yeshua = God: Christ vs. Adam - Part ...">
            <a:extLst>
              <a:ext uri="{FF2B5EF4-FFF2-40B4-BE49-F238E27FC236}">
                <a16:creationId xmlns:a16="http://schemas.microsoft.com/office/drawing/2014/main" id="{CF637058-8D35-9EA5-C8A8-54463DBC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" y="3352800"/>
            <a:ext cx="4384313" cy="3520643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E83F4-37B7-C715-B8F5-72CAD894990D}"/>
              </a:ext>
            </a:extLst>
          </p:cNvPr>
          <p:cNvSpPr txBox="1"/>
          <p:nvPr/>
        </p:nvSpPr>
        <p:spPr>
          <a:xfrm>
            <a:off x="3986047" y="3505200"/>
            <a:ext cx="41673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33CC"/>
                </a:solidFill>
              </a:rPr>
              <a:t>Rāḏâ</a:t>
            </a:r>
            <a:r>
              <a:rPr lang="en-US" sz="6000" b="1" dirty="0">
                <a:solidFill>
                  <a:srgbClr val="0033CC"/>
                </a:solidFill>
              </a:rPr>
              <a:t>: </a:t>
            </a:r>
          </a:p>
          <a:p>
            <a:pPr algn="ctr"/>
            <a:r>
              <a:rPr lang="en-US" sz="6000" b="1" dirty="0">
                <a:solidFill>
                  <a:srgbClr val="0033CC"/>
                </a:solidFill>
              </a:rPr>
              <a:t>Prevail</a:t>
            </a:r>
          </a:p>
        </p:txBody>
      </p:sp>
      <p:pic>
        <p:nvPicPr>
          <p:cNvPr id="1030" name="Picture 6" descr="Adam and Eve: 6 Responsibilities God Entrusted Them With">
            <a:extLst>
              <a:ext uri="{FF2B5EF4-FFF2-40B4-BE49-F238E27FC236}">
                <a16:creationId xmlns:a16="http://schemas.microsoft.com/office/drawing/2014/main" id="{19ECD1B4-986E-D9AF-CF2F-5BCCAC7D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48" y="3429000"/>
            <a:ext cx="4363652" cy="331470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1C89A-B86D-C6D8-F9BF-8AC8F056C18F}"/>
              </a:ext>
            </a:extLst>
          </p:cNvPr>
          <p:cNvSpPr txBox="1"/>
          <p:nvPr/>
        </p:nvSpPr>
        <p:spPr>
          <a:xfrm>
            <a:off x="52551" y="531959"/>
            <a:ext cx="1208689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were created to Have a Consummate relationship with God.  Gen. 2: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 31:3; 1 Jn 4:7-10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Gen. 1:26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 us make man in our image, after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likeness: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ECBAA-65D3-FF02-7D6E-6F44BF7C16E9}"/>
              </a:ext>
            </a:extLst>
          </p:cNvPr>
          <p:cNvSpPr txBox="1"/>
          <p:nvPr/>
        </p:nvSpPr>
        <p:spPr>
          <a:xfrm>
            <a:off x="4612913" y="2651557"/>
            <a:ext cx="7924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let them have dominion”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38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1EE6D-F889-AF25-5F24-4B35BC75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ADFB70D-C624-79CE-7CC3-6271BB4E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" y="-149139"/>
            <a:ext cx="12039600" cy="62484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Significance:  Do I really matter? 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 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weren’t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created for just survival,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even temporary success;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7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for eternal Significance!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holding his hands up&#10;&#10;Description automatically generated">
            <a:extLst>
              <a:ext uri="{FF2B5EF4-FFF2-40B4-BE49-F238E27FC236}">
                <a16:creationId xmlns:a16="http://schemas.microsoft.com/office/drawing/2014/main" id="{1CA3979F-1F27-B046-F963-14A624F51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778"/>
            <a:ext cx="4343400" cy="291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7953A-3F42-0E97-523C-0F599A5C4D40}"/>
              </a:ext>
            </a:extLst>
          </p:cNvPr>
          <p:cNvSpPr txBox="1"/>
          <p:nvPr/>
        </p:nvSpPr>
        <p:spPr>
          <a:xfrm>
            <a:off x="3075495" y="3956704"/>
            <a:ext cx="619341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10:10;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8:37;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Eph. 1-2:10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Tim. 4:8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WELL DONE THOU GOOD AND FAITHFUL……. – michealspencer">
            <a:extLst>
              <a:ext uri="{FF2B5EF4-FFF2-40B4-BE49-F238E27FC236}">
                <a16:creationId xmlns:a16="http://schemas.microsoft.com/office/drawing/2014/main" id="{84513B0D-B956-DDE1-D44B-5BE0237E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2996"/>
          <a:stretch/>
        </p:blipFill>
        <p:spPr bwMode="auto">
          <a:xfrm>
            <a:off x="7696200" y="3882939"/>
            <a:ext cx="4495800" cy="29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45AB1-0691-6AB0-EB96-7BECF0B2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B136966-F9F3-0EEC-7D01-2F532145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86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Intention: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Point/purpose?</a:t>
            </a:r>
            <a:endParaRPr lang="en-US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art worthy, O Lord, to receive glory and honor and power: for thou hast created all things,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thy pleasure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thelēma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: Purpose)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alt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YING DOWN OUR CROWNS">
            <a:extLst>
              <a:ext uri="{FF2B5EF4-FFF2-40B4-BE49-F238E27FC236}">
                <a16:creationId xmlns:a16="http://schemas.microsoft.com/office/drawing/2014/main" id="{42FC6BF8-1A32-2FEA-C24C-5143AC4A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2489"/>
            <a:ext cx="5029200" cy="36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7D7464-EB8A-F793-FE80-7E2CC6A24981}"/>
              </a:ext>
            </a:extLst>
          </p:cNvPr>
          <p:cNvSpPr txBox="1"/>
          <p:nvPr/>
        </p:nvSpPr>
        <p:spPr>
          <a:xfrm>
            <a:off x="5018998" y="4953000"/>
            <a:ext cx="72045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11:29;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3:9; 4:1;</a:t>
            </a:r>
          </a:p>
          <a:p>
            <a:pPr lvl="0" algn="ctr">
              <a:spcBef>
                <a:spcPts val="0"/>
              </a:spcBef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Cor</a:t>
            </a:r>
            <a:r>
              <a:rPr kumimoji="0" lang="en-US" alt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5:20</a:t>
            </a: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246FF-F81F-8224-FB0B-4480BA81BC6A}"/>
              </a:ext>
            </a:extLst>
          </p:cNvPr>
          <p:cNvSpPr txBox="1"/>
          <p:nvPr/>
        </p:nvSpPr>
        <p:spPr>
          <a:xfrm>
            <a:off x="228600" y="3196393"/>
            <a:ext cx="3705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Revelation 4:11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86A4A-8507-F29B-C74B-86F80BE36EC4}"/>
              </a:ext>
            </a:extLst>
          </p:cNvPr>
          <p:cNvSpPr txBox="1"/>
          <p:nvPr/>
        </p:nvSpPr>
        <p:spPr>
          <a:xfrm>
            <a:off x="5884660" y="3039042"/>
            <a:ext cx="6156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and were created.”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88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648DF-8A29-0AFB-9B4B-3F5D64AC3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FC870D8-6236-2753-6E87-89A3FABF5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158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Expectation: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God want from me?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23:26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son, give me thine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lēḇ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mind, will, emotions; aka: </a:t>
            </a:r>
            <a:r>
              <a:rPr lang="en-US" sz="4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Center”)</a:t>
            </a:r>
            <a:endParaRPr lang="en-US" sz="4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not asking to be a part of our life,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be </a:t>
            </a:r>
            <a:r>
              <a:rPr lang="en-US" sz="6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Preeminent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1:17,18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Proteuo</a:t>
            </a: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first in rank and influence 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E37F9-1886-8A0B-AD17-EEAC6CD1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4E9C9D3-0223-ADE1-AC2D-6EA14FFD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15800" cy="6248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23:26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son, give me thine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know if He really is Preeminent?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thine eyes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nāṣar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value, guard)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ways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dereḵ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path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course of life)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14:21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my commandments, and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tēreō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value, guard)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that loveth me shall be loved of my Father,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I will love him,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also Lk 6:46; Jn 14:15; 1 Jn 5:3)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51815-E033-2BDB-9814-B3CEFF2546E0}"/>
              </a:ext>
            </a:extLst>
          </p:cNvPr>
          <p:cNvSpPr txBox="1"/>
          <p:nvPr/>
        </p:nvSpPr>
        <p:spPr>
          <a:xfrm>
            <a:off x="7010400" y="3810000"/>
            <a:ext cx="6329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it is that loveth me: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A2230-2F96-3C39-D06C-CE229F9AC661}"/>
              </a:ext>
            </a:extLst>
          </p:cNvPr>
          <p:cNvSpPr txBox="1"/>
          <p:nvPr/>
        </p:nvSpPr>
        <p:spPr>
          <a:xfrm>
            <a:off x="4191000" y="4953000"/>
            <a:ext cx="784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will manifest myself to him.”</a:t>
            </a:r>
          </a:p>
        </p:txBody>
      </p:sp>
    </p:spTree>
    <p:extLst>
      <p:ext uri="{BB962C8B-B14F-4D97-AF65-F5344CB8AC3E}">
        <p14:creationId xmlns:p14="http://schemas.microsoft.com/office/powerpoint/2010/main" val="20732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ED39A-D13F-F988-E362-412B073B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892A7D0-6DA7-D8C9-2187-B1FA353F3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916" y="51653"/>
            <a:ext cx="8610600" cy="12192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thine eyes observe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ways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2050" name="Picture 2" descr="Congressional Prayer Room - Wikipedia">
            <a:extLst>
              <a:ext uri="{FF2B5EF4-FFF2-40B4-BE49-F238E27FC236}">
                <a16:creationId xmlns:a16="http://schemas.microsoft.com/office/drawing/2014/main" id="{F5AFD562-F8EC-0168-F23F-C6F2A164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0890" cy="60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530366-F2C8-E73A-6BC0-CBFC4868EBD6}"/>
              </a:ext>
            </a:extLst>
          </p:cNvPr>
          <p:cNvSpPr txBox="1"/>
          <p:nvPr/>
        </p:nvSpPr>
        <p:spPr>
          <a:xfrm>
            <a:off x="3518916" y="762000"/>
            <a:ext cx="8619744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Congressional Prayer Chapel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NATION UNDER GOD”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Ps. 16:1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“Preserve me O God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in thee do I put my trust….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wilt show me the path of life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E765B2-4D49-B87E-A3CB-1A1C76E40E2F}"/>
              </a:ext>
            </a:extLst>
          </p:cNvPr>
          <p:cNvCxnSpPr>
            <a:cxnSpLocks/>
          </p:cNvCxnSpPr>
          <p:nvPr/>
        </p:nvCxnSpPr>
        <p:spPr>
          <a:xfrm flipH="1">
            <a:off x="2590800" y="2863471"/>
            <a:ext cx="98009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D75907-FFBA-0723-3FE8-EBB98624953E}"/>
              </a:ext>
            </a:extLst>
          </p:cNvPr>
          <p:cNvCxnSpPr>
            <a:cxnSpLocks/>
          </p:cNvCxnSpPr>
          <p:nvPr/>
        </p:nvCxnSpPr>
        <p:spPr>
          <a:xfrm flipH="1" flipV="1">
            <a:off x="2857500" y="1676400"/>
            <a:ext cx="661416" cy="2286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A61305-2CDD-FD24-F8BA-4DA4E59DEB9E}"/>
              </a:ext>
            </a:extLst>
          </p:cNvPr>
          <p:cNvSpPr txBox="1"/>
          <p:nvPr/>
        </p:nvSpPr>
        <p:spPr>
          <a:xfrm>
            <a:off x="152400" y="5899382"/>
            <a:ext cx="1173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will it cost us to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 it?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10:27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E6C3C-8E73-3181-51C5-309F12DF00D2}"/>
              </a:ext>
            </a:extLst>
          </p:cNvPr>
          <p:cNvSpPr txBox="1"/>
          <p:nvPr/>
        </p:nvSpPr>
        <p:spPr>
          <a:xfrm>
            <a:off x="1524000" y="186845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23:26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A7DD7-7953-45C5-07EA-8B0096B7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7112B1F-B166-83D3-714E-899A5B4B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closed with Luke 9:57-62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 I will follow thee …;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let me first…”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Modern Christianity focuses on believing the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right things.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word “Believer” is only found 2 X in the Bible!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education is important, biblical Christianity focuses on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truth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leading to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13:17; Ro. 8:29; 12:2; 2 Cor 3:18; James 1:22)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9E5A1-C5BA-79B2-724D-4B7AF11D5117}"/>
              </a:ext>
            </a:extLst>
          </p:cNvPr>
          <p:cNvSpPr txBox="1"/>
          <p:nvPr/>
        </p:nvSpPr>
        <p:spPr>
          <a:xfrm>
            <a:off x="3810000" y="2209800"/>
            <a:ext cx="982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aka: The correct “education”</a:t>
            </a:r>
          </a:p>
        </p:txBody>
      </p:sp>
    </p:spTree>
    <p:extLst>
      <p:ext uri="{BB962C8B-B14F-4D97-AF65-F5344CB8AC3E}">
        <p14:creationId xmlns:p14="http://schemas.microsoft.com/office/powerpoint/2010/main" val="31532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2468</Words>
  <Application>Microsoft Office PowerPoint</Application>
  <PresentationFormat>Widescreen</PresentationFormat>
  <Paragraphs>253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83</cp:revision>
  <dcterms:created xsi:type="dcterms:W3CDTF">2011-08-12T19:22:56Z</dcterms:created>
  <dcterms:modified xsi:type="dcterms:W3CDTF">2025-01-24T17:58:56Z</dcterms:modified>
</cp:coreProperties>
</file>