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685" r:id="rId3"/>
  </p:sldMasterIdLst>
  <p:notesMasterIdLst>
    <p:notesMasterId r:id="rId36"/>
  </p:notesMasterIdLst>
  <p:sldIdLst>
    <p:sldId id="309" r:id="rId4"/>
    <p:sldId id="402" r:id="rId5"/>
    <p:sldId id="420" r:id="rId6"/>
    <p:sldId id="416" r:id="rId7"/>
    <p:sldId id="419" r:id="rId8"/>
    <p:sldId id="399" r:id="rId9"/>
    <p:sldId id="414" r:id="rId10"/>
    <p:sldId id="429" r:id="rId11"/>
    <p:sldId id="421" r:id="rId12"/>
    <p:sldId id="405" r:id="rId13"/>
    <p:sldId id="406" r:id="rId14"/>
    <p:sldId id="409" r:id="rId15"/>
    <p:sldId id="346" r:id="rId16"/>
    <p:sldId id="410" r:id="rId17"/>
    <p:sldId id="427" r:id="rId18"/>
    <p:sldId id="408" r:id="rId19"/>
    <p:sldId id="411" r:id="rId20"/>
    <p:sldId id="417" r:id="rId21"/>
    <p:sldId id="422" r:id="rId22"/>
    <p:sldId id="418" r:id="rId23"/>
    <p:sldId id="423" r:id="rId24"/>
    <p:sldId id="412" r:id="rId25"/>
    <p:sldId id="404" r:id="rId26"/>
    <p:sldId id="415" r:id="rId27"/>
    <p:sldId id="430" r:id="rId28"/>
    <p:sldId id="425" r:id="rId29"/>
    <p:sldId id="428" r:id="rId30"/>
    <p:sldId id="426" r:id="rId31"/>
    <p:sldId id="354" r:id="rId32"/>
    <p:sldId id="385" r:id="rId33"/>
    <p:sldId id="431" r:id="rId34"/>
    <p:sldId id="432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7385F"/>
    <a:srgbClr val="483700"/>
    <a:srgbClr val="0033CC"/>
    <a:srgbClr val="FF0066"/>
    <a:srgbClr val="1104B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4660"/>
  </p:normalViewPr>
  <p:slideViewPr>
    <p:cSldViewPr>
      <p:cViewPr varScale="1">
        <p:scale>
          <a:sx n="105" d="100"/>
          <a:sy n="105" d="100"/>
        </p:scale>
        <p:origin x="110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F84A-4682-4B65-B0BD-28D7CDD7914F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865B-71F5-4C9B-BFA9-6BD6216AF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1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9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4A02C-5269-F60A-4BF6-CF041C9F3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6B77FE-ACE9-1CD4-A602-4AEC07CC0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434E49-A0BD-CBE6-6B1B-CDDF63C6B4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17EBF-0E7A-730A-76E4-47C1ADE90D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13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C5287-25A4-D110-374E-BF0BE99C4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22D0EB-6274-E93B-46A4-24EA0E46F0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38971A-C60F-4B7A-984F-46361995C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0300B-3264-3289-5237-24D0B81074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37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BB444-4C0B-5924-1651-FABB762AB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5479AD-3700-95C3-FB7C-78A06D303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AD1423-1593-5ED5-D139-398495696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1FA8D-BA99-B40D-EBF3-849382A90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6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6BD48-6DCE-1C8D-0CE2-05ED3B298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D9102-50C5-B7B6-E7C9-1EC319793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599A19-613F-CAA0-3FC1-765794265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152F1-B723-5CBE-74A4-6CE2222460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47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AB31C-95F9-C704-9AB0-8256FDD70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5E012E-FF08-0582-4D21-061A3AA177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CEE984-51EB-4F4E-ACB4-7EAA1A9DF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F6587-5C1E-0878-A89C-1742D0B5CC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9865B-71F5-4C9B-BFA9-6BD6216AF9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3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201-AE58-43AD-AAD5-089AB5F5678E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5EEB0-F6F4-4F50-A2B8-991B708D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5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3119-898D-4315-84B1-0CBBCD92920D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BD885-CE62-4BE5-A1B9-DFB6D6958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9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E2E6-D2BA-4D6C-9622-BC7959F5380C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5296-A6FA-41B9-9493-01957082C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9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8000" y="381000"/>
            <a:ext cx="11176000" cy="152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10EDF98-1406-4577-B989-13577CA1B4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23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BD192C7-5C67-3938-CE99-564329D42C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4092576"/>
            <a:ext cx="106680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098706F-7C56-552A-A0C9-D7FCA62547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232771D-029E-E3A4-F410-8CB3ADE131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69A4B99-1D78-FDD1-DD41-055BBB60C0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7EEF54-AD5F-4F4D-82F3-3DA122BE1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27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2D7A-BBBE-423F-8E3C-8AC27ED7A44E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E6308-C682-478E-81CD-F78D85FD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2DDA2-FE51-40FF-91A1-2225A3ADA3A6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8810C-795F-4CBD-9A55-3410641B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0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2D9B-BC26-484C-9391-015343F317A2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9CDA1-97AE-4507-B053-90DE7960A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1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AA171-425C-41E7-9267-762317718369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AC57-8591-477A-A94D-2095738D3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D93A9-4E48-4732-8FAF-D064FBFFA844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79A15-12F2-41EB-8A13-DD7F05413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9241D-FAB5-414D-9212-D18209A6D9C8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FCBE3-4DEE-40E5-B237-B166BA07C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DE11-113D-40F5-B347-A1874D4EE768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6D48-C43F-4F1A-86BE-006BC984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37C05-F075-4C1E-9D15-479ED877EAE2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FAB73-E0A6-448E-85CB-DC71C4DC5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3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36E768-9AF6-467F-BBD5-01F26790894D}" type="datetimeFigureOut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AB202C-3643-4E80-9E38-CBC0B1765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F8EB-760C-44D3-9818-90A3A5D0E3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1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283142-E23D-4E8D-BCFE-2DEC77AD97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61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5C76DC-08EC-BF6D-CDA8-0958DF36C682}"/>
              </a:ext>
            </a:extLst>
          </p:cNvPr>
          <p:cNvSpPr txBox="1"/>
          <p:nvPr/>
        </p:nvSpPr>
        <p:spPr>
          <a:xfrm>
            <a:off x="76200" y="59436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3:5,6; Heb. 11:6; 1 Jn 5:4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F544D0-5393-2EED-F97E-08DAB2E8F2C1}"/>
              </a:ext>
            </a:extLst>
          </p:cNvPr>
          <p:cNvSpPr txBox="1"/>
          <p:nvPr/>
        </p:nvSpPr>
        <p:spPr>
          <a:xfrm>
            <a:off x="0" y="0"/>
            <a:ext cx="12115800" cy="1569660"/>
          </a:xfrm>
          <a:prstGeom prst="rect">
            <a:avLst/>
          </a:prstGeom>
          <a:solidFill>
            <a:schemeClr val="tx1"/>
          </a:solidFill>
          <a:effectLst>
            <a:glow>
              <a:schemeClr val="accent1"/>
            </a:glow>
            <a:softEdge rad="228600"/>
          </a:effectLst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“Be not unwise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(aka: foolish)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Understanding what the will of the Lord is.”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Eph. 5:17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9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9EDB23-C947-BAFF-F17A-AF7D68606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3B8E033-072A-488B-4FDC-2379B50A6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76200"/>
            <a:ext cx="12192000" cy="22980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must I do to be saved? 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10EEC2-2705-C119-0E9E-F5D51630ADCE}"/>
              </a:ext>
            </a:extLst>
          </p:cNvPr>
          <p:cNvSpPr txBox="1"/>
          <p:nvPr/>
        </p:nvSpPr>
        <p:spPr>
          <a:xfrm>
            <a:off x="205141" y="476101"/>
            <a:ext cx="11938091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econsider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ondition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Luke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19:10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(REPENT)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son of man is come to seek and to save that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which was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lost!”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Recognize God’s Provision.  Ro 10:9a </a:t>
            </a:r>
          </a:p>
          <a:p>
            <a:pPr lvl="0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“if thou shalt confess with thy mouth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Lord Jesus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faith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(trust)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Gracious gift.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Ro 10:9b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in thine heart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God raised him from the dead,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shalt be saved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the heart man believeth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righteousness…”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CB727-0CF1-F0D2-3FC3-8F3438968BCD}"/>
              </a:ext>
            </a:extLst>
          </p:cNvPr>
          <p:cNvSpPr txBox="1"/>
          <p:nvPr/>
        </p:nvSpPr>
        <p:spPr>
          <a:xfrm>
            <a:off x="-428836" y="6077634"/>
            <a:ext cx="12620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Jn 1:12-14; 3:3; 3:16;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 6:23; 2 Cor 5:21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C8B45B-CD4F-E809-B329-CE56EA5512B3}"/>
              </a:ext>
            </a:extLst>
          </p:cNvPr>
          <p:cNvSpPr txBox="1"/>
          <p:nvPr/>
        </p:nvSpPr>
        <p:spPr>
          <a:xfrm>
            <a:off x="4572000" y="1752600"/>
            <a:ext cx="731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(</a:t>
            </a:r>
            <a:r>
              <a:rPr lang="en-US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apollymi</a:t>
            </a:r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ruined, destroyed)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Eph 2:1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853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0F1378-20ED-BB9B-CBF9-44528E9C8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870803FC-66D9-2A76-6A76-4109EB219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2" y="-12071"/>
            <a:ext cx="12259147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Jesus paid the cost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(Calvary’s cross) to enable us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become forgiven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often spoke of </a:t>
            </a:r>
            <a:r>
              <a:rPr lang="en-US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cost we’ll have to pay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order to transition from a “me first” believer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 9:57-62)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a “Christ first “Disciple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(Lk 9:23).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will come after me, let him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(See also </a:t>
            </a:r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16:24; Mk 8:34; Lk 9:23; 14:27; etc.) </a:t>
            </a:r>
            <a:endParaRPr lang="de-DE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38BA0-8A61-2407-EB10-32E671DF7C6D}"/>
              </a:ext>
            </a:extLst>
          </p:cNvPr>
          <p:cNvSpPr txBox="1"/>
          <p:nvPr/>
        </p:nvSpPr>
        <p:spPr>
          <a:xfrm>
            <a:off x="152400" y="5105400"/>
            <a:ext cx="11658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of the 28 NT references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 “Cross” refer to </a:t>
            </a:r>
            <a:r>
              <a:rPr kumimoji="0" lang="en-US" sz="60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cross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D4ABFB-9D66-D71C-C3D5-334E24E57000}"/>
              </a:ext>
            </a:extLst>
          </p:cNvPr>
          <p:cNvSpPr txBox="1"/>
          <p:nvPr/>
        </p:nvSpPr>
        <p:spPr>
          <a:xfrm>
            <a:off x="1143000" y="3757190"/>
            <a:ext cx="7425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take up his cross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daily,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B1ED18-01EA-7381-9A73-4DD481F4A76F}"/>
              </a:ext>
            </a:extLst>
          </p:cNvPr>
          <p:cNvSpPr txBox="1"/>
          <p:nvPr/>
        </p:nvSpPr>
        <p:spPr>
          <a:xfrm>
            <a:off x="6477000" y="3757190"/>
            <a:ext cx="62795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 me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635082-ACCB-2923-7DB9-2C6F3D59E4F0}"/>
              </a:ext>
            </a:extLst>
          </p:cNvPr>
          <p:cNvSpPr txBox="1"/>
          <p:nvPr/>
        </p:nvSpPr>
        <p:spPr>
          <a:xfrm>
            <a:off x="8458200" y="3099688"/>
            <a:ext cx="64847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deny himself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64D43C-3CD5-CD76-0DB6-1C216561106C}"/>
              </a:ext>
            </a:extLst>
          </p:cNvPr>
          <p:cNvSpPr txBox="1"/>
          <p:nvPr/>
        </p:nvSpPr>
        <p:spPr>
          <a:xfrm>
            <a:off x="4419600" y="603255"/>
            <a:ext cx="75803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(aka: “born again” believers),</a:t>
            </a:r>
          </a:p>
        </p:txBody>
      </p:sp>
    </p:spTree>
    <p:extLst>
      <p:ext uri="{BB962C8B-B14F-4D97-AF65-F5344CB8AC3E}">
        <p14:creationId xmlns:p14="http://schemas.microsoft.com/office/powerpoint/2010/main" val="19927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75613-D0EB-42A1-43EA-F905351B0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5CCF04F-BDAA-0916-235A-E95B1F883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our Calling. </a:t>
            </a:r>
            <a:r>
              <a:rPr lang="de-DE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(Our “Cross“)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Recognize/Reconsider our Position.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 4:17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metanoeō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rethink, reconsider)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Kingdom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basilei’a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authority)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 is at hand.”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Kingdom has a King, Laws, and Citizens!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(Ph 3:17-20)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our conversation is in heaven”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1200"/>
              </a:spcBef>
              <a:buNone/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 me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I will make you fishers of men.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4000" b="1" i="1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20</a:t>
            </a:r>
            <a:r>
              <a:rPr lang="en-US" sz="3600" b="1" i="1" baseline="300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straightway left their nets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followed him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(also vs 21,22)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6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A7DD7-7953-45C5-07EA-8B0096B72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7112B1F-B166-83D3-714E-899A5B4B7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27432"/>
            <a:ext cx="12192000" cy="62484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buAutoNum type="arabicPeriod"/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Recognize/Reconsider Our position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16:15  </a:t>
            </a:r>
            <a:r>
              <a:rPr lang="de-DE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de-DE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say ye that </a:t>
            </a:r>
            <a:r>
              <a:rPr lang="de-DE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am?“</a:t>
            </a:r>
            <a:endParaRPr lang="de-DE" sz="4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0"/>
              </a:spcBef>
              <a:buAutoNum type="alphaUcPeriod"/>
            </a:pP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Peter‘s Confession</a:t>
            </a:r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 16:15 </a:t>
            </a:r>
            <a:r>
              <a:rPr lang="de-DE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‘‘Thou art the Christ, the son of the living God.“</a:t>
            </a:r>
            <a:endParaRPr lang="de-DE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spcBef>
                <a:spcPts val="1800"/>
              </a:spcBef>
              <a:buAutoNum type="alphaUcPeriod"/>
            </a:pP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Jesus‘ Revelation</a:t>
            </a:r>
            <a:r>
              <a:rPr lang="de-D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 About Peter  Vs 17 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‘‘Blessed art thou Simon...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for flesh and blood hath not revealed it unto thee,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But my Father which is in heaven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Thou art </a:t>
            </a:r>
            <a:r>
              <a:rPr lang="de-D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Peter..“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petros: a stone, piece of the rock)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0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EB9EA0-C3D1-438E-5823-6E9BC2A51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DCD7C92-4169-01B8-25DC-E5D15A1E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742950" lvl="0" indent="-742950">
              <a:spcBef>
                <a:spcPts val="1800"/>
              </a:spcBef>
              <a:buFont typeface="Arial" charset="0"/>
              <a:buAutoNum type="alphaUcPeriod"/>
            </a:pPr>
            <a:r>
              <a:rPr lang="de-DE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Jesus‘ Revelation</a:t>
            </a:r>
            <a:r>
              <a:rPr lang="de-DE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About the church  vs 18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‘‘on </a:t>
            </a:r>
            <a:r>
              <a:rPr lang="de-DE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Rock </a:t>
            </a:r>
            <a:r>
              <a:rPr lang="de-DE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(petra: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who Jesus really is) 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build my church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gates of hell shall not prevail“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About himself </a:t>
            </a:r>
            <a:r>
              <a:rPr lang="de-DE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21-23   </a:t>
            </a:r>
            <a:r>
              <a:rPr lang="de-DE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‘‘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that time forth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began Jesus to shew unto his disciples,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that he must go unto Jerusalem, and suffer many things of the elders and chief priests,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killed, and be raised again the third day.”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9D3946-81C9-E46C-4F06-2E635ABE2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654B2DC-F0FC-3F44-2EE8-C20FA3FB8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742950" lvl="0" indent="-742950">
              <a:spcBef>
                <a:spcPts val="1800"/>
              </a:spcBef>
              <a:buFont typeface="Arial" charset="0"/>
              <a:buAutoNum type="alphaUcPeriod"/>
            </a:pPr>
            <a:r>
              <a:rPr lang="de-DE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Jesus‘ Revelation</a:t>
            </a:r>
            <a:r>
              <a:rPr lang="de-DE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About Satan (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Peter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Peter took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him, and began to rebuke him, saying,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it far from thee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Lord: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shall not be unto thee.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(Jesus)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turned, and said unto Peter,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Get thee behind me, Satan: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art an offence unto me: for thou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savourest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regard, see one’s interest or advantage)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not the things that be of God,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Aka: You’re a “Me first” follower!</a:t>
            </a:r>
            <a:endParaRPr lang="en-US" sz="4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8F76C-4694-B8F0-4166-0B2A6DAE9897}"/>
              </a:ext>
            </a:extLst>
          </p:cNvPr>
          <p:cNvSpPr txBox="1"/>
          <p:nvPr/>
        </p:nvSpPr>
        <p:spPr>
          <a:xfrm>
            <a:off x="6172200" y="5528443"/>
            <a:ext cx="6231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those that be of men.”</a:t>
            </a:r>
          </a:p>
        </p:txBody>
      </p:sp>
    </p:spTree>
    <p:extLst>
      <p:ext uri="{BB962C8B-B14F-4D97-AF65-F5344CB8AC3E}">
        <p14:creationId xmlns:p14="http://schemas.microsoft.com/office/powerpoint/2010/main" val="81478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57B4AC-BF0A-9079-8564-F35429194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C67919C-CB8E-BCBB-D240-7E372445B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52400"/>
            <a:ext cx="12420600" cy="68580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our Cross requires that we: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Reconsider our Position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Realign our Priorities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A.The Requirement</a:t>
            </a:r>
            <a:r>
              <a:rPr lang="de-DE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(Cost) Mt 16:24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Jesus said unto his disciples: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any man will come after me, let him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deny himself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aparne’omai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disown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6:19)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take up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 cross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stauros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fig. self denial)</a:t>
            </a:r>
            <a:endParaRPr 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Akolouthe’ō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join)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11:28-30)</a:t>
            </a:r>
          </a:p>
        </p:txBody>
      </p:sp>
    </p:spTree>
    <p:extLst>
      <p:ext uri="{BB962C8B-B14F-4D97-AF65-F5344CB8AC3E}">
        <p14:creationId xmlns:p14="http://schemas.microsoft.com/office/powerpoint/2010/main" val="94656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F6756E-2974-412B-7869-475608D0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9D5C274-5158-5D8B-DA5C-275F71ED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The Rationalization.  Mt 16:25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whosoever will save his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life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(psyche: soul)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it: 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apollymi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waste, destroy)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Mt 7:13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whosoever will lose his life for my sake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find it.” </a:t>
            </a:r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heuris’kō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perceive, recognize, discover)</a:t>
            </a:r>
            <a:endParaRPr lang="en-US" sz="6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what is a man profited, if he gain the whole world,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lose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zēmioō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sustain damage)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own soul?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(“suffer loss”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1 Cor 3:14)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what shall a man give in exchange for his soul?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D9D15E-C12D-47A4-D691-7B481C094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1B81B24-8528-7E56-8747-2371C2E55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0" y="0"/>
            <a:ext cx="12192000" cy="65532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buAutoNum type="alphaUcPeriod" startAt="2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Rationalization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We’ll eventually have to give account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5:10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must all appear before the judgment seat of Christ; that every one may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komizo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take care of)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things done in his body, according to that he hath done,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whether it be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agathos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beneficial) </a:t>
            </a:r>
            <a:endParaRPr lang="en-US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kakos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worthless)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Knowing therefore the terror of the Lord,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(Ps 111:10)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persuade men.”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(See also Eccl. 12:13,14; Gal. 6:6,7)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78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9F83CB-5FCE-7218-F7BD-E470BA1FE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1194F00B-CA23-12D8-8588-C480F85F4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0" y="0"/>
            <a:ext cx="12192000" cy="6553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our Reasonable response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 5:14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love of Christ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constrains 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synecho</a:t>
            </a:r>
            <a:r>
              <a:rPr lang="en-US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arrests)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because we thus judge, that if one died for all,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were all dead: 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83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15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that he died for all,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they which live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should not  henceforth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live unto themselves,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unto him which died for them, and rose again.” 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Ro. 12:1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“Present your bodies a living sacrifice…,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reasonable service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F70430-9C20-9B4D-455A-8A10DC4116F4}"/>
              </a:ext>
            </a:extLst>
          </p:cNvPr>
          <p:cNvSpPr txBox="1"/>
          <p:nvPr/>
        </p:nvSpPr>
        <p:spPr>
          <a:xfrm>
            <a:off x="2895600" y="3886200"/>
            <a:ext cx="6781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(Be “me first” believers)</a:t>
            </a:r>
          </a:p>
        </p:txBody>
      </p:sp>
    </p:spTree>
    <p:extLst>
      <p:ext uri="{BB962C8B-B14F-4D97-AF65-F5344CB8AC3E}">
        <p14:creationId xmlns:p14="http://schemas.microsoft.com/office/powerpoint/2010/main" val="409470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ACE888-61DA-72F7-54BE-E071962F62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19310-5F84-0F86-E173-4ACD90B6B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0" y="0"/>
            <a:ext cx="1217007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0110A4-C4D1-1CFF-4BE7-F44D12E33156}"/>
              </a:ext>
            </a:extLst>
          </p:cNvPr>
          <p:cNvSpPr txBox="1"/>
          <p:nvPr/>
        </p:nvSpPr>
        <p:spPr>
          <a:xfrm>
            <a:off x="9448800" y="31242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66% </a:t>
            </a:r>
          </a:p>
          <a:p>
            <a:pPr algn="ctr"/>
            <a:r>
              <a:rPr lang="en-US" sz="3600" b="1" dirty="0"/>
              <a:t>self ID as Christians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117493-AA17-E334-8767-2826C78E0EBF}"/>
              </a:ext>
            </a:extLst>
          </p:cNvPr>
          <p:cNvSpPr txBox="1"/>
          <p:nvPr/>
        </p:nvSpPr>
        <p:spPr>
          <a:xfrm>
            <a:off x="228600" y="1524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83% in 2000</a:t>
            </a:r>
          </a:p>
        </p:txBody>
      </p:sp>
    </p:spTree>
    <p:extLst>
      <p:ext uri="{BB962C8B-B14F-4D97-AF65-F5344CB8AC3E}">
        <p14:creationId xmlns:p14="http://schemas.microsoft.com/office/powerpoint/2010/main" val="491927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B7AA0D-5CF5-808A-13D7-3C2CD3076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654B63F4-5953-1AE3-4DC8-9BD706F4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0"/>
            <a:ext cx="12192000" cy="6553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Cor 5:17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 be in Christ, he is a new creature: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 things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passed away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parer’chomai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perishing through neglect)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behold, all things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become new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gin’omai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becoming, regenerating)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things are of God,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hath reconciled us to himself by Jesus Christ,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hath given to us the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ministry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(diakonia: service/job)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reconciliation”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Katallagē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adjustment, restoration)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katalasso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change mutually}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483EC8-7601-82B7-902D-1CA3CC8C3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F575093-49B6-8540-5147-321A051D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Realign our Priorities</a:t>
            </a:r>
          </a:p>
          <a:p>
            <a:pPr marL="742950" indent="-742950" algn="ctr">
              <a:spcBef>
                <a:spcPts val="0"/>
              </a:spcBef>
              <a:buAutoNum type="alphaUcPeriod"/>
            </a:pPr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Requirement. Mt 16:24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follow me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B. The Rationalization.  vs 25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“shall find it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(his life)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The Reward.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Vs 27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the Son of man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come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in the glory of his Father with his angels;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he shall reward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every man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his works.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6:20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“lay up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yourselves treasures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heaven…”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3:14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“If any man's work abide which he hath built thereupon, he shall receive a reward.”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 Mt 25:14-30; Rev. 22:12</a:t>
            </a:r>
          </a:p>
        </p:txBody>
      </p:sp>
    </p:spTree>
    <p:extLst>
      <p:ext uri="{BB962C8B-B14F-4D97-AF65-F5344CB8AC3E}">
        <p14:creationId xmlns:p14="http://schemas.microsoft.com/office/powerpoint/2010/main" val="273445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3CF3F3-9264-33F4-793C-4AD9E2F1F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5577A01-616C-C081-929E-215963457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6248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whosoever will lose his life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my sake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find it.”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Jim Elliot quote: God, I pray Thee, light these idle sticks of my...">
            <a:extLst>
              <a:ext uri="{FF2B5EF4-FFF2-40B4-BE49-F238E27FC236}">
                <a16:creationId xmlns:a16="http://schemas.microsoft.com/office/drawing/2014/main" id="{614716D5-DC95-9731-7395-C78F05F8B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11887200" cy="559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BEBBC2-0310-D674-AE9B-E2F9B97BA694}"/>
              </a:ext>
            </a:extLst>
          </p:cNvPr>
          <p:cNvSpPr txBox="1"/>
          <p:nvPr/>
        </p:nvSpPr>
        <p:spPr>
          <a:xfrm>
            <a:off x="152400" y="5411450"/>
            <a:ext cx="11862816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is no fool who gives what he cannot keep, </a:t>
            </a:r>
          </a:p>
          <a:p>
            <a:pPr algn="ctr"/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order to gain what he cannot lose!”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C80853-757C-0365-265A-29A0D9352D4F}"/>
              </a:ext>
            </a:extLst>
          </p:cNvPr>
          <p:cNvSpPr txBox="1"/>
          <p:nvPr/>
        </p:nvSpPr>
        <p:spPr>
          <a:xfrm>
            <a:off x="9477711" y="4685386"/>
            <a:ext cx="2642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1927-1956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5F618-5D87-D110-6DE1-52DF90E7448B}"/>
              </a:ext>
            </a:extLst>
          </p:cNvPr>
          <p:cNvSpPr txBox="1"/>
          <p:nvPr/>
        </p:nvSpPr>
        <p:spPr>
          <a:xfrm>
            <a:off x="4267200" y="990600"/>
            <a:ext cx="77724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“God, I pray thee, light these idle sticks of my life, and may I burn for thee!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Consume my life, my God,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it is thine!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seek not a long life, but a full one,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 you, Lord Jesus” </a:t>
            </a:r>
          </a:p>
        </p:txBody>
      </p:sp>
    </p:spTree>
    <p:extLst>
      <p:ext uri="{BB962C8B-B14F-4D97-AF65-F5344CB8AC3E}">
        <p14:creationId xmlns:p14="http://schemas.microsoft.com/office/powerpoint/2010/main" val="305792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C7D7D1-B2E6-E74A-74A8-474E701ED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0ED70189-8E2B-91B7-915F-7E9D7F3F3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expect from us in exchange for his Sacrifice? 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(His Cross)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Recognize </a:t>
            </a:r>
            <a:r>
              <a:rPr lang="en-US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Respond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his sacrifice.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(Repent and Receive) Eph. 2:8-9 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Reprioritize our lives </a:t>
            </a:r>
            <a:r>
              <a: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(Our Cross)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2:10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we are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workmanship 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poiema</a:t>
            </a:r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creation)</a:t>
            </a:r>
            <a:endParaRPr 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created in Christ Jesus unto good works,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which God hath before ordained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we should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in them.”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325D77-2A13-014F-ABA3-80EA8A28F671}"/>
              </a:ext>
            </a:extLst>
          </p:cNvPr>
          <p:cNvSpPr txBox="1"/>
          <p:nvPr/>
        </p:nvSpPr>
        <p:spPr>
          <a:xfrm>
            <a:off x="5850048" y="5715000"/>
            <a:ext cx="6341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5400" b="1" i="1" u="sng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Behave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differently!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03C30-2BE0-BD83-DB9C-53319784F2B2}"/>
              </a:ext>
            </a:extLst>
          </p:cNvPr>
          <p:cNvSpPr txBox="1"/>
          <p:nvPr/>
        </p:nvSpPr>
        <p:spPr>
          <a:xfrm>
            <a:off x="7391400" y="2286000"/>
            <a:ext cx="62378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Believe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differently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641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B878A7-1B45-8975-BB38-68AEE40B5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DC879247-3857-C049-DF1E-7A7AFCC03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6200"/>
            <a:ext cx="121920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Believe and Behave </a:t>
            </a:r>
            <a:r>
              <a:rPr lang="en-US" sz="6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differently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calling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 Eph. 4:1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…beseech you brethren…, that ye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peripateō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deport yourselves, be occupied with)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Worthy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axios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consistently, appropriately)</a:t>
            </a:r>
            <a:endParaRPr lang="en-US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vocation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klēsis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calling, destiny)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wherewith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are called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…”  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kaleō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invited)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you doing with Jesus’ invitation?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04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AE59F-937E-0C6E-9FF6-36D62F62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2BF809D9-ED99-9553-70A2-857E43E89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6200"/>
            <a:ext cx="121920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6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my calling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4:11-13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he…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gave pastors and teachers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perfecting </a:t>
            </a:r>
            <a:r>
              <a:rPr lang="en-US" sz="4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katartismos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equipping)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saints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hagios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consecrated, sacred)</a:t>
            </a:r>
            <a:endParaRPr lang="en-US" sz="48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work of the ministry,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the edifying of the body of Christ: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Till we all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 in the unity of the faith,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of the knowledge of the Son of God,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unto a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man..” 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telios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mature, complete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81B2D6-560D-0F28-82DD-E720834D2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55F1CA1-0995-CCE0-348A-4765A8804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6200"/>
            <a:ext cx="121920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calls us to a radical realignment of our position and priorities!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illustrated this with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“counting the cost”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building and battling  (Luke 14:28-32)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then clarified his meaning in vs 33: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likewise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whosoever he be of you that </a:t>
            </a:r>
            <a:r>
              <a:rPr lang="en-US" sz="48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forsaketh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all that he hath,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Apotassō</a:t>
            </a:r>
            <a:r>
              <a:rPr lang="en-US" sz="4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 arrange in proper order)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cannot be my disciple.”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4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262458-C72A-24EB-934B-2DD28A59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C7401B80-AE85-4AC7-CC95-26DB4E00A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6200"/>
            <a:ext cx="121920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Colossians reiterates this expectation.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Col. 1:18,19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he (Jesus) is the head of the body, the church: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the beginning, the firstborn from the dead;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all things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might have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preeminence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Proteuo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First in Rank, Place, and Influence)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it pleased the Father that in him should all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fulness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plē’rōma</a:t>
            </a:r>
            <a:r>
              <a:rPr 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fulfilment)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dwell;…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4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Whereof I am made a minister, according to the dispensation of God, to fulfil the word of God;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the mystery which now is made manifest…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0A606F-6E5B-D52B-9726-BB1E4D550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35632899-A69E-8799-642E-23990C8D0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76200"/>
            <a:ext cx="12192000" cy="3810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whom God would make known what is the riches of the glory of this mystery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…which is Christ in you,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hope of glory: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 we preach,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warning every man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every man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all wisdom;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we may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present every man perfect 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teleios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complete, mature)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Christ Jesus: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Whereunto I also labor, striving according to his working, which worketh in me mightily.”</a:t>
            </a:r>
          </a:p>
        </p:txBody>
      </p:sp>
    </p:spTree>
    <p:extLst>
      <p:ext uri="{BB962C8B-B14F-4D97-AF65-F5344CB8AC3E}">
        <p14:creationId xmlns:p14="http://schemas.microsoft.com/office/powerpoint/2010/main" val="172418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3D48A0-D720-22BA-AC7F-266F80F28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2FE5A0-111F-A8D9-5849-917E8BD36258}"/>
              </a:ext>
            </a:extLst>
          </p:cNvPr>
          <p:cNvSpPr txBox="1"/>
          <p:nvPr/>
        </p:nvSpPr>
        <p:spPr>
          <a:xfrm>
            <a:off x="-44958" y="14404"/>
            <a:ext cx="1228191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every Christian’s heart there is a cross and a throne, and he’s on the throne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until he puts himself on the cross.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he refuses the cross,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Majestic throne room decorated with patterns in the gloom | Premium  AI-generated image">
            <a:extLst>
              <a:ext uri="{FF2B5EF4-FFF2-40B4-BE49-F238E27FC236}">
                <a16:creationId xmlns:a16="http://schemas.microsoft.com/office/drawing/2014/main" id="{B583273A-02EE-5BB3-BEB0-AB44348B7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7500"/>
          <a:stretch/>
        </p:blipFill>
        <p:spPr bwMode="auto">
          <a:xfrm>
            <a:off x="0" y="3095041"/>
            <a:ext cx="3985726" cy="3748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Does It Mean to “Take Up Your Cross”? | by Kimberley Payne | Koinonia  | Medium">
            <a:extLst>
              <a:ext uri="{FF2B5EF4-FFF2-40B4-BE49-F238E27FC236}">
                <a16:creationId xmlns:a16="http://schemas.microsoft.com/office/drawing/2014/main" id="{CF35AC1A-1C42-BF79-E496-ECBFFA575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r="13694"/>
          <a:stretch/>
        </p:blipFill>
        <p:spPr bwMode="auto">
          <a:xfrm>
            <a:off x="7924800" y="3107613"/>
            <a:ext cx="4178808" cy="373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ABF2D7-B62C-FDD3-ECD3-5563A886D568}"/>
              </a:ext>
            </a:extLst>
          </p:cNvPr>
          <p:cNvSpPr txBox="1"/>
          <p:nvPr/>
        </p:nvSpPr>
        <p:spPr>
          <a:xfrm>
            <a:off x="4202662" y="3421224"/>
            <a:ext cx="350520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remains on the throne.</a:t>
            </a:r>
          </a:p>
        </p:txBody>
      </p:sp>
    </p:spTree>
    <p:extLst>
      <p:ext uri="{BB962C8B-B14F-4D97-AF65-F5344CB8AC3E}">
        <p14:creationId xmlns:p14="http://schemas.microsoft.com/office/powerpoint/2010/main" val="354656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1A2AD3-22D7-1AAB-DF46-B8ADDA01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148E22-AAF9-FDEF-D4EC-48DECD70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849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889873-720D-6680-75F2-B276443AAB97}"/>
              </a:ext>
            </a:extLst>
          </p:cNvPr>
          <p:cNvSpPr txBox="1"/>
          <p:nvPr/>
        </p:nvSpPr>
        <p:spPr>
          <a:xfrm>
            <a:off x="9906000" y="38100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62%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09266-5110-9127-EF89-60D454EB5C25}"/>
              </a:ext>
            </a:extLst>
          </p:cNvPr>
          <p:cNvSpPr txBox="1"/>
          <p:nvPr/>
        </p:nvSpPr>
        <p:spPr>
          <a:xfrm>
            <a:off x="228600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E351AC-16B6-66EC-5F06-E25139108807}"/>
              </a:ext>
            </a:extLst>
          </p:cNvPr>
          <p:cNvSpPr txBox="1"/>
          <p:nvPr/>
        </p:nvSpPr>
        <p:spPr>
          <a:xfrm>
            <a:off x="152400" y="351761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65%</a:t>
            </a:r>
          </a:p>
        </p:txBody>
      </p:sp>
    </p:spTree>
    <p:extLst>
      <p:ext uri="{BB962C8B-B14F-4D97-AF65-F5344CB8AC3E}">
        <p14:creationId xmlns:p14="http://schemas.microsoft.com/office/powerpoint/2010/main" val="1360952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40E4AA-A502-FAA6-3A3A-9DBC5B269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9EF494-20E8-B2F9-B274-5D5AA4FD52B0}"/>
              </a:ext>
            </a:extLst>
          </p:cNvPr>
          <p:cNvSpPr txBox="1"/>
          <p:nvPr/>
        </p:nvSpPr>
        <p:spPr>
          <a:xfrm>
            <a:off x="0" y="-64264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Perhaps this is at the bottom of the backsliding and worldliness among believers today.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want to be saved, 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we insist Christ do all the dying.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cross for us, no dethronement, 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What Does It Mean to “Take Up Your Cross”? | by Kimberley Payne | Koinonia  | Medium">
            <a:extLst>
              <a:ext uri="{FF2B5EF4-FFF2-40B4-BE49-F238E27FC236}">
                <a16:creationId xmlns:a16="http://schemas.microsoft.com/office/drawing/2014/main" id="{C431BD0E-5485-DD31-7EB9-CD24221517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r="13694"/>
          <a:stretch/>
        </p:blipFill>
        <p:spPr bwMode="auto">
          <a:xfrm>
            <a:off x="8622791" y="3668346"/>
            <a:ext cx="3569209" cy="318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DACE03-2FB6-3538-5BAC-0EE7A3A481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63" y="3715911"/>
            <a:ext cx="3340609" cy="3142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977EDF-5B51-641F-52C0-F899812CEF15}"/>
              </a:ext>
            </a:extLst>
          </p:cNvPr>
          <p:cNvSpPr txBox="1"/>
          <p:nvPr/>
        </p:nvSpPr>
        <p:spPr>
          <a:xfrm>
            <a:off x="2888810" y="3721388"/>
            <a:ext cx="64143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 dying.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(self denial)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3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F350E9-0755-7EFA-B199-F1DD5E3CF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08FFB-1620-AD81-2F2E-0DC0A5A2D017}"/>
              </a:ext>
            </a:extLst>
          </p:cNvPr>
          <p:cNvSpPr txBox="1"/>
          <p:nvPr/>
        </p:nvSpPr>
        <p:spPr>
          <a:xfrm>
            <a:off x="0" y="-64264"/>
            <a:ext cx="121920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remain king within the little kingdom of </a:t>
            </a:r>
            <a:r>
              <a:rPr lang="en-US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Mansoul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wear our tinsel crown</a:t>
            </a:r>
          </a:p>
          <a:p>
            <a:pPr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all the pride of a Caesar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we doom ourselves to shadows &amp; weakness </a:t>
            </a:r>
          </a:p>
          <a:p>
            <a:pPr algn="ctr"/>
            <a:r>
              <a:rPr lang="en-US" sz="6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spiritual sterility.”  </a:t>
            </a:r>
            <a:endParaRPr lang="en-US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 descr="What Does It Mean to “Take Up Your Cross”? | by Kimberley Payne | Koinonia  | Medium">
            <a:extLst>
              <a:ext uri="{FF2B5EF4-FFF2-40B4-BE49-F238E27FC236}">
                <a16:creationId xmlns:a16="http://schemas.microsoft.com/office/drawing/2014/main" id="{5E563A0C-F631-653F-6E8E-83FDC0EDD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r="13694"/>
          <a:stretch/>
        </p:blipFill>
        <p:spPr bwMode="auto">
          <a:xfrm>
            <a:off x="9283661" y="4281217"/>
            <a:ext cx="2883409" cy="25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339A55-6522-5A11-9A3F-09A502C7F3E4}"/>
              </a:ext>
            </a:extLst>
          </p:cNvPr>
          <p:cNvSpPr txBox="1"/>
          <p:nvPr/>
        </p:nvSpPr>
        <p:spPr>
          <a:xfrm>
            <a:off x="2851313" y="5334000"/>
            <a:ext cx="6355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AW Tozer “The Radical Cross: Living the Passion of Christ”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4E64A4-F57F-3D96-6A78-207D9D5CF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7" y="4325126"/>
            <a:ext cx="2731009" cy="25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8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308A65-65B7-1648-C530-D82B58256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What Does It Mean to “Take Up Your Cross”? | by Kimberley Payne | Koinonia  | Medium">
            <a:extLst>
              <a:ext uri="{FF2B5EF4-FFF2-40B4-BE49-F238E27FC236}">
                <a16:creationId xmlns:a16="http://schemas.microsoft.com/office/drawing/2014/main" id="{A95A3E48-4FFE-CD41-8E49-5318C1D4C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 r="13694"/>
          <a:stretch/>
        </p:blipFill>
        <p:spPr bwMode="auto">
          <a:xfrm>
            <a:off x="8991601" y="4020215"/>
            <a:ext cx="3175470" cy="283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C1C427-40B1-BCF8-4B5B-41A800DC0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7" y="4067452"/>
            <a:ext cx="3004963" cy="2826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CD517-768A-A284-58DD-2766EB226452}"/>
              </a:ext>
            </a:extLst>
          </p:cNvPr>
          <p:cNvSpPr txBox="1"/>
          <p:nvPr/>
        </p:nvSpPr>
        <p:spPr>
          <a:xfrm>
            <a:off x="43037" y="228600"/>
            <a:ext cx="121489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16:24 </a:t>
            </a:r>
            <a:r>
              <a:rPr kumimoji="0" lang="de-DE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Jesus said unto his disciples: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any man will come after me, let him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deny himself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aparne’omai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disown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Cor 6:19)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take up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 cross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stauros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self denial)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follow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Akolouthe’ō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to join)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me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6D0F19-CE43-38CA-67D6-1A215857E80C}"/>
              </a:ext>
            </a:extLst>
          </p:cNvPr>
          <p:cNvSpPr txBox="1"/>
          <p:nvPr/>
        </p:nvSpPr>
        <p:spPr>
          <a:xfrm>
            <a:off x="3048000" y="4191000"/>
            <a:ext cx="5918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Who’s really on the “Throne” of your life?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Who’s on the cross?</a:t>
            </a:r>
          </a:p>
        </p:txBody>
      </p:sp>
    </p:spTree>
    <p:extLst>
      <p:ext uri="{BB962C8B-B14F-4D97-AF65-F5344CB8AC3E}">
        <p14:creationId xmlns:p14="http://schemas.microsoft.com/office/powerpoint/2010/main" val="12660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50E80C-C55F-F9AB-CB15-ED4BDDCB3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985A6-B5A7-F582-B0FF-7B98ABE07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0480"/>
            <a:ext cx="12192000" cy="6829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AD1E6-6102-E672-7EF2-30177BE4E30F}"/>
              </a:ext>
            </a:extLst>
          </p:cNvPr>
          <p:cNvSpPr txBox="1"/>
          <p:nvPr/>
        </p:nvSpPr>
        <p:spPr>
          <a:xfrm>
            <a:off x="9906000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32%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F53474-B583-0834-4016-D97446590B9B}"/>
              </a:ext>
            </a:extLst>
          </p:cNvPr>
          <p:cNvSpPr txBox="1"/>
          <p:nvPr/>
        </p:nvSpPr>
        <p:spPr>
          <a:xfrm>
            <a:off x="76200" y="354839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42%</a:t>
            </a:r>
          </a:p>
        </p:txBody>
      </p:sp>
    </p:spTree>
    <p:extLst>
      <p:ext uri="{BB962C8B-B14F-4D97-AF65-F5344CB8AC3E}">
        <p14:creationId xmlns:p14="http://schemas.microsoft.com/office/powerpoint/2010/main" val="257966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8085A3-4C7A-40F6-3530-8F88D1A76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9BFF0B-26A5-AB2F-0E35-8A12413BE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2"/>
            <a:ext cx="12202083" cy="68523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46173E-AF4D-5CE5-7C42-EB44E34E7D59}"/>
              </a:ext>
            </a:extLst>
          </p:cNvPr>
          <p:cNvSpPr txBox="1"/>
          <p:nvPr/>
        </p:nvSpPr>
        <p:spPr>
          <a:xfrm>
            <a:off x="9448800" y="2471845"/>
            <a:ext cx="243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“Christians”  53%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14B990-7B12-BBFC-41DB-307AE60C8EC0}"/>
              </a:ext>
            </a:extLst>
          </p:cNvPr>
          <p:cNvSpPr txBox="1"/>
          <p:nvPr/>
        </p:nvSpPr>
        <p:spPr>
          <a:xfrm>
            <a:off x="9753600" y="3733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Others </a:t>
            </a:r>
          </a:p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136730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290B4-2693-8A7B-C9BF-A47232A8B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2A7545A-32C7-02A8-AE76-817448F2EBB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4343400"/>
            <a:ext cx="11201400" cy="1470025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tabLst/>
              <a:defRPr/>
            </a:pPr>
            <a:br>
              <a:rPr kumimoji="0" lang="en-US" sz="8000" b="1" i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br>
              <a:rPr lang="en-US" sz="8000" b="1" i="1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ABF2FA-6EA8-09BD-CA0B-E7AB8053EA08}"/>
              </a:ext>
            </a:extLst>
          </p:cNvPr>
          <p:cNvSpPr txBox="1"/>
          <p:nvPr/>
        </p:nvSpPr>
        <p:spPr>
          <a:xfrm>
            <a:off x="381000" y="4037763"/>
            <a:ext cx="10744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can’t really follow Jesus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stay where </a:t>
            </a:r>
            <a:r>
              <a:rPr lang="en-US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how)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 are!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AB0A20-B84C-2EDC-CA9C-62D0059A3E61}"/>
              </a:ext>
            </a:extLst>
          </p:cNvPr>
          <p:cNvSpPr txBox="1"/>
          <p:nvPr/>
        </p:nvSpPr>
        <p:spPr>
          <a:xfrm>
            <a:off x="152400" y="-34159"/>
            <a:ext cx="11811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 Cost of Following Christ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Luke 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56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5F6352-7598-4F18-548A-CC38968B9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71C4263-FACA-384D-819B-A9523433C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10026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paid the price for our pardon!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Eph. 2:8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grace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charis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God’s influence) </a:t>
            </a:r>
            <a:endParaRPr lang="en-US" sz="4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are ye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saved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sōzō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rescued)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faith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pistis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conviction of </a:t>
            </a:r>
            <a:r>
              <a:rPr lang="en-US" sz="4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{trust in} </a:t>
            </a:r>
            <a:r>
              <a:rPr lang="en-US" sz="4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truth)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that not of yourselves: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gift </a:t>
            </a:r>
            <a:r>
              <a:rPr lang="en-US" sz="36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u="sng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doron</a:t>
            </a:r>
            <a:r>
              <a:rPr lang="en-US" sz="36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offering)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God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:”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cholars debate death on the cross">
            <a:extLst>
              <a:ext uri="{FF2B5EF4-FFF2-40B4-BE49-F238E27FC236}">
                <a16:creationId xmlns:a16="http://schemas.microsoft.com/office/drawing/2014/main" id="{9E4DFCF7-8B24-693D-6585-58447E2F9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90800"/>
            <a:ext cx="4078354" cy="4495800"/>
          </a:xfrm>
          <a:prstGeom prst="rect">
            <a:avLst/>
          </a:prstGeom>
          <a:noFill/>
          <a:effectLst>
            <a:softEdge rad="330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817E0-8B4A-84A4-6C12-131AA396C019}"/>
              </a:ext>
            </a:extLst>
          </p:cNvPr>
          <p:cNvSpPr txBox="1"/>
          <p:nvPr/>
        </p:nvSpPr>
        <p:spPr>
          <a:xfrm>
            <a:off x="228600" y="4059342"/>
            <a:ext cx="9439747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Cost was the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(his)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Cross!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19:30 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“It is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teleo</a:t>
            </a:r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accomplished, completed, </a:t>
            </a:r>
          </a:p>
          <a:p>
            <a:pPr algn="ctr"/>
            <a:r>
              <a:rPr lang="en-US" sz="3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the debt is discharged (paid in full)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FE651-6A9D-409F-548B-C91D6E8AB54E}"/>
              </a:ext>
            </a:extLst>
          </p:cNvPr>
          <p:cNvSpPr txBox="1"/>
          <p:nvPr/>
        </p:nvSpPr>
        <p:spPr>
          <a:xfrm>
            <a:off x="7162800" y="1440359"/>
            <a:ext cx="63377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{from what?}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523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BCA2E-DCFC-2E33-A331-EE3BC790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71510B7E-3ACE-2BBA-EA8E-AE6037C6D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3" y="-12071"/>
            <a:ext cx="12192000" cy="51936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Since the price (penalty) for sin is eternal death (Ro 6:23a) Jesus’ death on our behalf satisfied the righteousness of God.  (2 Cor 5:21; Jn 1:29)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can justly offer us the gift of forgiveness.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(Ro. 6:23b; John 3:16-18)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5:8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commendeth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his love toward us, in that, while we were yet sinners,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Christ died for us.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Much more then, being now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Dikaioō</a:t>
            </a:r>
            <a:r>
              <a:rPr lang="en-US" sz="4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rendered innocent!)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his blood,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shall be saved from wrath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through him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38264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B121D-0EE0-D74C-74DF-210547D8C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FA9FB08-0235-FB8D-D763-98D2F27BC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-76200"/>
            <a:ext cx="12192000" cy="229807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Eph 2:8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“By grace are ye saved through faith…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9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Not of 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works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(ergon: our effort)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lest any man should boast.”  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(Titus 3:5)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2" descr="The Philippian Jailer">
            <a:extLst>
              <a:ext uri="{FF2B5EF4-FFF2-40B4-BE49-F238E27FC236}">
                <a16:creationId xmlns:a16="http://schemas.microsoft.com/office/drawing/2014/main" id="{80D239B1-B646-0F91-026F-1C79DCE1F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6736080" cy="423335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BB52CE-78A5-B9BC-13ED-583066C780D5}"/>
              </a:ext>
            </a:extLst>
          </p:cNvPr>
          <p:cNvSpPr txBox="1"/>
          <p:nvPr/>
        </p:nvSpPr>
        <p:spPr>
          <a:xfrm>
            <a:off x="67056" y="2029074"/>
            <a:ext cx="115915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Acts 16:30 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“What must I do to be saved?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38C62-B4D2-1675-F788-8739C7B0AF93}"/>
              </a:ext>
            </a:extLst>
          </p:cNvPr>
          <p:cNvSpPr txBox="1"/>
          <p:nvPr/>
        </p:nvSpPr>
        <p:spPr>
          <a:xfrm>
            <a:off x="67056" y="2860071"/>
            <a:ext cx="549554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31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Believe on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pisteuō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credit, trust)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Lord Jesus Christ,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4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nd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thou shalt be saved”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k Presentation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5511</TotalTime>
  <Words>2380</Words>
  <Application>Microsoft Office PowerPoint</Application>
  <PresentationFormat>Widescreen</PresentationFormat>
  <Paragraphs>238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Aptos</vt:lpstr>
      <vt:lpstr>Aptos Display</vt:lpstr>
      <vt:lpstr>arial</vt:lpstr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Media Dep</cp:lastModifiedBy>
  <cp:revision>86</cp:revision>
  <dcterms:created xsi:type="dcterms:W3CDTF">2011-08-12T19:22:56Z</dcterms:created>
  <dcterms:modified xsi:type="dcterms:W3CDTF">2025-02-09T01:50:24Z</dcterms:modified>
</cp:coreProperties>
</file>