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  <p:sldMasterId id="2147483673" r:id="rId6"/>
    <p:sldMasterId id="2147483733" r:id="rId7"/>
  </p:sldMasterIdLst>
  <p:notesMasterIdLst>
    <p:notesMasterId r:id="rId47"/>
  </p:notesMasterIdLst>
  <p:sldIdLst>
    <p:sldId id="374" r:id="rId8"/>
    <p:sldId id="387" r:id="rId9"/>
    <p:sldId id="391" r:id="rId10"/>
    <p:sldId id="392" r:id="rId11"/>
    <p:sldId id="272" r:id="rId12"/>
    <p:sldId id="260" r:id="rId13"/>
    <p:sldId id="388" r:id="rId14"/>
    <p:sldId id="339" r:id="rId15"/>
    <p:sldId id="389" r:id="rId16"/>
    <p:sldId id="430" r:id="rId17"/>
    <p:sldId id="424" r:id="rId18"/>
    <p:sldId id="426" r:id="rId19"/>
    <p:sldId id="421" r:id="rId20"/>
    <p:sldId id="422" r:id="rId21"/>
    <p:sldId id="420" r:id="rId22"/>
    <p:sldId id="427" r:id="rId23"/>
    <p:sldId id="428" r:id="rId24"/>
    <p:sldId id="442" r:id="rId25"/>
    <p:sldId id="416" r:id="rId26"/>
    <p:sldId id="445" r:id="rId27"/>
    <p:sldId id="446" r:id="rId28"/>
    <p:sldId id="454" r:id="rId29"/>
    <p:sldId id="410" r:id="rId30"/>
    <p:sldId id="447" r:id="rId31"/>
    <p:sldId id="397" r:id="rId32"/>
    <p:sldId id="400" r:id="rId33"/>
    <p:sldId id="395" r:id="rId34"/>
    <p:sldId id="425" r:id="rId35"/>
    <p:sldId id="449" r:id="rId36"/>
    <p:sldId id="435" r:id="rId37"/>
    <p:sldId id="439" r:id="rId38"/>
    <p:sldId id="441" r:id="rId39"/>
    <p:sldId id="437" r:id="rId40"/>
    <p:sldId id="438" r:id="rId41"/>
    <p:sldId id="453" r:id="rId42"/>
    <p:sldId id="429" r:id="rId43"/>
    <p:sldId id="451" r:id="rId44"/>
    <p:sldId id="450" r:id="rId45"/>
    <p:sldId id="452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2" d="100"/>
          <a:sy n="112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994A9-449A-4728-99D8-255E80B7C00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F8671-EE64-473B-92E9-9B5AD5006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5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3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78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06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91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70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7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79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0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2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75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21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20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8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35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4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5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2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3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56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8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1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2FFA-42D9-4D35-98F9-5D2A35646F89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788-E897-4658-B947-BD456DE8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3588-0CF2-468D-A42B-36F2B73A8F77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A32E-CEC9-4D1C-9DC4-B52990B92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DF89-4D46-4C80-94B7-3996BC33794C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3D47-79D8-45E8-BDF0-829A1DC7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0F51-9C17-3A14-EB5C-6E0330A6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6AF8-5BD6-4AE9-A463-B2CBC6253DA2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C3E32-0FE1-F240-B816-0AD67F46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85E29-C15B-E663-6273-FE946EF0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DF60-BF12-44CD-B076-E10428E7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73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FAE8-3BDD-446E-A781-A15068AA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2B6F-09EA-4AC5-9676-DD825587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8296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1F53-43FB-4395-AF10-6AB2BF4FAACD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F1B4-4ED9-4D21-AA96-F19794F6A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E5816-1ADE-40C1-9264-2DC380AE4025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3516-0604-4086-958C-DA3A09EE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4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3F6E-69AE-43D2-96CE-C637EC4951CA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A93F-A558-4414-B8B7-97B4B11AC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7619-6263-4EC7-AD06-887343D3E9DB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7285-A806-4BCB-95ED-08E4DEB09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FCB5-3369-4E70-A99A-1C156BAB12B9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A0BD-9152-490F-A3C2-0250AFF64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5057-DF6F-4A07-AC46-BBE320DECC65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1ACA0-E81E-4C4E-8C20-75AAC47AC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7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EE1B-4CA9-4107-A900-92A4052D25AC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CF82-FB83-4085-9BD7-1CD8EA3A4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98806-F5CF-4230-88FA-540961DCA40E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2A91-F803-425F-B825-BC9849BE6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8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D2990-039D-44A1-9ACD-FB2D9202BBE0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1983C-AE79-45C6-96F5-787257F5A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AA798EA-22A9-9E00-D881-E6BF5BEEC7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22D0CED-982D-A4CA-8710-E02691BDAB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4E3BA-83B3-E113-9420-036BB9820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EB9FA-0819-464C-8E5F-79E18F2CD776}" type="datetimeFigureOut">
              <a:rPr lang="en-US"/>
              <a:pPr>
                <a:defRPr/>
              </a:pPr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8E606-1057-EA78-B727-34E851B96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594D3-CB7E-D4B6-0F5D-07221B555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FA5A84-A465-4388-81C6-42EA57947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D77218E-772C-4622-BC69-9830F0E81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687586"/>
            <a:ext cx="10810875" cy="54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883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/>
  <p:txStyles>
    <p:titleStyle>
      <a:lvl1pPr marL="27906" algn="ctr" rtl="0" fontAlgn="base">
        <a:spcBef>
          <a:spcPct val="0"/>
        </a:spcBef>
        <a:spcAft>
          <a:spcPct val="0"/>
        </a:spcAft>
        <a:defRPr sz="3868" b="1" i="1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2pPr>
      <a:lvl3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3pPr>
      <a:lvl4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4pPr>
      <a:lvl5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5pPr>
      <a:lvl6pPr marL="34938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6pPr>
      <a:lvl7pPr marL="670853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7pPr>
      <a:lvl8pPr marL="99232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8pPr>
      <a:lvl9pPr marL="131380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9pPr>
    </p:titleStyle>
    <p:bodyStyle>
      <a:lvl1pPr marL="341565" indent="-338217" algn="l" rtl="0" fontAlgn="base">
        <a:spcBef>
          <a:spcPts val="773"/>
        </a:spcBef>
        <a:spcAft>
          <a:spcPct val="0"/>
        </a:spcAft>
        <a:buSzPct val="100000"/>
        <a:buFont typeface="Lucida Grande" pitchFamily="1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65271" indent="-275708" algn="l" rtl="0" fontAlgn="base">
        <a:spcBef>
          <a:spcPts val="633"/>
        </a:spcBef>
        <a:spcAft>
          <a:spcPct val="0"/>
        </a:spcAft>
        <a:buSzPct val="100000"/>
        <a:buFont typeface="Lucida Grande" pitchFamily="1" charset="0"/>
        <a:buChar char="–"/>
        <a:defRPr sz="2672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74927" indent="-228827" algn="l" rtl="0" fontAlgn="base">
        <a:spcBef>
          <a:spcPts val="562"/>
        </a:spcBef>
        <a:spcAft>
          <a:spcPct val="0"/>
        </a:spcAft>
        <a:buSzPct val="100000"/>
        <a:buFont typeface="Lucida Grande" pitchFamily="1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30348" indent="-226594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986884" indent="-227711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10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577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1051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52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73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4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2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9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6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4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31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8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48EF9431-8383-3687-8A87-135C72DB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5000"/>
            <a:ext cx="11582400" cy="22860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hold these truths to be self evident…”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A825B-E3BB-450A-3C38-3ADBA3C4EA13}"/>
              </a:ext>
            </a:extLst>
          </p:cNvPr>
          <p:cNvSpPr txBox="1"/>
          <p:nvPr/>
        </p:nvSpPr>
        <p:spPr>
          <a:xfrm>
            <a:off x="818260" y="5463063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to  “self evident” truth?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46885-116A-C292-022A-A26A8C458BC4}"/>
              </a:ext>
            </a:extLst>
          </p:cNvPr>
          <p:cNvSpPr txBox="1"/>
          <p:nvPr/>
        </p:nvSpPr>
        <p:spPr>
          <a:xfrm>
            <a:off x="3200400" y="194608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bg1"/>
                </a:solidFill>
                <a:latin typeface="Georgia" panose="02040502050405020303" pitchFamily="18" charset="0"/>
              </a:rPr>
              <a:t>What has happened</a:t>
            </a:r>
          </a:p>
        </p:txBody>
      </p:sp>
    </p:spTree>
    <p:extLst>
      <p:ext uri="{BB962C8B-B14F-4D97-AF65-F5344CB8AC3E}">
        <p14:creationId xmlns:p14="http://schemas.microsoft.com/office/powerpoint/2010/main" val="41157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2088"/>
            <a:ext cx="12039600" cy="6705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Explanation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(Development of Reprobation)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God gave us a “conscience” to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 2:15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conscience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bearing witness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thoughts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logismos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reasoning, logic)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mean while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accusing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katēgore’ō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charge, act as a plaintiff)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else excusing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another”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apologe’omai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give an account, defend)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2088"/>
            <a:ext cx="12039600" cy="6705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Explanation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(Development of Reprobation)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God gave us a “conscience” to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us. </a:t>
            </a:r>
          </a:p>
          <a:p>
            <a:pPr marL="742950" lvl="0" indent="-742950">
              <a:spcBef>
                <a:spcPts val="0"/>
              </a:spcBef>
              <a:buAutoNum type="arabicParenR"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 conscience must have a standard by which to judge right and wrong. Ps 119:9-11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Wherewithal shall a young man cleanse his way?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taking heed thereto according to thy word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With my whole heart have I sought thee: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me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wander from thy commandments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have I hid in mine heart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I might not sin against thee. “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spcBef>
                <a:spcPts val="0"/>
              </a:spcBef>
              <a:buAutoNum type="arabicParenR"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2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2088"/>
            <a:ext cx="12039600" cy="6705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Explanation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(Development of Reprobation)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God gave us a “conscience” to guide us. </a:t>
            </a:r>
          </a:p>
          <a:p>
            <a:pPr marL="742950" lvl="0" indent="-742950">
              <a:spcBef>
                <a:spcPts val="0"/>
              </a:spcBef>
              <a:buAutoNum type="arabicParenR"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 conscience must have a standard by which to judge right and wrong.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This standard is God’s word. 1 Tim 1:5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end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(telos: goal)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commandment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parangeli’a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charge)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charity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 of a pure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katharos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clean)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of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conscience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synei’dēsis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beneficial, effective co-perception)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pistis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conviction)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unfeigned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(sincere)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152400" y="-15089"/>
            <a:ext cx="121158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Explanation (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Reprobation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sin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conscience produces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It’s like the spiritual “white blood cells” that try to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expose and fight the infection of sin. 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 Conviction should lead to honest confession.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 Jn 1:9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we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sins…”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homolege’o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say the same thing! {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Acknowledge})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3) Honest (humble) confession produces cleansing.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 Jn 1:9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“…He is faithful and just to forgive us…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cleanse us from all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unrighteousness”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(infection!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92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152400" y="-15089"/>
            <a:ext cx="121158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we continue in our rebellion,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to deal   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with the conviction of our conscience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9:5, Ro.2:15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In an attempt to rationalize our sin, We begin to: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 “Re-think”/redefine  God’s Standard  (Gen. 3:1)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His right to set a standard.  (Gen. 3:5)    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“ye shall be as gods,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good and evil”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Yada:  6 x it’s translated “to declare” 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5:2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is the LORD, that I should obey his voice?”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E9E51-B916-D0FF-C0BD-E44A7491072C}"/>
              </a:ext>
            </a:extLst>
          </p:cNvPr>
          <p:cNvSpPr txBox="1"/>
          <p:nvPr/>
        </p:nvSpPr>
        <p:spPr>
          <a:xfrm>
            <a:off x="152400" y="5257800"/>
            <a:ext cx="12035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This rationalization clouds/corrupts our conscience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synei’dēsis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co-perception)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becomes “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defiled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38100" y="-64264"/>
            <a:ext cx="121158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Explanation (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Reprobation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D. We then either reject, redesign, or replace God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“god” of our own making.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1:21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they knew God, they glorified him not as God…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became vain in their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imaginations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dialogismos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foolish heart was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darkened”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skotizo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obscured)</a:t>
            </a:r>
          </a:p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from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(shadowed, dimmed)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Professing themselves to be wise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became fools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changed the glory of the uncorruptible God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an image made like to corruptible man…”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FBC35-5C92-17D0-EA8B-0D16F25681DE}"/>
              </a:ext>
            </a:extLst>
          </p:cNvPr>
          <p:cNvSpPr txBox="1"/>
          <p:nvPr/>
        </p:nvSpPr>
        <p:spPr>
          <a:xfrm>
            <a:off x="7848600" y="3657600"/>
            <a:ext cx="63012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(gas lighting!)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629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We then either reject, redesign, or replace God  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“god” of our own making.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Titus 1:14-16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giving heed to ..fables, and commandments of men,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turn from the truth.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the pure all things are pure: but unto them that are defiled and unbelieving is nothing pure;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even their mind and conscience is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defiled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4000" b="1" dirty="0" err="1">
                <a:solidFill>
                  <a:srgbClr val="0000FF"/>
                </a:solidFill>
                <a:latin typeface="Gentium" panose="02000503060000020004" pitchFamily="2" charset="0"/>
              </a:rPr>
              <a:t>Miai’nō</a:t>
            </a:r>
            <a:r>
              <a:rPr lang="en-US" sz="4000" b="1" dirty="0">
                <a:solidFill>
                  <a:srgbClr val="0000FF"/>
                </a:solidFill>
                <a:latin typeface="Gentium" panose="02000503060000020004" pitchFamily="2" charset="0"/>
              </a:rPr>
              <a:t>: contaminated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They profess that they know God;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in works they deny him,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abominable, and disobedient,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unto every good work reprobate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0282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0" y="0"/>
            <a:ext cx="121920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then either reject, redesign, or replace God   </a:t>
            </a:r>
          </a:p>
          <a:p>
            <a:pPr lvl="0"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“god” of our own making.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What then becomes the standard by which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we determine “good and evil”?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Judges 17:6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those days there was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king in Israel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(Authority or standard)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every man did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which was right in his own eyes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 word for word final verse of Judges!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21:25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A8042A-BD9D-DF62-84C1-ED2F22E1FC73}"/>
              </a:ext>
            </a:extLst>
          </p:cNvPr>
          <p:cNvSpPr txBox="1"/>
          <p:nvPr/>
        </p:nvSpPr>
        <p:spPr>
          <a:xfrm>
            <a:off x="9067800" y="205739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DO!</a:t>
            </a:r>
          </a:p>
        </p:txBody>
      </p:sp>
    </p:spTree>
    <p:extLst>
      <p:ext uri="{BB962C8B-B14F-4D97-AF65-F5344CB8AC3E}">
        <p14:creationId xmlns:p14="http://schemas.microsoft.com/office/powerpoint/2010/main" val="18192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0" y="0"/>
            <a:ext cx="12192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then either reject, redesign, or replace God   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“god” of our own making.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We basically buy into Satan’s first lie and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become our own “god”.   Gen. 3:5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eyes will be open…</a:t>
            </a:r>
          </a:p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Ye shall be as gods,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(determining/declaring)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and evil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id Satan Promise Eve Immortality?">
            <a:extLst>
              <a:ext uri="{FF2B5EF4-FFF2-40B4-BE49-F238E27FC236}">
                <a16:creationId xmlns:a16="http://schemas.microsoft.com/office/drawing/2014/main" id="{E8E410E7-01A4-3A66-08AF-9B3527B6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2363606"/>
            <a:ext cx="2971800" cy="44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0" y="0"/>
            <a:ext cx="121920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Rejecting God, His Wisdom and standards</a:t>
            </a:r>
          </a:p>
          <a:p>
            <a:pPr lvl="0"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then replacing them with our own</a:t>
            </a:r>
          </a:p>
          <a:p>
            <a:pPr lvl="0"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Produces a Reprobate mind.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3:14-16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if ye have bitter envying and strife in your hearts, glory not, and lie not against the truth.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wisdom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descendeth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from above,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is earthly, sensual, devilish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where envying and strife is, there is confusion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every evil work.” </a:t>
            </a:r>
          </a:p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“evil” is infectious!</a:t>
            </a:r>
          </a:p>
        </p:txBody>
      </p:sp>
    </p:spTree>
    <p:extLst>
      <p:ext uri="{BB962C8B-B14F-4D97-AF65-F5344CB8AC3E}">
        <p14:creationId xmlns:p14="http://schemas.microsoft.com/office/powerpoint/2010/main" val="21028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532" y="457200"/>
            <a:ext cx="11125200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 uses </a:t>
            </a:r>
            <a:r>
              <a:rPr 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seduction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deception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draw us away from God </a:t>
            </a:r>
          </a:p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will/ways.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Jn 2:15-17; 5:19)</a:t>
            </a:r>
          </a:p>
          <a:p>
            <a:pPr lvl="0" algn="ctr">
              <a:spcBef>
                <a:spcPts val="0"/>
              </a:spcBef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4:4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this world 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blinded 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tuphos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obscure, opaque) </a:t>
            </a:r>
          </a:p>
          <a:p>
            <a:pPr lvl="0" algn="ctr">
              <a:spcBef>
                <a:spcPts val="0"/>
              </a:spcBef>
            </a:pP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minds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(Noema: perception, purpose)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4B8CD-A682-1129-7EB6-CA521DDC3A0C}"/>
              </a:ext>
            </a:extLst>
          </p:cNvPr>
          <p:cNvSpPr txBox="1"/>
          <p:nvPr/>
        </p:nvSpPr>
        <p:spPr>
          <a:xfrm>
            <a:off x="152401" y="5181600"/>
            <a:ext cx="11582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Jn 5:19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whole world lieth in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wickedness”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Hurtful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influence/effect)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diseased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modern god is known as “humanism.”</a:t>
            </a:r>
          </a:p>
          <a:p>
            <a:pPr lvl="0" algn="ctr"/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 outlook or system of thought attaching prime importance to human </a:t>
            </a:r>
            <a:r>
              <a:rPr lang="en-US" sz="40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rather than divine matters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AKA: We’re our own “god”!</a:t>
            </a:r>
          </a:p>
          <a:p>
            <a:pPr lvl="0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1933 Humanist Manifesto 1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time has come for widespread recognition of the radical changes in religious beliefs throughout the modern world.”</a:t>
            </a:r>
          </a:p>
          <a:p>
            <a:pPr lvl="0"/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manifesto reveals their 15 “goals” or creeds”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Religious humanists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 the universe as </a:t>
            </a:r>
          </a:p>
          <a:p>
            <a:pPr lvl="0" algn="ctr"/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self-existing </a:t>
            </a:r>
            <a:r>
              <a:rPr lang="en-US" sz="4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not created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0" y="0"/>
            <a:ext cx="121920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Religious humanism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maintains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all associations and institutions exist for the fulfillment of human life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intelligent evaluation, 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such associations and institutions 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view to the enhancement of human life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purpose and program of humanism</a:t>
            </a: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Certainly religious institutions, their ritualistic forms, ecclesiastical methods, and communal activities</a:t>
            </a:r>
          </a:p>
          <a:p>
            <a:pPr lvl="0" algn="ctr"/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must be reconstituted as rapidly as experience allows,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function effectively in the modern world.”</a:t>
            </a:r>
            <a:endParaRPr lang="en-US" sz="4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0" y="0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of the Humanist Manifesto 1: 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 stand the theses </a:t>
            </a:r>
            <a:r>
              <a:rPr 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religious humanism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we consider the religious forms and ideas of our fathers no longer adequate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quest for the good life is still the central task for mankind. 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is at last becoming aware that he alone is responsible for the realization of the world of his dreams,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he has within himself the power for its achievement. 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must set intelligence and will to the task.”</a:t>
            </a:r>
          </a:p>
          <a:p>
            <a:pPr lvl="0"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https://americanhumanist.org/what-is-humanism/manifesto1/</a:t>
            </a:r>
          </a:p>
        </p:txBody>
      </p:sp>
    </p:spTree>
    <p:extLst>
      <p:ext uri="{BB962C8B-B14F-4D97-AF65-F5344CB8AC3E}">
        <p14:creationId xmlns:p14="http://schemas.microsoft.com/office/powerpoint/2010/main" val="11436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BE532-76F9-D1A8-6D4A-84799B9F22E8}"/>
              </a:ext>
            </a:extLst>
          </p:cNvPr>
          <p:cNvSpPr txBox="1"/>
          <p:nvPr/>
        </p:nvSpPr>
        <p:spPr>
          <a:xfrm>
            <a:off x="76200" y="0"/>
            <a:ext cx="1196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philosophy of the school room in one generation </a:t>
            </a:r>
          </a:p>
          <a:p>
            <a:pPr algn="ctr"/>
            <a:r>
              <a:rPr lang="en-US" sz="4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be the philosophy of government in the next.”</a:t>
            </a:r>
            <a:endParaRPr lang="en-US" sz="2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39347-6A95-3009-7076-32BE881F429D}"/>
              </a:ext>
            </a:extLst>
          </p:cNvPr>
          <p:cNvSpPr txBox="1"/>
          <p:nvPr/>
        </p:nvSpPr>
        <p:spPr>
          <a:xfrm>
            <a:off x="990600" y="6370191"/>
            <a:ext cx="1104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https://www.brainyquote.com/quotes/abraham_lincoln_133687</a:t>
            </a:r>
          </a:p>
        </p:txBody>
      </p:sp>
      <p:pic>
        <p:nvPicPr>
          <p:cNvPr id="1026" name="Picture 2" descr="America will never be destroyed from the outside by Abraham Lincoln (Ready to hang) - Free Shipping">
            <a:extLst>
              <a:ext uri="{FF2B5EF4-FFF2-40B4-BE49-F238E27FC236}">
                <a16:creationId xmlns:a16="http://schemas.microsoft.com/office/drawing/2014/main" id="{E77F4AD0-DA0A-A2C0-F385-3B6D2ADC5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20687" r="4732" b="18244"/>
          <a:stretch/>
        </p:blipFill>
        <p:spPr bwMode="auto">
          <a:xfrm>
            <a:off x="838200" y="1294256"/>
            <a:ext cx="10287000" cy="511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61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34 signers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consisting of 18 Educators, </a:t>
            </a:r>
          </a:p>
          <a:p>
            <a:pPr lvl="0"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“Ministers”,  5 Editors, and  1 lawyer)</a:t>
            </a:r>
          </a:p>
          <a:p>
            <a:pPr lvl="0"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Worked to “fundamentally transform” America.</a:t>
            </a:r>
          </a:p>
          <a:p>
            <a:pPr lvl="0"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Dewey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(Father of Modern Education)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with many other like-minded people </a:t>
            </a:r>
          </a:p>
          <a:p>
            <a:pPr lvl="0"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(Such as ACLU founder Roger Baldwin) </a:t>
            </a:r>
          </a:p>
          <a:p>
            <a:pPr lvl="0"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worked to turn their dream </a:t>
            </a:r>
          </a:p>
          <a:p>
            <a:pPr lvl="0"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our current Nightmare!</a:t>
            </a:r>
          </a:p>
        </p:txBody>
      </p:sp>
    </p:spTree>
    <p:extLst>
      <p:ext uri="{BB962C8B-B14F-4D97-AF65-F5344CB8AC3E}">
        <p14:creationId xmlns:p14="http://schemas.microsoft.com/office/powerpoint/2010/main" val="24971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1C6A50-371F-4871-466D-457DC1CD9BC6}"/>
              </a:ext>
            </a:extLst>
          </p:cNvPr>
          <p:cNvSpPr txBox="1"/>
          <p:nvPr/>
        </p:nvSpPr>
        <p:spPr>
          <a:xfrm>
            <a:off x="76200" y="152400"/>
            <a:ext cx="118872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Roger Baldwin (Founded ACLU 1920) wrote: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“I am for socialism, disarmament, and, ultimately,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abolishing the state itself...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seek the social ownership of property,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abolition of the propertied class,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sole control of those who produce wealth.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Communism is the goal.”</a:t>
            </a:r>
          </a:p>
        </p:txBody>
      </p:sp>
      <p:pic>
        <p:nvPicPr>
          <p:cNvPr id="4" name="Picture 3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7C780579-EA93-70E1-C190-8A11B7925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4856" r="7998" b="6946"/>
          <a:stretch/>
        </p:blipFill>
        <p:spPr>
          <a:xfrm>
            <a:off x="8814726" y="4343400"/>
            <a:ext cx="3377273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599FB5-6278-9810-A9E9-54EAC127D24C}"/>
              </a:ext>
            </a:extLst>
          </p:cNvPr>
          <p:cNvSpPr txBox="1"/>
          <p:nvPr/>
        </p:nvSpPr>
        <p:spPr>
          <a:xfrm>
            <a:off x="240671" y="4449085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https://www.azquotes.com/author/832-Roger_Nash_Baldwin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73258-20F6-E52B-8239-659996F2D040}"/>
              </a:ext>
            </a:extLst>
          </p:cNvPr>
          <p:cNvSpPr txBox="1"/>
          <p:nvPr/>
        </p:nvSpPr>
        <p:spPr>
          <a:xfrm>
            <a:off x="0" y="4895619"/>
            <a:ext cx="86247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Both John Dewey &amp; Roger Baldwin went to Russia to study (and praise)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educational methods of Stalin.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24CF82-C255-469B-956E-AC18984EBE00}"/>
              </a:ext>
            </a:extLst>
          </p:cNvPr>
          <p:cNvSpPr txBox="1"/>
          <p:nvPr/>
        </p:nvSpPr>
        <p:spPr>
          <a:xfrm>
            <a:off x="210094" y="728006"/>
            <a:ext cx="11658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ACLU is closely affiliated with the communist movement in the United States,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fully 90 percent of its efforts are on behalf of communists who have come into conflict with the law.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claims to stand for free speech, free press and free assembly, but it is quite apparent that the main function of the ACLU is …to protect the communists.”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2806CF-800B-4571-9719-26948DAE7157}"/>
              </a:ext>
            </a:extLst>
          </p:cNvPr>
          <p:cNvSpPr txBox="1"/>
          <p:nvPr/>
        </p:nvSpPr>
        <p:spPr>
          <a:xfrm>
            <a:off x="210094" y="4354"/>
            <a:ext cx="119579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1931 Special House Committee reported:</a:t>
            </a:r>
          </a:p>
        </p:txBody>
      </p:sp>
      <p:pic>
        <p:nvPicPr>
          <p:cNvPr id="2050" name="Picture 2" descr="Supreme Court Justice Ruth Bader Ginsburg misses oral arguments ...">
            <a:extLst>
              <a:ext uri="{FF2B5EF4-FFF2-40B4-BE49-F238E27FC236}">
                <a16:creationId xmlns:a16="http://schemas.microsoft.com/office/drawing/2014/main" id="{816AC395-45BD-48A3-BF47-8BE2C04A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255641-4C9E-48D9-9A54-665D643A2F44}"/>
              </a:ext>
            </a:extLst>
          </p:cNvPr>
          <p:cNvSpPr txBox="1"/>
          <p:nvPr/>
        </p:nvSpPr>
        <p:spPr>
          <a:xfrm>
            <a:off x="2983194" y="497172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Ruth Ginsburg directed ACLU Women’s Projects from</a:t>
            </a:r>
            <a:endParaRPr lang="en-US" sz="2800" b="1" dirty="0"/>
          </a:p>
          <a:p>
            <a:pPr algn="ctr"/>
            <a:r>
              <a:rPr lang="en-US" sz="4800" b="1" dirty="0"/>
              <a:t>Supreme Court since 1993</a:t>
            </a:r>
          </a:p>
        </p:txBody>
      </p:sp>
    </p:spTree>
    <p:extLst>
      <p:ext uri="{BB962C8B-B14F-4D97-AF65-F5344CB8AC3E}">
        <p14:creationId xmlns:p14="http://schemas.microsoft.com/office/powerpoint/2010/main" val="1871796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065A08-6F9C-ED00-BA01-C5EE85B6C091}"/>
              </a:ext>
            </a:extLst>
          </p:cNvPr>
          <p:cNvSpPr txBox="1"/>
          <p:nvPr/>
        </p:nvSpPr>
        <p:spPr>
          <a:xfrm>
            <a:off x="118217" y="0"/>
            <a:ext cx="11887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18 of the HM1 signers were educators! Charles F. Potter wrote:</a:t>
            </a:r>
          </a:p>
          <a:p>
            <a:pPr algn="ctr"/>
            <a:r>
              <a:rPr lang="en-US" sz="3200" dirty="0"/>
              <a:t>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"Education is thus a most powerful ally of humanism,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every American school is a school of humanism.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a theistic Sunday school's meeting for an hour once a week and teaching only a fraction of the children do to stem the tide of the five-day program of humanistic teaching?“</a:t>
            </a:r>
          </a:p>
          <a:p>
            <a:r>
              <a:rPr lang="en-US" sz="3200" dirty="0"/>
              <a:t> (Charles F. Potter, "Humanism: A New Religion," 1930)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E6C48-A54B-CA4E-3421-301D5102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713" y="4038600"/>
            <a:ext cx="1979287" cy="28556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66AF00-E062-8590-59C3-059FEE2DBFB1}"/>
              </a:ext>
            </a:extLst>
          </p:cNvPr>
          <p:cNvSpPr txBox="1"/>
          <p:nvPr/>
        </p:nvSpPr>
        <p:spPr>
          <a:xfrm>
            <a:off x="1828800" y="4562214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/>
              <a:t>He was a Unitarian Minister!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EA136-B28E-82A9-3600-BF939428AA8E}"/>
              </a:ext>
            </a:extLst>
          </p:cNvPr>
          <p:cNvSpPr txBox="1"/>
          <p:nvPr/>
        </p:nvSpPr>
        <p:spPr>
          <a:xfrm>
            <a:off x="152400" y="5139888"/>
            <a:ext cx="99841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Their infiltration in Education set the stage for the Humanist takeover of American Schools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(and pulpits) a generation later. </a:t>
            </a:r>
          </a:p>
        </p:txBody>
      </p:sp>
    </p:spTree>
    <p:extLst>
      <p:ext uri="{BB962C8B-B14F-4D97-AF65-F5344CB8AC3E}">
        <p14:creationId xmlns:p14="http://schemas.microsoft.com/office/powerpoint/2010/main" val="38460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2088"/>
            <a:ext cx="12039600" cy="6705600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warned us of this time would come!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Tim. 3:13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“Evil men and seducers shall wax worse and worse,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Deceiving and being deceived” 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 4:1-2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the Spirit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expressly, that in the latter times some shall depart from the faith,</a:t>
            </a:r>
          </a:p>
          <a:p>
            <a:pPr marL="0" lvl="0" indent="0" algn="ctr">
              <a:spcBef>
                <a:spcPts val="120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giving heed to seducing spirits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doctrines of devils;”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 3:5)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shall be as gods”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3CB724-19CA-8660-2854-E78F8E8D0592}"/>
              </a:ext>
            </a:extLst>
          </p:cNvPr>
          <p:cNvSpPr txBox="1"/>
          <p:nvPr/>
        </p:nvSpPr>
        <p:spPr>
          <a:xfrm>
            <a:off x="0" y="76200"/>
            <a:ext cx="66293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Tim 4:2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Speaking lies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hypocrisy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having their conscience seared with a hot iron”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uty To Warn 🔉 sur Twitter : &quot;(1/2) THE BIG LIE - this is a propaganda  technique. Expression was coined by none other than Hitler, in his book  Mein Kampf. It's about">
            <a:extLst>
              <a:ext uri="{FF2B5EF4-FFF2-40B4-BE49-F238E27FC236}">
                <a16:creationId xmlns:a16="http://schemas.microsoft.com/office/drawing/2014/main" id="{4A3F7169-F267-184E-D860-DC7A697D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782"/>
            <a:ext cx="52562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4504C3-48E6-936B-36A7-CDBB728B6D23}"/>
              </a:ext>
            </a:extLst>
          </p:cNvPr>
          <p:cNvSpPr txBox="1"/>
          <p:nvPr/>
        </p:nvSpPr>
        <p:spPr>
          <a:xfrm>
            <a:off x="0" y="2821936"/>
            <a:ext cx="678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Jn 8:44-45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are of your father the devil,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 lusts of your father ye will do. 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a murderer from the beginning, 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abode not in the truth,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because there is no truth in him. 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he is a liar, and the father of it.</a:t>
            </a:r>
          </a:p>
          <a:p>
            <a:pPr algn="ctr"/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because I tell you the truth, ye believe me not. “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1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381000"/>
            <a:ext cx="11201400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Scripture is clear that he will become increasingly bold and desperate.</a:t>
            </a: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Tim. 4:1,2; 2 Tim. 3; 4:3,4; Rev. 12:9-12)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 3:13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evil men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hurtful, diseased)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seducers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(goes’: wizards, imposters)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wax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worse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worse,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(epi: superimpose {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Values, beliefs, behavior})</a:t>
            </a:r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deceiving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being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deceived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Planao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Cause to roam out of the way)</a:t>
            </a:r>
          </a:p>
          <a:p>
            <a:pPr algn="ctr">
              <a:spcBef>
                <a:spcPts val="0"/>
              </a:spcBef>
            </a:pP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961DE52-C8F1-2E3E-0177-87B75EA78D4F}"/>
              </a:ext>
            </a:extLst>
          </p:cNvPr>
          <p:cNvSpPr txBox="1"/>
          <p:nvPr/>
        </p:nvSpPr>
        <p:spPr>
          <a:xfrm>
            <a:off x="-503020" y="2421111"/>
            <a:ext cx="89916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you tell a lie big enough 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keep repeating it, 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will eventually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to believe it.”</a:t>
            </a:r>
          </a:p>
          <a:p>
            <a:endParaRPr lang="en-US" sz="2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77713-FFC3-3AEC-84A6-F292BC675E5E}"/>
              </a:ext>
            </a:extLst>
          </p:cNvPr>
          <p:cNvSpPr txBox="1"/>
          <p:nvPr/>
        </p:nvSpPr>
        <p:spPr>
          <a:xfrm>
            <a:off x="-81809" y="112787"/>
            <a:ext cx="8515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lie told once remains a lie,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 lie told a thousand times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becomes the truth!”</a:t>
            </a:r>
          </a:p>
        </p:txBody>
      </p:sp>
      <p:pic>
        <p:nvPicPr>
          <p:cNvPr id="2054" name="Picture 6" descr="Just think what Goebbels could have done with Facebook - World News -  Haaretz.com">
            <a:extLst>
              <a:ext uri="{FF2B5EF4-FFF2-40B4-BE49-F238E27FC236}">
                <a16:creationId xmlns:a16="http://schemas.microsoft.com/office/drawing/2014/main" id="{0511C862-8FEA-17BC-53BE-C8D83714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1"/>
            <a:ext cx="4086226" cy="54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D42549-371E-0908-F7E7-D349490206D5}"/>
              </a:ext>
            </a:extLst>
          </p:cNvPr>
          <p:cNvSpPr txBox="1"/>
          <p:nvPr/>
        </p:nvSpPr>
        <p:spPr>
          <a:xfrm>
            <a:off x="5029200" y="5372100"/>
            <a:ext cx="6705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Joseph Goebbels was Hitler’s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“Minister of Propaganda” </a:t>
            </a:r>
          </a:p>
        </p:txBody>
      </p:sp>
    </p:spTree>
    <p:extLst>
      <p:ext uri="{BB962C8B-B14F-4D97-AF65-F5344CB8AC3E}">
        <p14:creationId xmlns:p14="http://schemas.microsoft.com/office/powerpoint/2010/main" val="41254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977713-FFC3-3AEC-84A6-F292BC675E5E}"/>
              </a:ext>
            </a:extLst>
          </p:cNvPr>
          <p:cNvSpPr txBox="1"/>
          <p:nvPr/>
        </p:nvSpPr>
        <p:spPr>
          <a:xfrm>
            <a:off x="86914" y="-152400"/>
            <a:ext cx="12105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 has many “ministers of Propaganda!”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3 years and 32 million in legal fees forcing the “Russian Collusion” story:</a:t>
            </a:r>
          </a:p>
          <a:p>
            <a:pPr algn="ctr"/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Trump, Justice Department Officials Meet About Russia Probe - WSJ">
            <a:extLst>
              <a:ext uri="{FF2B5EF4-FFF2-40B4-BE49-F238E27FC236}">
                <a16:creationId xmlns:a16="http://schemas.microsoft.com/office/drawing/2014/main" id="{EE0E2BDC-7316-65CA-0548-A4FF267E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" y="2209800"/>
            <a:ext cx="1201817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5C9A5A-5E90-ABB0-BBAD-80ADD0EE9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6" y="0"/>
            <a:ext cx="12201525" cy="6858000"/>
          </a:xfrm>
          <a:prstGeom prst="rect">
            <a:avLst/>
          </a:prstGeom>
        </p:spPr>
      </p:pic>
      <p:pic>
        <p:nvPicPr>
          <p:cNvPr id="6146" name="Picture 2" descr="Barr's letter proves Trump was right; Mueller report was a witch hunt">
            <a:extLst>
              <a:ext uri="{FF2B5EF4-FFF2-40B4-BE49-F238E27FC236}">
                <a16:creationId xmlns:a16="http://schemas.microsoft.com/office/drawing/2014/main" id="{541C3BA3-5E01-E403-E43A-10072F9D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977713-FFC3-3AEC-84A6-F292BC675E5E}"/>
              </a:ext>
            </a:extLst>
          </p:cNvPr>
          <p:cNvSpPr txBox="1"/>
          <p:nvPr/>
        </p:nvSpPr>
        <p:spPr>
          <a:xfrm>
            <a:off x="86914" y="152400"/>
            <a:ext cx="1210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 has many “ministers of Propaganda!”</a:t>
            </a:r>
          </a:p>
        </p:txBody>
      </p:sp>
      <p:pic>
        <p:nvPicPr>
          <p:cNvPr id="3074" name="Picture 2" descr="Only Some Kinds of Protest Are Always 'Mostly Peaceful' | National Review">
            <a:extLst>
              <a:ext uri="{FF2B5EF4-FFF2-40B4-BE49-F238E27FC236}">
                <a16:creationId xmlns:a16="http://schemas.microsoft.com/office/drawing/2014/main" id="{1EF91B0F-2B7D-C257-1F9A-DEDE22BF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" y="991157"/>
            <a:ext cx="7239001" cy="40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4C2987-6CAB-45C5-67F0-C2362F05D25D}"/>
              </a:ext>
            </a:extLst>
          </p:cNvPr>
          <p:cNvSpPr txBox="1"/>
          <p:nvPr/>
        </p:nvSpPr>
        <p:spPr>
          <a:xfrm>
            <a:off x="200025" y="5068081"/>
            <a:ext cx="114954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00"/>
                </a:solidFill>
                <a:effectLst/>
              </a:rPr>
              <a:t>“Over 60,000 officers assaulted in 2020, with 31% sustaining injuries: and 46 killed”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C85DB7-2C11-2BE2-9A16-4BC73642FF10}"/>
              </a:ext>
            </a:extLst>
          </p:cNvPr>
          <p:cNvSpPr txBox="1"/>
          <p:nvPr/>
        </p:nvSpPr>
        <p:spPr>
          <a:xfrm>
            <a:off x="457200" y="6326743"/>
            <a:ext cx="12105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https://abcnews.go.com/US/60000-officers-assaulted-2020-31-sustaining-injuries-fbi/story?id=80661264</a:t>
            </a:r>
          </a:p>
        </p:txBody>
      </p:sp>
      <p:pic>
        <p:nvPicPr>
          <p:cNvPr id="3078" name="Picture 6" descr="June 1 coverage of nationwide unrest and ongoing protests">
            <a:extLst>
              <a:ext uri="{FF2B5EF4-FFF2-40B4-BE49-F238E27FC236}">
                <a16:creationId xmlns:a16="http://schemas.microsoft.com/office/drawing/2014/main" id="{5072DC4F-CAED-9B31-A02D-2278080B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65" y="991157"/>
            <a:ext cx="4808507" cy="40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977713-FFC3-3AEC-84A6-F292BC675E5E}"/>
              </a:ext>
            </a:extLst>
          </p:cNvPr>
          <p:cNvSpPr txBox="1"/>
          <p:nvPr/>
        </p:nvSpPr>
        <p:spPr>
          <a:xfrm>
            <a:off x="86914" y="152400"/>
            <a:ext cx="1210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 has many “ministers of Propaganda!”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C2987-6CAB-45C5-67F0-C2362F05D25D}"/>
              </a:ext>
            </a:extLst>
          </p:cNvPr>
          <p:cNvSpPr txBox="1"/>
          <p:nvPr/>
        </p:nvSpPr>
        <p:spPr>
          <a:xfrm>
            <a:off x="258364" y="4932224"/>
            <a:ext cx="119241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0" dirty="0">
                <a:solidFill>
                  <a:srgbClr val="000000"/>
                </a:solidFill>
                <a:effectLst/>
              </a:rPr>
              <a:t>“An armed insurrection”</a:t>
            </a:r>
          </a:p>
          <a:p>
            <a:pPr algn="ctr"/>
            <a:r>
              <a:rPr lang="en-US" sz="5400" b="1" dirty="0">
                <a:solidFill>
                  <a:srgbClr val="000000"/>
                </a:solidFill>
              </a:rPr>
              <a:t>(Without any “arms”)</a:t>
            </a:r>
            <a:endParaRPr lang="en-US" sz="54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6" name="Picture 4" descr="The Impossible Insurrection of January 6 - WSJ">
            <a:extLst>
              <a:ext uri="{FF2B5EF4-FFF2-40B4-BE49-F238E27FC236}">
                <a16:creationId xmlns:a16="http://schemas.microsoft.com/office/drawing/2014/main" id="{EFD1DC3A-38B0-AFDF-E140-F3FB4327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82" y="1000884"/>
            <a:ext cx="6670875" cy="37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F96185C-EEB5-BCF0-00C7-5D6AC6D0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515"/>
            <a:ext cx="56388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e Biden under fire for 'dystopian' disinformation bureau">
            <a:extLst>
              <a:ext uri="{FF2B5EF4-FFF2-40B4-BE49-F238E27FC236}">
                <a16:creationId xmlns:a16="http://schemas.microsoft.com/office/drawing/2014/main" id="{224A3346-2FD9-4C05-4ABA-04D4E007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77713-FFC3-3AEC-84A6-F292BC675E5E}"/>
              </a:ext>
            </a:extLst>
          </p:cNvPr>
          <p:cNvSpPr txBox="1"/>
          <p:nvPr/>
        </p:nvSpPr>
        <p:spPr>
          <a:xfrm>
            <a:off x="6591301" y="-419445"/>
            <a:ext cx="6858000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President Biden’s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“Disinformation Czar”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C2987-6CAB-45C5-67F0-C2362F05D25D}"/>
              </a:ext>
            </a:extLst>
          </p:cNvPr>
          <p:cNvSpPr txBox="1"/>
          <p:nvPr/>
        </p:nvSpPr>
        <p:spPr>
          <a:xfrm>
            <a:off x="7782910" y="5242675"/>
            <a:ext cx="4330262" cy="683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1600" b="1" i="0" dirty="0">
              <a:effectLst/>
              <a:latin typeface="+mn-lt"/>
              <a:cs typeface="+mn-cs"/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412C9B-83B2-E9EC-EEC3-3B9F94D06642}"/>
              </a:ext>
            </a:extLst>
          </p:cNvPr>
          <p:cNvSpPr txBox="1"/>
          <p:nvPr/>
        </p:nvSpPr>
        <p:spPr>
          <a:xfrm>
            <a:off x="8534400" y="1357411"/>
            <a:ext cx="3390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22222"/>
                </a:solidFill>
                <a:effectLst/>
                <a:latin typeface="Helvetica Neue"/>
              </a:rPr>
              <a:t>Nina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Helvetica Neue"/>
              </a:rPr>
              <a:t>Jankowicz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01DFBC-A24B-6FB6-C061-91247908156F}"/>
              </a:ext>
            </a:extLst>
          </p:cNvPr>
          <p:cNvSpPr txBox="1"/>
          <p:nvPr/>
        </p:nvSpPr>
        <p:spPr>
          <a:xfrm>
            <a:off x="7704082" y="3414757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“Disinformation </a:t>
            </a:r>
          </a:p>
          <a:p>
            <a:pPr algn="ctr"/>
            <a:r>
              <a:rPr lang="en-US" sz="3200" b="1" dirty="0"/>
              <a:t>Governance Board”</a:t>
            </a:r>
          </a:p>
          <a:p>
            <a:pPr algn="ctr"/>
            <a:r>
              <a:rPr lang="en-US" sz="3200" b="1" dirty="0"/>
              <a:t>Paused after 3 weeks</a:t>
            </a:r>
          </a:p>
          <a:p>
            <a:pPr algn="ctr"/>
            <a:r>
              <a:rPr lang="en-US" sz="3200" b="1" dirty="0"/>
              <a:t> of push back.</a:t>
            </a:r>
          </a:p>
        </p:txBody>
      </p:sp>
    </p:spTree>
    <p:extLst>
      <p:ext uri="{BB962C8B-B14F-4D97-AF65-F5344CB8AC3E}">
        <p14:creationId xmlns:p14="http://schemas.microsoft.com/office/powerpoint/2010/main" val="19970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ebbels' estate sues Random House for diary royalties - BBC News">
            <a:extLst>
              <a:ext uri="{FF2B5EF4-FFF2-40B4-BE49-F238E27FC236}">
                <a16:creationId xmlns:a16="http://schemas.microsoft.com/office/drawing/2014/main" id="{819C2F36-9FD0-7D3B-71E2-AF0D508B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78" y="4104858"/>
            <a:ext cx="3248721" cy="27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1DE52-C8F1-2E3E-0177-87B75EA78D4F}"/>
              </a:ext>
            </a:extLst>
          </p:cNvPr>
          <p:cNvSpPr txBox="1"/>
          <p:nvPr/>
        </p:nvSpPr>
        <p:spPr>
          <a:xfrm>
            <a:off x="0" y="2003554"/>
            <a:ext cx="1189672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thus becomes vitally important for the State to </a:t>
            </a:r>
            <a:r>
              <a:rPr lang="en-US" sz="4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 all of its powers to repress dissent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truth is the mortal enemy of the lie, 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thus by extension, </a:t>
            </a:r>
          </a:p>
          <a:p>
            <a:pPr algn="ctr"/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BCE994-9F44-0978-309F-B1870458CE05}"/>
              </a:ext>
            </a:extLst>
          </p:cNvPr>
          <p:cNvSpPr txBox="1"/>
          <p:nvPr/>
        </p:nvSpPr>
        <p:spPr>
          <a:xfrm>
            <a:off x="457200" y="4668557"/>
            <a:ext cx="8362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truth is the greatest enemy of the State.”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J. Goebbels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992F27-D936-4483-DBDC-0485E08E0B98}"/>
              </a:ext>
            </a:extLst>
          </p:cNvPr>
          <p:cNvSpPr txBox="1"/>
          <p:nvPr/>
        </p:nvSpPr>
        <p:spPr>
          <a:xfrm>
            <a:off x="228600" y="38100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lie can be maintained only for such time as the State can shield the people from the political, economic and/or military consequences of the lie.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7E22D-42D2-F386-0AA2-982864FEBD01}"/>
              </a:ext>
            </a:extLst>
          </p:cNvPr>
          <p:cNvSpPr txBox="1"/>
          <p:nvPr/>
        </p:nvSpPr>
        <p:spPr>
          <a:xfrm>
            <a:off x="1457940" y="6088559"/>
            <a:ext cx="63614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(See Rev. 12,13!)</a:t>
            </a:r>
          </a:p>
        </p:txBody>
      </p:sp>
    </p:spTree>
    <p:extLst>
      <p:ext uri="{BB962C8B-B14F-4D97-AF65-F5344CB8AC3E}">
        <p14:creationId xmlns:p14="http://schemas.microsoft.com/office/powerpoint/2010/main" val="32160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11887200" cy="4800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Psalm 11:1-3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the LORD put I my trust: how say ye to my soul,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Flee as a bird to your mountain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For, lo, the wicked bend their bow, …that they may privily shoot at the upright in heart.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 foundations be destroyed,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the righteous do? “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Recognize: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We’re here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such a time as this”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Est. 4:14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a clear conscience to “see” clearly!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CD6135-9B4C-8027-837D-0F2C943DFE1D}"/>
              </a:ext>
            </a:extLst>
          </p:cNvPr>
          <p:cNvSpPr txBox="1"/>
          <p:nvPr/>
        </p:nvSpPr>
        <p:spPr>
          <a:xfrm>
            <a:off x="0" y="228600"/>
            <a:ext cx="121158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arenR" startAt="2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Remember:  God’s not unaware. </a:t>
            </a:r>
            <a:r>
              <a:rPr lang="en-US" sz="2800" b="1" dirty="0"/>
              <a:t>Ps 11:4  </a:t>
            </a:r>
          </a:p>
          <a:p>
            <a:r>
              <a:rPr lang="en-US" sz="2800" b="1" dirty="0"/>
              <a:t>                 </a:t>
            </a:r>
            <a:r>
              <a:rPr lang="en-US" sz="4800" baseline="30000" dirty="0">
                <a:solidFill>
                  <a:srgbClr val="FF0000"/>
                </a:solidFill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i="1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 his holy temple,                   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LORD’S throne is in heaven: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his eyes behold…try,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(test)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of men.”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Respond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direction of God / His word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 2:5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this mind be in you, which was in Christ…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13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it is God which worketh in you both to will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and to do of his good pleasure.”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F79F23-5E34-2CA6-739B-D1AA943B6778}"/>
              </a:ext>
            </a:extLst>
          </p:cNvPr>
          <p:cNvSpPr txBox="1"/>
          <p:nvPr/>
        </p:nvSpPr>
        <p:spPr>
          <a:xfrm>
            <a:off x="-24581" y="609600"/>
            <a:ext cx="119634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7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 Him and His Truth in our beliefs</a:t>
            </a:r>
          </a:p>
          <a:p>
            <a:r>
              <a:rPr lang="en-US" sz="7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behavior.  </a:t>
            </a:r>
            <a:r>
              <a:rPr lang="en-US" sz="6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Phil. 2:14-16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“Do all things without murmurings and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disputings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blameless and harmless,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sons of God, without rebuke,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midst of a crooked and perverse nation,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among whom ye shine as lights in the world;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Holding forth the word of life”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81000"/>
            <a:ext cx="11201400" cy="6294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Thankfully God gives us His Word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Tim. 3:14-17)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darkness of deceit</a:t>
            </a:r>
          </a:p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119:130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entrance of thy word giveth light,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giveth understanding to the simple”</a:t>
            </a:r>
          </a:p>
          <a:p>
            <a:pPr algn="ctr">
              <a:spcBef>
                <a:spcPts val="1800"/>
              </a:spcBef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(for the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disease of sin)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4:4; 7:2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“Keep my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commandments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live” </a:t>
            </a:r>
          </a:p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entole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authoritative 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prescription!</a:t>
            </a:r>
            <a:endParaRPr lang="en-US" sz="4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565" y="304800"/>
            <a:ext cx="1074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discussed a repeated cycle that is easily identified throughout their history,</a:t>
            </a:r>
          </a:p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at work in our own society.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48568-CC9D-6786-937B-721CED4F0D13}"/>
              </a:ext>
            </a:extLst>
          </p:cNvPr>
          <p:cNvSpPr txBox="1"/>
          <p:nvPr/>
        </p:nvSpPr>
        <p:spPr>
          <a:xfrm>
            <a:off x="472965" y="3581400"/>
            <a:ext cx="1124606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warned Israel of this cycle in Deut. 8 </a:t>
            </a:r>
          </a:p>
          <a:p>
            <a:pPr algn="ctr">
              <a:spcBef>
                <a:spcPts val="1200"/>
              </a:spcBef>
            </a:pP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ignored his warnings and experienced it repeatedly for the next several millennia.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3B812A-F5D0-5EF8-829E-33BC24EF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08" y="533400"/>
            <a:ext cx="10984872" cy="579119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cycle God warned about involves: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Revelation     2. Response      3. Reward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Rebellion  (We shift sides/loyalties)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Reproof   (Consequences)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6:23-24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commandment is a lamp; and the law is light;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reproofs of instruction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way of life: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Tôwkêchâh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correction/reasoning/ warning)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keep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thee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shamar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protect, hedge)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evil…”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3B812A-F5D0-5EF8-829E-33BC24EF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72" y="533400"/>
            <a:ext cx="11835144" cy="579119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Reproof 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(Consequences) Pr. 1:23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“turn at my reproof, I will pour out my Spirit unto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You, I will make known my words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(ways)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you.”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Reconsider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(repent)  2 Chron. 7:14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people…humble … pray… seek…turn,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I hear…forgive… and heal their land”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not…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5304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-152400"/>
            <a:ext cx="12039600" cy="6705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 Ruin of Reprobation</a:t>
            </a:r>
            <a:r>
              <a:rPr lang="en-US" sz="5400" b="1" dirty="0"/>
              <a:t>!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Definition of Reprobate: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English: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Unprincipled, </a:t>
            </a:r>
            <a:r>
              <a:rPr lang="en-US" sz="4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Rejected,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Disapproved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 OT Hebrew: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6:30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Maas’: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useless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NT: Ro 1:28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“even as they did not like to retain 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God in their knowledge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over to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reprobate mind.”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“Reprobate”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Adokimos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disqualified, </a:t>
            </a:r>
            <a:r>
              <a:rPr 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worthless)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nous: understanding, intellect)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2088"/>
            <a:ext cx="12039600" cy="6705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Explanation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(Development of Reprobation)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God gave us a “conscience” to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20:27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spirit of man is the candle of the LORD,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searching all the inward parts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 2:15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shew the work of the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 written in their hearts,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conscience 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Synei’dēsis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synei’don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see completely, understand)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bearing witness…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symmartyre’ō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testify, corroborate)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0" ma:contentTypeDescription="Create a new document." ma:contentTypeScope="" ma:versionID="2a59e408ab06c6f6debebf652febdf73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7b412c5fdf1b45cbd350cb6d98b70aa5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6B90A6-2808-4AE7-AB39-3325FB393B8F}">
  <ds:schemaRefs>
    <ds:schemaRef ds:uri="http://www.w3.org/XML/1998/namespace"/>
    <ds:schemaRef ds:uri="c7616ae0-bc3b-4475-9d6b-4c1fddd552c4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8B6363F-08BF-4B1C-81B3-92FB107E2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5D0E39-514A-4267-90F8-E47F9D8D4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2977</Words>
  <Application>Microsoft Office PowerPoint</Application>
  <PresentationFormat>Widescreen</PresentationFormat>
  <Paragraphs>316</Paragraphs>
  <Slides>39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Gentium</vt:lpstr>
      <vt:lpstr>Georgia</vt:lpstr>
      <vt:lpstr>Helvetica Neue</vt:lpstr>
      <vt:lpstr>Lucida Grande</vt:lpstr>
      <vt:lpstr>Times New Roman</vt:lpstr>
      <vt:lpstr>Wingdings</vt:lpstr>
      <vt:lpstr>Office Theme</vt:lpstr>
      <vt:lpstr>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78</cp:revision>
  <dcterms:created xsi:type="dcterms:W3CDTF">2012-06-22T21:49:14Z</dcterms:created>
  <dcterms:modified xsi:type="dcterms:W3CDTF">2022-07-10T00:29:13Z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0x0101000F4855EA5AEDC147AC1E63A32A340471</vt:lpwstr>
  </property>
</Properties>
</file>