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  <p:sldMasterId id="2147483763" r:id="rId2"/>
    <p:sldMasterId id="2147483660" r:id="rId3"/>
  </p:sldMasterIdLst>
  <p:notesMasterIdLst>
    <p:notesMasterId r:id="rId33"/>
  </p:notesMasterIdLst>
  <p:sldIdLst>
    <p:sldId id="411" r:id="rId4"/>
    <p:sldId id="439" r:id="rId5"/>
    <p:sldId id="442" r:id="rId6"/>
    <p:sldId id="444" r:id="rId7"/>
    <p:sldId id="440" r:id="rId8"/>
    <p:sldId id="415" r:id="rId9"/>
    <p:sldId id="443" r:id="rId10"/>
    <p:sldId id="445" r:id="rId11"/>
    <p:sldId id="447" r:id="rId12"/>
    <p:sldId id="448" r:id="rId13"/>
    <p:sldId id="449" r:id="rId14"/>
    <p:sldId id="459" r:id="rId15"/>
    <p:sldId id="450" r:id="rId16"/>
    <p:sldId id="461" r:id="rId17"/>
    <p:sldId id="451" r:id="rId18"/>
    <p:sldId id="460" r:id="rId19"/>
    <p:sldId id="427" r:id="rId20"/>
    <p:sldId id="452" r:id="rId21"/>
    <p:sldId id="458" r:id="rId22"/>
    <p:sldId id="455" r:id="rId23"/>
    <p:sldId id="456" r:id="rId24"/>
    <p:sldId id="462" r:id="rId25"/>
    <p:sldId id="457" r:id="rId26"/>
    <p:sldId id="463" r:id="rId27"/>
    <p:sldId id="464" r:id="rId28"/>
    <p:sldId id="387" r:id="rId29"/>
    <p:sldId id="345" r:id="rId30"/>
    <p:sldId id="346" r:id="rId31"/>
    <p:sldId id="347" r:id="rId32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itchFamily="34" charset="0"/>
        <a:ea typeface="ヒラギノ角ゴ Pro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Peters" initials="KP" lastIdx="1" clrIdx="0">
    <p:extLst>
      <p:ext uri="{19B8F6BF-5375-455C-9EA6-DF929625EA0E}">
        <p15:presenceInfo xmlns:p15="http://schemas.microsoft.com/office/powerpoint/2012/main" userId="S::PastorKeith@cheneybaptist.com::c4a13cba-445d-4c8b-a237-8d92adffce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CAA2B-46F2-4884-9A97-4833612CB8B5}" v="3812" dt="2021-01-28T18:23:1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7" autoAdjust="0"/>
  </p:normalViewPr>
  <p:slideViewPr>
    <p:cSldViewPr>
      <p:cViewPr varScale="1">
        <p:scale>
          <a:sx n="77" d="100"/>
          <a:sy n="77" d="100"/>
        </p:scale>
        <p:origin x="642" y="90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24DA-830D-4892-BB99-06398063809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71BA-3F77-496C-9CFF-85C15A305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F71BA-3F77-496C-9CFF-85C15A3054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9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4D507-EE7E-448B-A261-71D751EA98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1B98-5E51-485B-BD1E-6FC8FF26B8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72ED9-0B71-4FD8-AAF1-F4037A70D8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0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1975E-F554-4358-8E5F-5F520EFAB1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8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F0C41-7FDF-4E7F-A10B-A076CCBAD5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2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9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1E3D5-3934-4581-A741-433D07E3C8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39CB-4D4D-4D2F-B67A-CDAC45DAC6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7" r:id="rId2"/>
    <p:sldLayoutId id="21474837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heart of worship — Mt. Washington Presbyterian Church">
            <a:extLst>
              <a:ext uri="{FF2B5EF4-FFF2-40B4-BE49-F238E27FC236}">
                <a16:creationId xmlns:a16="http://schemas.microsoft.com/office/drawing/2014/main" id="{EB0371B6-91C6-4A1A-A549-288CFE51A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" y="31352"/>
            <a:ext cx="17298694" cy="97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FC3FE-94E2-457D-AA89-455A97E67833}"/>
              </a:ext>
            </a:extLst>
          </p:cNvPr>
          <p:cNvSpPr txBox="1"/>
          <p:nvPr/>
        </p:nvSpPr>
        <p:spPr>
          <a:xfrm>
            <a:off x="288131" y="381000"/>
            <a:ext cx="16764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Mt 22:37  </a:t>
            </a:r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“Thou shalt love the Lord thy God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with all thy heart, and with all thy soul,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 and with all thy mind.” </a:t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769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917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This is how God wants us to love (and worship) Him! 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beseech you therefore, by the mercies of God, that ye present your bodies a living sacrifice, holy, acceptable unto God, </a:t>
            </a:r>
          </a:p>
          <a:p>
            <a:pPr algn="ctr"/>
            <a:r>
              <a:rPr lang="en-US" sz="8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your reasonable service.” </a:t>
            </a: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1DFD-FD56-4F12-812E-16D4DB531E8B}"/>
              </a:ext>
            </a:extLst>
          </p:cNvPr>
          <p:cNvSpPr txBox="1"/>
          <p:nvPr/>
        </p:nvSpPr>
        <p:spPr>
          <a:xfrm>
            <a:off x="12403931" y="8305800"/>
            <a:ext cx="876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12:1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E9B6E-86F7-4F03-AE54-F6A100B64082}"/>
              </a:ext>
            </a:extLst>
          </p:cNvPr>
          <p:cNvSpPr txBox="1"/>
          <p:nvPr/>
        </p:nvSpPr>
        <p:spPr>
          <a:xfrm>
            <a:off x="288131" y="7162800"/>
            <a:ext cx="125730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/>
              <a:t>Logikos</a:t>
            </a:r>
            <a:r>
              <a:rPr lang="en-US" sz="4800" b="1" dirty="0"/>
              <a:t>’: logical, rational</a:t>
            </a:r>
          </a:p>
          <a:p>
            <a:pPr>
              <a:spcBef>
                <a:spcPts val="1200"/>
              </a:spcBef>
            </a:pPr>
            <a:r>
              <a:rPr lang="en-US" sz="4800" b="1" dirty="0" err="1"/>
              <a:t>Latrei’a</a:t>
            </a:r>
            <a:r>
              <a:rPr lang="en-US" sz="4800" b="1" dirty="0"/>
              <a:t>: service (expression) of worship</a:t>
            </a:r>
          </a:p>
        </p:txBody>
      </p:sp>
    </p:spTree>
    <p:extLst>
      <p:ext uri="{BB962C8B-B14F-4D97-AF65-F5344CB8AC3E}">
        <p14:creationId xmlns:p14="http://schemas.microsoft.com/office/powerpoint/2010/main" val="33120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This is how God wants us to love/worship Him!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complete surrender be “rational”?</a:t>
            </a:r>
            <a:endParaRPr lang="en-US" sz="88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God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deserves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Devotion/dedication.                  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(aka: 1</a:t>
            </a:r>
            <a:r>
              <a:rPr lang="en-US" sz="7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our lives) for: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What He’s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1:12 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“Giving thanks unto the Father,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hath made us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  (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Hikano’ō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qualified, able)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to be partakers of the inheritance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of the saints in light:” 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deserves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7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our lives for: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What He’s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1:13-14 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delivered us from the power of darkness,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hath translated us into the kingdom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his dear Son: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whom we have redemption through his blood,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forgiveness of sins:” </a:t>
            </a:r>
          </a:p>
          <a:p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1049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can complete surrender be “rational”?</a:t>
            </a:r>
            <a:endParaRPr lang="en-US" sz="8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God deserves 1</a:t>
            </a:r>
            <a:r>
              <a:rPr lang="en-US" sz="7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our lives for: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What He’s done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1:13-14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Who He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1:15-16 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image of the invisible God, the firstborn of every creature: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by him were all things created…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things were created by him,</a:t>
            </a:r>
          </a:p>
          <a:p>
            <a:pPr algn="ctr"/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for Him!”   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Rev. 4:11)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1040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can complete surrender be “rational”?</a:t>
            </a:r>
            <a:endParaRPr lang="en-US" sz="8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 God deserves 1</a:t>
            </a:r>
            <a:r>
              <a:rPr lang="en-US" sz="7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our lives for: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What He’s done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1:13-14</a:t>
            </a:r>
          </a:p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Who He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Col. 1:18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he is the head of the body, the church: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beginning,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archē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first in order, time place and rank)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firstborn from the dead;”</a:t>
            </a:r>
          </a:p>
          <a:p>
            <a:pPr algn="ctr"/>
            <a:endParaRPr lang="en-US" sz="8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6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106263"/>
            <a:ext cx="172045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God deserves 1</a:t>
            </a:r>
            <a:r>
              <a:rPr lang="en-US" sz="72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in our lives for: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What He’s done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1:13-14 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Who He is!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1:15-16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What He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1:17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all things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(pro: above, superior)</a:t>
            </a:r>
            <a:endParaRPr lang="en-US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DF7C7-2C4D-4A6F-9A37-A1DB792C720D}"/>
              </a:ext>
            </a:extLst>
          </p:cNvPr>
          <p:cNvSpPr txBox="1"/>
          <p:nvPr/>
        </p:nvSpPr>
        <p:spPr>
          <a:xfrm>
            <a:off x="-2226469" y="4271734"/>
            <a:ext cx="1700721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him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consist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synista’o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hold together)</a:t>
            </a:r>
            <a:endParaRPr 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uman DNA laminim | Images of christ, Christ, Our god">
            <a:extLst>
              <a:ext uri="{FF2B5EF4-FFF2-40B4-BE49-F238E27FC236}">
                <a16:creationId xmlns:a16="http://schemas.microsoft.com/office/drawing/2014/main" id="{4862199D-1DE7-4682-BE96-59C7B3C7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531" y="4410888"/>
            <a:ext cx="4448175" cy="534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3F5FE-CCB3-46B8-B8BA-8C7C77A700AE}"/>
              </a:ext>
            </a:extLst>
          </p:cNvPr>
          <p:cNvSpPr txBox="1"/>
          <p:nvPr/>
        </p:nvSpPr>
        <p:spPr>
          <a:xfrm>
            <a:off x="364331" y="6359853"/>
            <a:ext cx="101345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Laminin proteins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essentially the “glue” that holds our cells together!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aminins – a friendly intro! – LaNts and Laminins">
            <a:extLst>
              <a:ext uri="{FF2B5EF4-FFF2-40B4-BE49-F238E27FC236}">
                <a16:creationId xmlns:a16="http://schemas.microsoft.com/office/drawing/2014/main" id="{F994341C-89A4-4FA6-AB21-B58A52014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477" y="4375001"/>
            <a:ext cx="4267199" cy="53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67865" y="76200"/>
            <a:ext cx="1720453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While God deserves our Devotion;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(“Heart”, Center, aka: 1</a:t>
            </a:r>
            <a:r>
              <a:rPr lang="en-US" sz="72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place) 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doesn’t “Demand” it, But:</a:t>
            </a:r>
          </a:p>
          <a:p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God </a:t>
            </a:r>
            <a:r>
              <a:rPr lang="en-US" sz="8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desires</a:t>
            </a:r>
            <a:r>
              <a:rPr 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our devotion!</a:t>
            </a:r>
          </a:p>
          <a:p>
            <a:endParaRPr lang="en-US" sz="8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DF7C7-2C4D-4A6F-9A37-A1DB792C720D}"/>
              </a:ext>
            </a:extLst>
          </p:cNvPr>
          <p:cNvSpPr txBox="1"/>
          <p:nvPr/>
        </p:nvSpPr>
        <p:spPr>
          <a:xfrm>
            <a:off x="0" y="4724400"/>
            <a:ext cx="170072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Col. 1:18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might have</a:t>
            </a:r>
          </a:p>
          <a:p>
            <a:pPr algn="ctr"/>
            <a:r>
              <a:rPr lang="en-US" sz="9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9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9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72953-F71C-4100-AB13-0916449432A8}"/>
              </a:ext>
            </a:extLst>
          </p:cNvPr>
          <p:cNvSpPr txBox="1"/>
          <p:nvPr/>
        </p:nvSpPr>
        <p:spPr>
          <a:xfrm>
            <a:off x="516731" y="7354462"/>
            <a:ext cx="1508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Prōteuō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 </a:t>
            </a:r>
          </a:p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and influence!</a:t>
            </a:r>
            <a:r>
              <a:rPr lang="en-US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0" y="441743"/>
            <a:ext cx="17280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72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Desires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our Devotion (1</a:t>
            </a:r>
            <a:r>
              <a:rPr lang="en-US" sz="7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B9604-5656-449C-8B17-6CB9917D0B93}"/>
              </a:ext>
            </a:extLst>
          </p:cNvPr>
          <p:cNvSpPr txBox="1"/>
          <p:nvPr/>
        </p:nvSpPr>
        <p:spPr>
          <a:xfrm>
            <a:off x="1126331" y="7182051"/>
            <a:ext cx="12344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proskyne’o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reverence, adore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043F7-1666-4ECF-8CE0-2E4F6A269A69}"/>
              </a:ext>
            </a:extLst>
          </p:cNvPr>
          <p:cNvSpPr txBox="1"/>
          <p:nvPr/>
        </p:nvSpPr>
        <p:spPr>
          <a:xfrm>
            <a:off x="288131" y="1642072"/>
            <a:ext cx="16611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give me thine heart…”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E9119-9442-44D9-8597-3BE760E72088}"/>
              </a:ext>
            </a:extLst>
          </p:cNvPr>
          <p:cNvSpPr txBox="1"/>
          <p:nvPr/>
        </p:nvSpPr>
        <p:spPr>
          <a:xfrm>
            <a:off x="288131" y="3211733"/>
            <a:ext cx="166116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John 4:23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true worshippers shall worship the Father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spirit and in truth: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Father </a:t>
            </a:r>
            <a:r>
              <a:rPr lang="en-US" sz="66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seeketh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zete’o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desires)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worship him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81290" y="228600"/>
            <a:ext cx="17280731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deserves and desires to be loved/worshipped:</a:t>
            </a: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Passionately:  </a:t>
            </a:r>
            <a:r>
              <a:rPr lang="en-US" sz="7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all thy heart… soul”</a:t>
            </a:r>
            <a:endParaRPr lang="en-US" sz="80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Thoughtfully: </a:t>
            </a:r>
            <a:r>
              <a:rPr lang="en-US" sz="72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“With all thy mind”</a:t>
            </a:r>
          </a:p>
          <a:p>
            <a:pPr algn="ctr"/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1DFD-FD56-4F12-812E-16D4DB531E8B}"/>
              </a:ext>
            </a:extLst>
          </p:cNvPr>
          <p:cNvSpPr txBox="1"/>
          <p:nvPr/>
        </p:nvSpPr>
        <p:spPr>
          <a:xfrm>
            <a:off x="12784931" y="8458200"/>
            <a:ext cx="876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 22:37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8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31251" y="221366"/>
            <a:ext cx="172807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When it comes to our devotion &amp;  dedication:</a:t>
            </a:r>
          </a:p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 and Reason are compelling cousins</a:t>
            </a: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C4CED-5165-4BBF-98D9-BDA1CC50C942}"/>
              </a:ext>
            </a:extLst>
          </p:cNvPr>
          <p:cNvSpPr txBox="1"/>
          <p:nvPr/>
        </p:nvSpPr>
        <p:spPr>
          <a:xfrm>
            <a:off x="227115" y="2514600"/>
            <a:ext cx="16764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/>
              <a:t>2 Cor 5:14-15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love of Christ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constrains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us;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/>
              <a:t>  (</a:t>
            </a:r>
            <a:r>
              <a:rPr lang="en-US" sz="4800" b="1" dirty="0" err="1"/>
              <a:t>Synech’ō</a:t>
            </a:r>
            <a:r>
              <a:rPr lang="en-US" sz="4800" b="1" dirty="0"/>
              <a:t>:  Holds together, compels, preoccupies.)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we thus judge, </a:t>
            </a:r>
          </a:p>
          <a:p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that if one died for all, </a:t>
            </a:r>
          </a:p>
          <a:p>
            <a:r>
              <a:rPr lang="en-US" sz="4400" baseline="30000" dirty="0"/>
              <a:t>15 </a:t>
            </a:r>
            <a:r>
              <a:rPr lang="en-US" sz="4400" dirty="0"/>
              <a:t> 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he died for all,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not henceforth live unto themselves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C80F6A-9B97-4597-AFC4-D0BE34F45357}"/>
              </a:ext>
            </a:extLst>
          </p:cNvPr>
          <p:cNvSpPr txBox="1"/>
          <p:nvPr/>
        </p:nvSpPr>
        <p:spPr>
          <a:xfrm>
            <a:off x="7086126" y="4515415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Krino</a:t>
            </a:r>
            <a:r>
              <a:rPr lang="en-US" sz="4400" b="1" dirty="0"/>
              <a:t>: determine, conclude, reason!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B9604-5656-449C-8B17-6CB9917D0B93}"/>
              </a:ext>
            </a:extLst>
          </p:cNvPr>
          <p:cNvSpPr txBox="1"/>
          <p:nvPr/>
        </p:nvSpPr>
        <p:spPr>
          <a:xfrm>
            <a:off x="-305274" y="7823136"/>
            <a:ext cx="1234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but unto him which died for them,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 and rose again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itchFamily="34" charset="0"/>
              </a:rPr>
              <a:t>.”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3AF7B-1C0C-447F-A4B2-FEE2A342319E}"/>
              </a:ext>
            </a:extLst>
          </p:cNvPr>
          <p:cNvSpPr txBox="1"/>
          <p:nvPr/>
        </p:nvSpPr>
        <p:spPr>
          <a:xfrm>
            <a:off x="9432131" y="5987871"/>
            <a:ext cx="90563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which live</a:t>
            </a:r>
            <a:endParaRPr lang="en-US" sz="6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C47ACD-BAA1-4EF9-8616-C969BD58F880}"/>
              </a:ext>
            </a:extLst>
          </p:cNvPr>
          <p:cNvSpPr txBox="1"/>
          <p:nvPr/>
        </p:nvSpPr>
        <p:spPr>
          <a:xfrm>
            <a:off x="6917531" y="5116405"/>
            <a:ext cx="93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were all dead:</a:t>
            </a:r>
          </a:p>
        </p:txBody>
      </p:sp>
    </p:spTree>
    <p:extLst>
      <p:ext uri="{BB962C8B-B14F-4D97-AF65-F5344CB8AC3E}">
        <p14:creationId xmlns:p14="http://schemas.microsoft.com/office/powerpoint/2010/main" val="40739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5434C0-5D89-4D3E-8746-D055950B003C}"/>
              </a:ext>
            </a:extLst>
          </p:cNvPr>
          <p:cNvSpPr txBox="1"/>
          <p:nvPr/>
        </p:nvSpPr>
        <p:spPr>
          <a:xfrm>
            <a:off x="833284" y="5029200"/>
            <a:ext cx="1634309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6000" b="1" i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vain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worship me…”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15:8-9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AC301-15B2-4038-96BB-E7413C069D72}"/>
              </a:ext>
            </a:extLst>
          </p:cNvPr>
          <p:cNvSpPr txBox="1"/>
          <p:nvPr/>
        </p:nvSpPr>
        <p:spPr>
          <a:xfrm>
            <a:off x="-196946" y="3076410"/>
            <a:ext cx="1773415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people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draweth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nigh unto me with their mouth,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with their lips;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their heart is far from me.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F387-488D-4E0D-B257-3DFE1A307822}"/>
              </a:ext>
            </a:extLst>
          </p:cNvPr>
          <p:cNvSpPr txBox="1"/>
          <p:nvPr/>
        </p:nvSpPr>
        <p:spPr>
          <a:xfrm>
            <a:off x="135731" y="306421"/>
            <a:ext cx="1704065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separate the “Heart” from the Art of Worship,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end up with a vain worship that dishonors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even disgusts) God.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1:10-15; 29:13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FBD47B-D735-4FB5-9C42-3B1BB5CC453D}"/>
              </a:ext>
            </a:extLst>
          </p:cNvPr>
          <p:cNvSpPr txBox="1"/>
          <p:nvPr/>
        </p:nvSpPr>
        <p:spPr>
          <a:xfrm>
            <a:off x="833283" y="8062390"/>
            <a:ext cx="103514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effectLst/>
                <a:latin typeface="Gentium" panose="02000503060000020004" pitchFamily="2" charset="0"/>
              </a:rPr>
              <a:t>Mat’ēn</a:t>
            </a:r>
            <a:r>
              <a:rPr lang="en-US" sz="6000" b="1" dirty="0">
                <a:effectLst/>
                <a:latin typeface="Gentium" panose="02000503060000020004" pitchFamily="2" charset="0"/>
              </a:rPr>
              <a:t>: empty manipulation!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04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0" y="441743"/>
            <a:ext cx="17280731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This realization should motivate our Devotion,    </a:t>
            </a:r>
          </a:p>
          <a:p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as well as </a:t>
            </a:r>
            <a:r>
              <a:rPr lang="en-US" sz="6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complete dedication.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 2:20-21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am crucified with Christ: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nevertheless I live; yet not I, but Christ </a:t>
            </a:r>
            <a:r>
              <a:rPr lang="en-US" sz="60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me: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life which I now live in the flesh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live by the faith of the Son of God, </a:t>
            </a:r>
          </a:p>
          <a:p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loved me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7A337-B738-4470-B957-0D2962254921}"/>
              </a:ext>
            </a:extLst>
          </p:cNvPr>
          <p:cNvSpPr txBox="1"/>
          <p:nvPr/>
        </p:nvSpPr>
        <p:spPr>
          <a:xfrm>
            <a:off x="7298531" y="6248400"/>
            <a:ext cx="10210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gave himself for me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FB150-1021-4E75-903A-49A2F2ACB10F}"/>
              </a:ext>
            </a:extLst>
          </p:cNvPr>
          <p:cNvSpPr txBox="1"/>
          <p:nvPr/>
        </p:nvSpPr>
        <p:spPr>
          <a:xfrm>
            <a:off x="0" y="7274383"/>
            <a:ext cx="9012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 do not frustrate the grace of God:”</a:t>
            </a:r>
            <a:endParaRPr lang="en-US" sz="72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211931" y="685800"/>
            <a:ext cx="17280731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wants to be loved (and loves us):</a:t>
            </a:r>
          </a:p>
          <a:p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Passionately: 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“with all thy heart…soul”</a:t>
            </a:r>
          </a:p>
          <a:p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Thoughtfully: </a:t>
            </a:r>
            <a:r>
              <a:rPr lang="en-US" sz="66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“with all thy mind”.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we truly do so, our devotion and dedication become, not just a duty,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our delight! Jn 5:3</a:t>
            </a:r>
          </a:p>
          <a:p>
            <a:pPr algn="ctr"/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“our reasonable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service”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(Ro. 12:1)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6E66A-425D-445B-A9D4-CF51145F8255}"/>
              </a:ext>
            </a:extLst>
          </p:cNvPr>
          <p:cNvSpPr txBox="1"/>
          <p:nvPr/>
        </p:nvSpPr>
        <p:spPr>
          <a:xfrm>
            <a:off x="440531" y="8195548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eorgia" panose="02040502050405020303" pitchFamily="18" charset="0"/>
              </a:rPr>
              <a:t>Logical expression of worship</a:t>
            </a:r>
            <a:r>
              <a:rPr lang="en-US" sz="6000" dirty="0">
                <a:latin typeface="Georgia" panose="02040502050405020303" pitchFamily="18" charset="0"/>
              </a:rPr>
              <a:t>!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32327" y="533400"/>
            <a:ext cx="17280731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God’s design for marriage: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Is it “reasonable” for a man/woman to expect complete devotion and dedi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cation from their spouse?</a:t>
            </a:r>
          </a:p>
          <a:p>
            <a:pPr algn="ctr">
              <a:spcBef>
                <a:spcPts val="1200"/>
              </a:spcBef>
            </a:pPr>
            <a:r>
              <a:rPr lang="en-US" sz="6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unreasonable for them to expect to be at the center  (aka: 1</a:t>
            </a:r>
            <a:r>
              <a:rPr lang="en-US" sz="66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place)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each other’s hearts and thoughts? </a:t>
            </a:r>
          </a:p>
          <a:p>
            <a:pPr algn="ctr">
              <a:spcBef>
                <a:spcPts val="1200"/>
              </a:spcBef>
            </a:pP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Isn’t this part of God’s design?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(1 Cor 7:33,34;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Eph. 5:21-32; 1 Pt 3:1-7)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32327" y="533400"/>
            <a:ext cx="172807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God’s design for marriage: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What happens in the relationship when we allow other people/things to take priority over our spouses?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our natural human emotional response?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might this response come from? 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05730-68EC-48D8-9BFA-CCCE3C779BDD}"/>
              </a:ext>
            </a:extLst>
          </p:cNvPr>
          <p:cNvSpPr txBox="1"/>
          <p:nvPr/>
        </p:nvSpPr>
        <p:spPr>
          <a:xfrm>
            <a:off x="325741" y="5638800"/>
            <a:ext cx="169602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God speaks of himself as “Jealous”?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20:5; 34:14; Dt. 4:24; 5:9; 6:15; Josh. 24:19; Ezek. 39:25; Joel 2:18; Nahum 1:2; Zech. 1:14; 8:2; 2 Cor. 11:2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134197" y="575608"/>
            <a:ext cx="1728073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How do we correct this “shift” or drift in our devotion/dedication?  </a:t>
            </a:r>
            <a:endParaRPr lang="en-US" sz="6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05730-68EC-48D8-9BFA-CCCE3C779BDD}"/>
              </a:ext>
            </a:extLst>
          </p:cNvPr>
          <p:cNvSpPr txBox="1"/>
          <p:nvPr/>
        </p:nvSpPr>
        <p:spPr>
          <a:xfrm>
            <a:off x="131033" y="2514600"/>
            <a:ext cx="169602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Rev. 1:13, Jesus is seen in the center of the churches. </a:t>
            </a:r>
          </a:p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2:4-5 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somewhat against thee, </a:t>
            </a:r>
          </a:p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6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left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first love.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from whence thou art fallen,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reconsider, think differently)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(re)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the first works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D6DED-6BFD-4546-A8A3-E020029C7E92}"/>
              </a:ext>
            </a:extLst>
          </p:cNvPr>
          <p:cNvSpPr txBox="1"/>
          <p:nvPr/>
        </p:nvSpPr>
        <p:spPr>
          <a:xfrm>
            <a:off x="592931" y="8077200"/>
            <a:ext cx="1082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Protos:  Foremost (Most important) in time, place, order, or importance</a:t>
            </a:r>
          </a:p>
        </p:txBody>
      </p:sp>
    </p:spTree>
    <p:extLst>
      <p:ext uri="{BB962C8B-B14F-4D97-AF65-F5344CB8AC3E}">
        <p14:creationId xmlns:p14="http://schemas.microsoft.com/office/powerpoint/2010/main" val="1250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59532" y="2901791"/>
            <a:ext cx="1728073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What will happen if we fail to prioritize this?  </a:t>
            </a:r>
            <a:endParaRPr lang="en-US" sz="6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05730-68EC-48D8-9BFA-CCCE3C779BDD}"/>
              </a:ext>
            </a:extLst>
          </p:cNvPr>
          <p:cNvSpPr txBox="1"/>
          <p:nvPr/>
        </p:nvSpPr>
        <p:spPr>
          <a:xfrm>
            <a:off x="189994" y="685800"/>
            <a:ext cx="16960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2:4-5 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whence thou art fallen,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6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(re)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the first works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B27CB-A9EB-4EC8-AD42-E24CA9D8B9B0}"/>
              </a:ext>
            </a:extLst>
          </p:cNvPr>
          <p:cNvSpPr txBox="1"/>
          <p:nvPr/>
        </p:nvSpPr>
        <p:spPr>
          <a:xfrm>
            <a:off x="276129" y="4267200"/>
            <a:ext cx="170913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“or else I will come …remove thy candlestick out of his place, except thou repent.” </a:t>
            </a:r>
            <a:endParaRPr lang="en-US"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18BF4-84C3-4334-82ED-0556C379DF0E}"/>
              </a:ext>
            </a:extLst>
          </p:cNvPr>
          <p:cNvSpPr txBox="1"/>
          <p:nvPr/>
        </p:nvSpPr>
        <p:spPr>
          <a:xfrm>
            <a:off x="440531" y="6390858"/>
            <a:ext cx="1569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lose our light and love,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effecting our testimony and effectiveness.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Mt. 5:13-16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9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041E2-95CF-466F-8366-DBD2446B1CD2}"/>
              </a:ext>
            </a:extLst>
          </p:cNvPr>
          <p:cNvSpPr txBox="1"/>
          <p:nvPr/>
        </p:nvSpPr>
        <p:spPr>
          <a:xfrm>
            <a:off x="0" y="76200"/>
            <a:ext cx="13792200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God doesn’t have your mind  (</a:t>
            </a:r>
            <a:r>
              <a:rPr lang="en-US" sz="6000" b="1" i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attention)</a:t>
            </a:r>
            <a:r>
              <a:rPr lang="en-US" sz="60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EA68C-1768-4AD0-8D89-C23074D241AA}"/>
              </a:ext>
            </a:extLst>
          </p:cNvPr>
          <p:cNvSpPr txBox="1"/>
          <p:nvPr/>
        </p:nvSpPr>
        <p:spPr>
          <a:xfrm>
            <a:off x="1514155" y="4724400"/>
            <a:ext cx="86731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unless you give (express) it to Him.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409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3974A-D677-475B-A99F-06B79096C6E0}"/>
              </a:ext>
            </a:extLst>
          </p:cNvPr>
          <p:cNvSpPr txBox="1"/>
          <p:nvPr/>
        </p:nvSpPr>
        <p:spPr>
          <a:xfrm>
            <a:off x="220265" y="1143000"/>
            <a:ext cx="16899732" cy="770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“Jesus draw me ever nearer;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 labor through the storm.</a:t>
            </a:r>
            <a:b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 have called me to this passage,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I'll follow, though I'm worn.</a:t>
            </a:r>
          </a:p>
          <a:p>
            <a:pPr algn="ctr">
              <a:spcBef>
                <a:spcPts val="1800"/>
              </a:spcBef>
            </a:pPr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this journey bring a blessing,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I rise on wings of faith;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at the end of my heart's testing,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Your likeness let me wake.”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2A568-A8BA-4D09-B3CE-9FE8C22D3C79}"/>
              </a:ext>
            </a:extLst>
          </p:cNvPr>
          <p:cNvSpPr txBox="1"/>
          <p:nvPr/>
        </p:nvSpPr>
        <p:spPr>
          <a:xfrm>
            <a:off x="821531" y="76200"/>
            <a:ext cx="1569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God’s at work in all things!  Ro. 8:28,29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D7CCC-34D7-4DA0-B921-93AE00720231}"/>
              </a:ext>
            </a:extLst>
          </p:cNvPr>
          <p:cNvSpPr txBox="1"/>
          <p:nvPr/>
        </p:nvSpPr>
        <p:spPr>
          <a:xfrm>
            <a:off x="3717131" y="8852803"/>
            <a:ext cx="1013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Songwriters: Keith Getty / Margaret Ellen Becker</a:t>
            </a:r>
            <a:endParaRPr lang="en-US" sz="18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7CDC68-5573-45A9-901B-62AD3551458E}"/>
              </a:ext>
            </a:extLst>
          </p:cNvPr>
          <p:cNvSpPr txBox="1"/>
          <p:nvPr/>
        </p:nvSpPr>
        <p:spPr>
          <a:xfrm>
            <a:off x="220265" y="1371600"/>
            <a:ext cx="16899732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“Jesus guide me through the tempest;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Keep my spirit staid and sure.</a:t>
            </a:r>
            <a:br>
              <a:rPr lang="en-US" sz="5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the midnight meets the morning, 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me love You even more.</a:t>
            </a:r>
          </a:p>
          <a:p>
            <a:pPr algn="ctr"/>
            <a:endParaRPr lang="en-US" sz="6600" b="1" i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 the treasures of the trial; 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 within me as I go 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D69F5-53C3-42B4-BA9C-E531207D4A84}"/>
              </a:ext>
            </a:extLst>
          </p:cNvPr>
          <p:cNvSpPr txBox="1"/>
          <p:nvPr/>
        </p:nvSpPr>
        <p:spPr>
          <a:xfrm>
            <a:off x="821531" y="76200"/>
            <a:ext cx="1569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God’s at work in our storms!  Ro. 8:28,29</a:t>
            </a:r>
          </a:p>
        </p:txBody>
      </p:sp>
    </p:spTree>
    <p:extLst>
      <p:ext uri="{BB962C8B-B14F-4D97-AF65-F5344CB8AC3E}">
        <p14:creationId xmlns:p14="http://schemas.microsoft.com/office/powerpoint/2010/main" val="21136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AD69F5-53C3-42B4-BA9C-E531207D4A84}"/>
              </a:ext>
            </a:extLst>
          </p:cNvPr>
          <p:cNvSpPr txBox="1"/>
          <p:nvPr/>
        </p:nvSpPr>
        <p:spPr>
          <a:xfrm>
            <a:off x="516731" y="8348644"/>
            <a:ext cx="1569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me leave them at Your throne.”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3A56F-CA13-46C2-A79C-602BEE87863F}"/>
              </a:ext>
            </a:extLst>
          </p:cNvPr>
          <p:cNvSpPr txBox="1"/>
          <p:nvPr/>
        </p:nvSpPr>
        <p:spPr>
          <a:xfrm>
            <a:off x="669131" y="0"/>
            <a:ext cx="1600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“And at the end of this long passage, </a:t>
            </a:r>
          </a:p>
          <a:p>
            <a:pPr algn="ctr"/>
            <a:endParaRPr lang="en-US" sz="1200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9 The 24 elders cast their crowns before the throne Revelation 4.10-11 the  24 elders fall down before the One seate… | Book of revelation, Bible,  Biblical artwork">
            <a:extLst>
              <a:ext uri="{FF2B5EF4-FFF2-40B4-BE49-F238E27FC236}">
                <a16:creationId xmlns:a16="http://schemas.microsoft.com/office/drawing/2014/main" id="{1F19323C-A420-4287-882F-C2FCB007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31" y="1508105"/>
            <a:ext cx="12589545" cy="655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4AC301-15B2-4038-96BB-E7413C069D72}"/>
              </a:ext>
            </a:extLst>
          </p:cNvPr>
          <p:cNvSpPr txBox="1"/>
          <p:nvPr/>
        </p:nvSpPr>
        <p:spPr>
          <a:xfrm>
            <a:off x="204592" y="1618007"/>
            <a:ext cx="1686433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give me thine heart,</a:t>
            </a:r>
          </a:p>
          <a:p>
            <a:pPr algn="ctr"/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God isn’t at the Center,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not really worshiping Him!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2CF56-25E5-4C5E-95D1-173318AC4192}"/>
              </a:ext>
            </a:extLst>
          </p:cNvPr>
          <p:cNvSpPr txBox="1"/>
          <p:nvPr/>
        </p:nvSpPr>
        <p:spPr>
          <a:xfrm>
            <a:off x="-40189" y="2869957"/>
            <a:ext cx="172061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    </a:t>
            </a:r>
            <a:r>
              <a:rPr lang="en-US" sz="4800" b="1" dirty="0" err="1"/>
              <a:t>Lēb</a:t>
            </a:r>
            <a:r>
              <a:rPr lang="en-US" sz="4800" b="1" dirty="0"/>
              <a:t>: heart (508x); mind (30x); feelings </a:t>
            </a:r>
            <a:r>
              <a:rPr lang="en-US" sz="5400" b="1" dirty="0"/>
              <a:t>(8x), will (4x),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1B63A-7A19-4584-B7AD-1B6251E31CB6}"/>
              </a:ext>
            </a:extLst>
          </p:cNvPr>
          <p:cNvSpPr txBox="1"/>
          <p:nvPr/>
        </p:nvSpPr>
        <p:spPr>
          <a:xfrm>
            <a:off x="4098131" y="3860092"/>
            <a:ext cx="12316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the </a:t>
            </a:r>
            <a:r>
              <a:rPr lang="en-US" sz="7200" b="1" i="1" u="sng" dirty="0">
                <a:solidFill>
                  <a:srgbClr val="FFC000"/>
                </a:solidFill>
              </a:rPr>
              <a:t>center</a:t>
            </a:r>
            <a:r>
              <a:rPr lang="en-US" sz="7200" b="1" dirty="0"/>
              <a:t>! (11x)</a:t>
            </a:r>
            <a:endParaRPr lang="en-US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C9B37-883D-4A01-B803-EA0B384A501F}"/>
              </a:ext>
            </a:extLst>
          </p:cNvPr>
          <p:cNvSpPr txBox="1"/>
          <p:nvPr/>
        </p:nvSpPr>
        <p:spPr>
          <a:xfrm>
            <a:off x="440531" y="512099"/>
            <a:ext cx="164310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heart of worship is Devotion! (Love)</a:t>
            </a:r>
          </a:p>
        </p:txBody>
      </p:sp>
    </p:spTree>
    <p:extLst>
      <p:ext uri="{BB962C8B-B14F-4D97-AF65-F5344CB8AC3E}">
        <p14:creationId xmlns:p14="http://schemas.microsoft.com/office/powerpoint/2010/main" val="25316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4AC301-15B2-4038-96BB-E7413C069D72}"/>
              </a:ext>
            </a:extLst>
          </p:cNvPr>
          <p:cNvSpPr txBox="1"/>
          <p:nvPr/>
        </p:nvSpPr>
        <p:spPr>
          <a:xfrm>
            <a:off x="237962" y="377067"/>
            <a:ext cx="168643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20:3 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have No other gods    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me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127AE-9543-4B68-8642-81F0A6E882E2}"/>
              </a:ext>
            </a:extLst>
          </p:cNvPr>
          <p:cNvSpPr txBox="1"/>
          <p:nvPr/>
        </p:nvSpPr>
        <p:spPr>
          <a:xfrm>
            <a:off x="2650331" y="2827644"/>
            <a:ext cx="115062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Pânîym</a:t>
            </a:r>
            <a:r>
              <a:rPr lang="en-US" sz="6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’: before 1137x, Face 390x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9FECA-396F-4D34-A618-70AC87867E88}"/>
              </a:ext>
            </a:extLst>
          </p:cNvPr>
          <p:cNvSpPr txBox="1"/>
          <p:nvPr/>
        </p:nvSpPr>
        <p:spPr>
          <a:xfrm>
            <a:off x="2430880" y="3950317"/>
            <a:ext cx="124784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6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pana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6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to turn / look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D01276-19D2-4605-9F19-4CCA8B6D5F23}"/>
              </a:ext>
            </a:extLst>
          </p:cNvPr>
          <p:cNvSpPr txBox="1"/>
          <p:nvPr/>
        </p:nvSpPr>
        <p:spPr>
          <a:xfrm>
            <a:off x="173831" y="5181423"/>
            <a:ext cx="1645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Our “gods” are who/whatever we  turn (look) to </a:t>
            </a:r>
            <a:r>
              <a:rPr lang="en-US" sz="7200" b="1" dirty="0"/>
              <a:t>or trust.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99DBB-B6ED-4E00-9DFA-C9B48BB3D94B}"/>
              </a:ext>
            </a:extLst>
          </p:cNvPr>
          <p:cNvSpPr txBox="1"/>
          <p:nvPr/>
        </p:nvSpPr>
        <p:spPr>
          <a:xfrm>
            <a:off x="440531" y="7196648"/>
            <a:ext cx="108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pulling your faith and focus away from the one true God?</a:t>
            </a:r>
          </a:p>
        </p:txBody>
      </p:sp>
    </p:spTree>
    <p:extLst>
      <p:ext uri="{BB962C8B-B14F-4D97-AF65-F5344CB8AC3E}">
        <p14:creationId xmlns:p14="http://schemas.microsoft.com/office/powerpoint/2010/main" val="15674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4AC301-15B2-4038-96BB-E7413C069D72}"/>
              </a:ext>
            </a:extLst>
          </p:cNvPr>
          <p:cNvSpPr txBox="1"/>
          <p:nvPr/>
        </p:nvSpPr>
        <p:spPr>
          <a:xfrm>
            <a:off x="-211021" y="1382077"/>
            <a:ext cx="17734154" cy="7371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23:26 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son, give me thine heart,</a:t>
            </a:r>
          </a:p>
          <a:p>
            <a:pPr algn="ctr">
              <a:spcBef>
                <a:spcPts val="1800"/>
              </a:spcBef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Genuine Devotion leads to Dedication.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ctr"/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thine eyes </a:t>
            </a:r>
            <a:r>
              <a:rPr lang="en-US" sz="8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  <a:r>
              <a:rPr lang="en-US" sz="8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ways.”</a:t>
            </a:r>
          </a:p>
          <a:p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Rāṣâ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delight in!</a:t>
            </a:r>
          </a:p>
          <a:p>
            <a:pPr algn="ctr"/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2F387-488D-4E0D-B257-3DFE1A307822}"/>
              </a:ext>
            </a:extLst>
          </p:cNvPr>
          <p:cNvSpPr txBox="1"/>
          <p:nvPr/>
        </p:nvSpPr>
        <p:spPr>
          <a:xfrm>
            <a:off x="135731" y="306421"/>
            <a:ext cx="17040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heart of worship is Devotion!</a:t>
            </a:r>
          </a:p>
        </p:txBody>
      </p:sp>
    </p:spTree>
    <p:extLst>
      <p:ext uri="{BB962C8B-B14F-4D97-AF65-F5344CB8AC3E}">
        <p14:creationId xmlns:p14="http://schemas.microsoft.com/office/powerpoint/2010/main" val="3741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35731" y="457200"/>
            <a:ext cx="16764000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/>
              <a:t>God wants to be loved/worshipped:</a:t>
            </a:r>
          </a:p>
          <a:p>
            <a:pPr algn="ctr"/>
            <a:r>
              <a:rPr lang="en-US" sz="4400" dirty="0"/>
              <a:t>Mt 22:37  </a:t>
            </a: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thy God  </a:t>
            </a:r>
          </a:p>
          <a:p>
            <a:pPr algn="ctr"/>
            <a:r>
              <a:rPr lang="en-US" sz="8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Passionately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“with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thy heart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Kardi’a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thoughts, feelings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thy soul” </a:t>
            </a:r>
          </a:p>
          <a:p>
            <a:pPr algn="ctr"/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3931F-B1D5-4B20-AFBC-91AF82166544}"/>
              </a:ext>
            </a:extLst>
          </p:cNvPr>
          <p:cNvSpPr txBox="1"/>
          <p:nvPr/>
        </p:nvSpPr>
        <p:spPr>
          <a:xfrm>
            <a:off x="-11450" y="6243170"/>
            <a:ext cx="1676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psychē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soul 58x; life 40x; mind 3x; heart 1x) </a:t>
            </a:r>
          </a:p>
        </p:txBody>
      </p:sp>
    </p:spTree>
    <p:extLst>
      <p:ext uri="{BB962C8B-B14F-4D97-AF65-F5344CB8AC3E}">
        <p14:creationId xmlns:p14="http://schemas.microsoft.com/office/powerpoint/2010/main" val="24489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1" y="609600"/>
            <a:ext cx="1728073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wants to be loved/worshipped:</a:t>
            </a:r>
          </a:p>
          <a:p>
            <a:pPr algn="ctr"/>
            <a:r>
              <a:rPr lang="en-US" sz="80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Thoughtfully</a:t>
            </a: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“With all thy </a:t>
            </a:r>
            <a:r>
              <a:rPr lang="en-US" sz="8000" b="1" i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0224" y="2971800"/>
            <a:ext cx="17270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dian’oia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9x; understanding 3x; imagination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from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by, through, because.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nous: intellect, mind, understanding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1DFD-FD56-4F12-812E-16D4DB531E8B}"/>
              </a:ext>
            </a:extLst>
          </p:cNvPr>
          <p:cNvSpPr txBox="1"/>
          <p:nvPr/>
        </p:nvSpPr>
        <p:spPr>
          <a:xfrm>
            <a:off x="12784931" y="8458200"/>
            <a:ext cx="876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 22:37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E2347-182A-451B-AA70-0FAF48F910FA}"/>
              </a:ext>
            </a:extLst>
          </p:cNvPr>
          <p:cNvSpPr txBox="1"/>
          <p:nvPr/>
        </p:nvSpPr>
        <p:spPr>
          <a:xfrm>
            <a:off x="-169069" y="5868888"/>
            <a:ext cx="1592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Effectively: 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“Deep thought,</a:t>
            </a:r>
          </a:p>
          <a:p>
            <a:pPr algn="ctr"/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Careful consideration”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0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83573BA-DEDF-40DE-85BB-58AD8702E368}"/>
              </a:ext>
            </a:extLst>
          </p:cNvPr>
          <p:cNvSpPr txBox="1"/>
          <p:nvPr/>
        </p:nvSpPr>
        <p:spPr>
          <a:xfrm>
            <a:off x="-1" y="609600"/>
            <a:ext cx="1728073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wants to be loved/worshipped:</a:t>
            </a:r>
          </a:p>
          <a:p>
            <a:pPr algn="ctr"/>
            <a:r>
              <a:rPr lang="en-US" sz="8000" b="1" i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Thoughtfully</a:t>
            </a:r>
            <a:r>
              <a:rPr lang="en-US" sz="8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“With all thy soul”</a:t>
            </a:r>
          </a:p>
          <a:p>
            <a:pPr algn="ctr"/>
            <a:endParaRPr lang="en-US" sz="7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10225" y="2971800"/>
            <a:ext cx="16764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This is how God loves us! </a:t>
            </a:r>
          </a:p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/>
              <a:t>Ps. 40:17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poor and needy;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 </a:t>
            </a:r>
            <a:r>
              <a:rPr lang="en-US" sz="7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thinketh upon me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1DFD-FD56-4F12-812E-16D4DB531E8B}"/>
              </a:ext>
            </a:extLst>
          </p:cNvPr>
          <p:cNvSpPr txBox="1"/>
          <p:nvPr/>
        </p:nvSpPr>
        <p:spPr>
          <a:xfrm>
            <a:off x="12784931" y="8458200"/>
            <a:ext cx="876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 22:37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5C347-4130-4B05-95BC-5185EC614718}"/>
              </a:ext>
            </a:extLst>
          </p:cNvPr>
          <p:cNvSpPr txBox="1"/>
          <p:nvPr/>
        </p:nvSpPr>
        <p:spPr>
          <a:xfrm>
            <a:off x="288131" y="6934200"/>
            <a:ext cx="15697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Ḥāshab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’: to Consider, regard, value, purpose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0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290618-D237-4FDE-A0F2-E6D17ABC408E}"/>
              </a:ext>
            </a:extLst>
          </p:cNvPr>
          <p:cNvSpPr txBox="1"/>
          <p:nvPr/>
        </p:nvSpPr>
        <p:spPr>
          <a:xfrm>
            <a:off x="34131" y="679519"/>
            <a:ext cx="17204532" cy="824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This is how God loves us!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29:11 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the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that I think toward you, 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 the LORD,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also knows the thoughts we think toward Him!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Heb. 4:12,13)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 of peace, and not of evil, </a:t>
            </a:r>
          </a:p>
          <a:p>
            <a:pPr algn="ctr"/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you an expected end.”</a:t>
            </a:r>
          </a:p>
          <a:p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81DFD-FD56-4F12-812E-16D4DB531E8B}"/>
              </a:ext>
            </a:extLst>
          </p:cNvPr>
          <p:cNvSpPr txBox="1"/>
          <p:nvPr/>
        </p:nvSpPr>
        <p:spPr>
          <a:xfrm>
            <a:off x="12784931" y="8458200"/>
            <a:ext cx="87607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Mt. 22:37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PraiseGod</Template>
  <TotalTime>2344</TotalTime>
  <Pages>0</Pages>
  <Words>1876</Words>
  <Characters>0</Characters>
  <Application>Microsoft Office PowerPoint</Application>
  <PresentationFormat>Custom</PresentationFormat>
  <Lines>0</Lines>
  <Paragraphs>204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Gentium</vt:lpstr>
      <vt:lpstr>Georgia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</dc:creator>
  <cp:lastModifiedBy>Admin</cp:lastModifiedBy>
  <cp:revision>55</cp:revision>
  <dcterms:created xsi:type="dcterms:W3CDTF">2015-10-14T13:54:08Z</dcterms:created>
  <dcterms:modified xsi:type="dcterms:W3CDTF">2021-01-28T18:46:33Z</dcterms:modified>
</cp:coreProperties>
</file>