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33" r:id="rId3"/>
  </p:sldMasterIdLst>
  <p:notesMasterIdLst>
    <p:notesMasterId r:id="rId32"/>
  </p:notesMasterIdLst>
  <p:handoutMasterIdLst>
    <p:handoutMasterId r:id="rId33"/>
  </p:handoutMasterIdLst>
  <p:sldIdLst>
    <p:sldId id="258" r:id="rId4"/>
    <p:sldId id="305" r:id="rId5"/>
    <p:sldId id="260" r:id="rId6"/>
    <p:sldId id="306" r:id="rId7"/>
    <p:sldId id="307" r:id="rId8"/>
    <p:sldId id="269" r:id="rId9"/>
    <p:sldId id="311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7" r:id="rId20"/>
    <p:sldId id="321" r:id="rId21"/>
    <p:sldId id="323" r:id="rId22"/>
    <p:sldId id="325" r:id="rId23"/>
    <p:sldId id="328" r:id="rId24"/>
    <p:sldId id="326" r:id="rId25"/>
    <p:sldId id="322" r:id="rId26"/>
    <p:sldId id="329" r:id="rId27"/>
    <p:sldId id="333" r:id="rId28"/>
    <p:sldId id="330" r:id="rId29"/>
    <p:sldId id="332" r:id="rId30"/>
    <p:sldId id="331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0066"/>
    <a:srgbClr val="000000"/>
    <a:srgbClr val="739624"/>
    <a:srgbClr val="C16725"/>
    <a:srgbClr val="970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DAB59-5D4B-4398-9D70-9B33C31B3067}" v="508" dt="2021-03-18T21:52:34.104"/>
    <p1510:client id="{BBB517DA-D032-48D7-8A53-D2DEE4112B9A}" v="1042" dt="2021-03-18T16:12:16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3" autoAdjust="0"/>
    <p:restoredTop sz="94660"/>
  </p:normalViewPr>
  <p:slideViewPr>
    <p:cSldViewPr>
      <p:cViewPr varScale="1">
        <p:scale>
          <a:sx n="99" d="100"/>
          <a:sy n="99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0334A2-22B6-41D6-8D0D-9BC2505E39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A5E0C-0F08-4915-9C15-ECD6F625F87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FDDA0-0178-49FD-B8DC-B59A5B73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DDA0-0178-49FD-B8DC-B59A5B7329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DDA0-0178-49FD-B8DC-B59A5B7329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DDA0-0178-49FD-B8DC-B59A5B7329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DDA0-0178-49FD-B8DC-B59A5B7329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1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DDA0-0178-49FD-B8DC-B59A5B7329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DDA0-0178-49FD-B8DC-B59A5B7329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F55C-9045-4F8C-B679-67185115C2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93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DDDE-656B-4FEA-9137-CC35B184D0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76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C1AE-2AA0-4838-9138-3D3794A7EB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11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1F5E-B839-4BC3-A964-D2999235B4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87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BAAE-052C-46B9-BB99-C935DE385D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61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086A-1F17-41B1-8017-26117F343E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97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3CF6-D8A0-4317-AC2C-6E07FCAE04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21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B534-01B8-44AB-814C-940F5B6D15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87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1A56-1C8F-476C-96DE-442089C3B0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62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92ED-FDFA-4E24-BC27-83657E949C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03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ACD8-68FB-46F5-9605-EF381E43E2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B5E-16B6-4A78-8EF2-C6486E63E8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654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DEA-7C33-43D9-8965-9D56D6158E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20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43AE-EAD5-4858-A458-EB93BD1566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927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FE39-3B84-4F54-88B5-3D138674D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536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8CCA-A724-4359-8FE9-C8F9704255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954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1A3B-8245-4E16-AE33-F749FE12F5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702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1F5E-B839-4BC3-A964-D2999235B4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873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AFD8-5221-494F-9EA7-55BD1D16EF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017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A8F-EBEA-4998-AA6B-33B4FED3D8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164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D619-9968-44C5-A202-B4CFA20569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024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35A-F752-4B51-BF37-52E2D7D1EA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19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1106-6CD4-4E7E-9160-4A97F16BF0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897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D3-17D4-4325-898F-CF1F00E258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707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719A-66E0-4FF8-8DB4-CEB9D6C626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27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C6B-9A5B-40AA-88A8-EA1F9D6E79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405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7C3-24F3-4E7F-9A41-34A2AA2F23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F218-110C-42F0-B1AD-9FBE907008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38A-F7FF-452E-BDC8-31F6F91E63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19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1221-AA36-46BF-8969-FB6875386F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9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3379-9B58-4845-B3D0-3B0EC72D57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85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B05D-8CA1-4C9A-BB1F-B75070E3EF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0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EA06-41AC-4C88-BC97-8F93F00F38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96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B36E-B6E4-4B18-899C-575E4CF8FC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07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DCA5A-3DED-486C-A531-00321ADAE6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3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D92B-0DDD-449B-8132-BB5685BBF5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6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D92B-0DDD-449B-8132-BB5685BBF5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48DF343-BDAC-492F-826E-38668DA2D591}"/>
              </a:ext>
            </a:extLst>
          </p:cNvPr>
          <p:cNvSpPr txBox="1">
            <a:spLocks noChangeArrowheads="1"/>
          </p:cNvSpPr>
          <p:nvPr/>
        </p:nvSpPr>
        <p:spPr>
          <a:xfrm>
            <a:off x="-228600" y="1676400"/>
            <a:ext cx="11620500" cy="21336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9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to take </a:t>
            </a:r>
            <a:br>
              <a:rPr lang="en-US" altLang="en-US" sz="9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9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Long Look</a:t>
            </a:r>
          </a:p>
          <a:p>
            <a:pPr algn="ctr" fontAlgn="auto">
              <a:spcAft>
                <a:spcPts val="0"/>
              </a:spcAft>
            </a:pPr>
            <a:r>
              <a:rPr lang="en-US" altLang="en-US" sz="9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76200" y="152400"/>
            <a:ext cx="12192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Long Look Begins With A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Long Look requires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US" sz="4800" b="1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True Faith requires, and is revealed by,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Obedient ACTION! 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11:1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“Faith is the substance of things hoped for,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evidence 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(proof)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things not seen”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2:18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shew thee my faith by my works.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But wilt thou know, O vain man,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that faith without works is dead?” </a:t>
            </a:r>
          </a:p>
        </p:txBody>
      </p:sp>
    </p:spTree>
    <p:extLst>
      <p:ext uri="{BB962C8B-B14F-4D97-AF65-F5344CB8AC3E}">
        <p14:creationId xmlns:p14="http://schemas.microsoft.com/office/powerpoint/2010/main" val="2247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76200" y="152400"/>
            <a:ext cx="12192000" cy="775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Long Look Begins With A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Long Look requires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US" sz="4800" b="1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 Faith Is Not Passive Indifference, </a:t>
            </a:r>
          </a:p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Active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Obedience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Faith involves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will,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and obediently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responding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with Him to accomplish it!  (Phil. 2:13)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3:9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laborers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together with God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</a:p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9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199294" y="0"/>
            <a:ext cx="12192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Jesus consistently modeled this.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After meeting with the woman at the well</a:t>
            </a:r>
          </a:p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of Samaria, he told his disciples that: 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Living Water (Jesus and the Samaritan Woman)">
            <a:extLst>
              <a:ext uri="{FF2B5EF4-FFF2-40B4-BE49-F238E27FC236}">
                <a16:creationId xmlns:a16="http://schemas.microsoft.com/office/drawing/2014/main" id="{9BBDEB8F-89E3-4B52-9E56-BC2712CC8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/>
          <a:stretch/>
        </p:blipFill>
        <p:spPr bwMode="auto">
          <a:xfrm>
            <a:off x="-33495" y="2667000"/>
            <a:ext cx="5086351" cy="417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72FD86-84C9-4999-9B1E-88C4C25B76A3}"/>
              </a:ext>
            </a:extLst>
          </p:cNvPr>
          <p:cNvSpPr txBox="1"/>
          <p:nvPr/>
        </p:nvSpPr>
        <p:spPr>
          <a:xfrm>
            <a:off x="5162551" y="2640204"/>
            <a:ext cx="683015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meat is to do the will of him that sent me,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finish his work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4:34 </a:t>
            </a:r>
          </a:p>
          <a:p>
            <a:pPr algn="ctr"/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76200" y="24377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Jesus consistently modeled this.  Jn 5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At the pool of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Bethsesda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“lie a great multitude of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impotent folk…(vs 3) </a:t>
            </a:r>
          </a:p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God's Collaborative Will – Pnuematic Rain">
            <a:extLst>
              <a:ext uri="{FF2B5EF4-FFF2-40B4-BE49-F238E27FC236}">
                <a16:creationId xmlns:a16="http://schemas.microsoft.com/office/drawing/2014/main" id="{111C595B-D542-4229-9FFB-410B50FD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0400"/>
            <a:ext cx="4710545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02EC8-A2B5-4D11-B086-A0F0527E03F5}"/>
              </a:ext>
            </a:extLst>
          </p:cNvPr>
          <p:cNvSpPr txBox="1"/>
          <p:nvPr/>
        </p:nvSpPr>
        <p:spPr>
          <a:xfrm>
            <a:off x="4786744" y="3429000"/>
            <a:ext cx="717665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asked why he did so: 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Father worketh hitherto, 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work.”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E3AF2-B487-4196-979C-3FA2F7B2D402}"/>
              </a:ext>
            </a:extLst>
          </p:cNvPr>
          <p:cNvSpPr txBox="1"/>
          <p:nvPr/>
        </p:nvSpPr>
        <p:spPr>
          <a:xfrm>
            <a:off x="304800" y="1905000"/>
            <a:ext cx="1188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 he healed: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certain man was there, which had     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an  infirmity 38 years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5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76200" y="152400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Long Look Begins With A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Long Look requires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US" sz="3600" b="1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The Long Look Involves A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Pilgrimage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confessed that they were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strangers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xenos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pilgrims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earth“</a:t>
            </a:r>
          </a:p>
          <a:p>
            <a:pPr algn="ctr"/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Parepid’ēmos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resident foreigners</a:t>
            </a:r>
          </a:p>
          <a:p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We Must Recognize Our Allegiance To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better (heavenly) country…”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16</a:t>
            </a: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Phil. 3:15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“our conversation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(citizenship)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in heaven…”</a:t>
            </a:r>
          </a:p>
          <a:p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76200" y="152400"/>
            <a:ext cx="12192000" cy="703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We Must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Recognize Our Allegiance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Heaven.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1:12-13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Father…hath made us meet to be partakers of the inheritance of the saints in light: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hath delivered us from the power of darkness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translated us into the kingdom of his dear Son::</a:t>
            </a:r>
          </a:p>
          <a:p>
            <a:pPr algn="ctr">
              <a:spcBef>
                <a:spcPts val="18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Pt 2:9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a chosen generation, a royal priesthood, an holy nation,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peculiar people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Peripoiēsis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purchased and protected treasure)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 shew forth the praises of him who hath called you out of darkness into his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marvellous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light:” </a:t>
            </a:r>
          </a:p>
          <a:p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76200" y="152400"/>
            <a:ext cx="12192000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lphaUcPeriod" startAt="2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 The Entanglements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World.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(aka: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snares of the devil.”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Tim. 2:26)</a:t>
            </a:r>
          </a:p>
          <a:p>
            <a:pPr algn="ctr">
              <a:spcBef>
                <a:spcPts val="18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11:14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they had been mindful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(focused on)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country from whence they came out,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might have had opportunity to have returned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Peter 2:11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 beseech you as strangers and pilgrims,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abstain from fleshly lusts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war against the soul."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0" y="76200"/>
            <a:ext cx="121920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The Long Look Involves A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Pilgrimage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We must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 The Entanglements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World.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Tim 2:1, 3,4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strong in grace…Endure hardness,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good soldier of Jesus Christ.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man 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warreth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entangleth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affairs of this life;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he may please him who hath chosen him…”</a:t>
            </a:r>
          </a:p>
          <a:p>
            <a:pPr algn="ctr"/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6:17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"Wherefore come out from among them,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be ye separate, saith the Lord,…” </a:t>
            </a:r>
          </a:p>
          <a:p>
            <a:pPr algn="ctr"/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Be Light in the Darkness - Biblical Counseling Center">
            <a:extLst>
              <a:ext uri="{FF2B5EF4-FFF2-40B4-BE49-F238E27FC236}">
                <a16:creationId xmlns:a16="http://schemas.microsoft.com/office/drawing/2014/main" id="{0669C79F-5D50-4463-87C0-4B1E1EED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" y="-39671"/>
            <a:ext cx="12347433" cy="69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25199-DB61-4AC8-8D18-62321C345A5A}"/>
              </a:ext>
            </a:extLst>
          </p:cNvPr>
          <p:cNvSpPr txBox="1"/>
          <p:nvPr/>
        </p:nvSpPr>
        <p:spPr>
          <a:xfrm>
            <a:off x="-381785" y="152400"/>
            <a:ext cx="6019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were sometimes darkness,</a:t>
            </a: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now </a:t>
            </a: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ye</a:t>
            </a: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light in the Lord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E5636-F55E-4E55-BBB5-4D5785ED4676}"/>
              </a:ext>
            </a:extLst>
          </p:cNvPr>
          <p:cNvSpPr txBox="1"/>
          <p:nvPr/>
        </p:nvSpPr>
        <p:spPr>
          <a:xfrm>
            <a:off x="8001000" y="371755"/>
            <a:ext cx="4191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as children of light.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Proving what is acceptable unto the Lord. ”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29BE-DB41-4FAC-9A71-2F1A4B2ED365}"/>
              </a:ext>
            </a:extLst>
          </p:cNvPr>
          <p:cNvSpPr txBox="1"/>
          <p:nvPr/>
        </p:nvSpPr>
        <p:spPr>
          <a:xfrm>
            <a:off x="2018908" y="3849630"/>
            <a:ext cx="9601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have no fellowship with the unfruitful works of darkness,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rather reprove them.”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5:8-11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304800" y="-38935"/>
            <a:ext cx="12192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 Look: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Begins With A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Promise,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Requires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Involves A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Pilgrimage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Requires </a:t>
            </a:r>
            <a:r>
              <a:rPr 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Patience!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763EC-36E3-43D1-B920-BC73F74D2742}"/>
              </a:ext>
            </a:extLst>
          </p:cNvPr>
          <p:cNvSpPr txBox="1"/>
          <p:nvPr/>
        </p:nvSpPr>
        <p:spPr>
          <a:xfrm>
            <a:off x="495300" y="3941777"/>
            <a:ext cx="11201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10:36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"For ye have need of patience,</a:t>
            </a:r>
          </a:p>
          <a:p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Hypomonē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cheerful endurance)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that, after ye have done the will of God,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might receive the promise“</a:t>
            </a: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A5052C-A9F4-4131-A973-C4B2EAFC71EA}"/>
              </a:ext>
            </a:extLst>
          </p:cNvPr>
          <p:cNvSpPr txBox="1"/>
          <p:nvPr/>
        </p:nvSpPr>
        <p:spPr>
          <a:xfrm>
            <a:off x="152400" y="181957"/>
            <a:ext cx="1203960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Examining the choices of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Abel, Enoch, Noah, Abraham and Moses,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see that:</a:t>
            </a:r>
          </a:p>
          <a:p>
            <a:pPr marL="685800" marR="0" indent="-685800" algn="ctr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Focus affected their Faith.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(Jn 10:10a; Col. 3:2; Heb. 11:1) </a:t>
            </a:r>
          </a:p>
          <a:p>
            <a:pPr marL="685800" marR="0" indent="-685800" algn="ctr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Faith affected their Future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Fulfilment!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(Jn 10:10b; Col. 3:3,4; Heb. 11:13-16)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76200" y="152400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Long Look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Patience!  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Noah worked and waited 120 years for the flood. 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Abraham Waited 100 Years For Isaac.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C.  Isaac Waited 75 Years For Jacob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D.  Moses Waited 120 Years To See The Promised Land.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E.  David Waited 15 Years (after being anointed King) 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To Sit On The Throne.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F.  Paul Waited 3 Years To Preach.  (Gal. 1:18)</a:t>
            </a:r>
          </a:p>
        </p:txBody>
      </p:sp>
    </p:spTree>
    <p:extLst>
      <p:ext uri="{BB962C8B-B14F-4D97-AF65-F5344CB8AC3E}">
        <p14:creationId xmlns:p14="http://schemas.microsoft.com/office/powerpoint/2010/main" val="39696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76200" y="152400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1:2-4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brethren, count it all joy when ye fall into divers temptations;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Knowing this,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the trying of your faith worketh patience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let patience have her perfect work,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perfect and entire,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wanting </a:t>
            </a: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(lacking)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nothing. </a:t>
            </a:r>
          </a:p>
        </p:txBody>
      </p:sp>
    </p:spTree>
    <p:extLst>
      <p:ext uri="{BB962C8B-B14F-4D97-AF65-F5344CB8AC3E}">
        <p14:creationId xmlns:p14="http://schemas.microsoft.com/office/powerpoint/2010/main" val="16801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76200" y="152400"/>
            <a:ext cx="12192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4:16-18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which cause we faint not; but though our outward man perish, yet the inward man is renewed day by day.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our light affliction, which is but for a moment,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worketh for us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far more exceeding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eternal weight of glory; </a:t>
            </a:r>
          </a:p>
          <a:p>
            <a:pPr algn="ctr">
              <a:spcBef>
                <a:spcPts val="1200"/>
              </a:spcBef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we look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at the things which are seen,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at the things which are not seen: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things which are seen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temporal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things which are not seen are eternal.” </a:t>
            </a:r>
          </a:p>
        </p:txBody>
      </p:sp>
    </p:spTree>
    <p:extLst>
      <p:ext uri="{BB962C8B-B14F-4D97-AF65-F5344CB8AC3E}">
        <p14:creationId xmlns:p14="http://schemas.microsoft.com/office/powerpoint/2010/main" val="33169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3819751-FA3E-44D7-9528-CB293381E836}"/>
              </a:ext>
            </a:extLst>
          </p:cNvPr>
          <p:cNvSpPr txBox="1"/>
          <p:nvPr/>
        </p:nvSpPr>
        <p:spPr>
          <a:xfrm>
            <a:off x="152400" y="0"/>
            <a:ext cx="11963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5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hifting our focus from the Temporary to the Eternal involves:</a:t>
            </a:r>
          </a:p>
          <a:p>
            <a:pPr marL="742950" marR="0" indent="-742950">
              <a:spcBef>
                <a:spcPts val="0"/>
              </a:spcBef>
              <a:spcAft>
                <a:spcPts val="0"/>
              </a:spcAft>
              <a:buAutoNum type="arabicParenR"/>
              <a:tabLst>
                <a:tab pos="-457200" algn="l"/>
              </a:tabLs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Grasping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(Embracing)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Promises of God.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Are you Recognizing and Responding to them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(Sword/Shield of Eph. 6:16,17; 2 Peter 1:4)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R="0" lvl="0">
              <a:spcBef>
                <a:spcPts val="1200"/>
              </a:spcBef>
              <a:spcAft>
                <a:spcPts val="0"/>
              </a:spcAft>
              <a:tabLst>
                <a:tab pos="-457200" algn="l"/>
                <a:tab pos="419100" algn="l"/>
              </a:tabLs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2) Acting on the Directions of God.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(Mt 7:24-27)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-457200" algn="l"/>
                <a:tab pos="419100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Is there something God has asked of you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419100" algn="l"/>
              </a:tabLst>
            </a:pP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that you’re currently ignoring? </a:t>
            </a:r>
          </a:p>
          <a:p>
            <a:pPr marR="0" lvl="0" algn="ctr">
              <a:spcBef>
                <a:spcPts val="1200"/>
              </a:spcBef>
              <a:spcAft>
                <a:spcPts val="0"/>
              </a:spcAft>
              <a:tabLst>
                <a:tab pos="-457200" algn="l"/>
                <a:tab pos="419100" algn="l"/>
              </a:tabLst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(Luke 6:46)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5C356-F162-466B-ADDB-26319F9651BE}"/>
              </a:ext>
            </a:extLst>
          </p:cNvPr>
          <p:cNvSpPr txBox="1"/>
          <p:nvPr/>
        </p:nvSpPr>
        <p:spPr>
          <a:xfrm>
            <a:off x="8229600" y="5105400"/>
            <a:ext cx="63348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(Disobeying!)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232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3819751-FA3E-44D7-9528-CB293381E836}"/>
              </a:ext>
            </a:extLst>
          </p:cNvPr>
          <p:cNvSpPr txBox="1"/>
          <p:nvPr/>
        </p:nvSpPr>
        <p:spPr>
          <a:xfrm>
            <a:off x="152400" y="0"/>
            <a:ext cx="11963400" cy="638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hifting our focus from the Temporary to the Eternal involves: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419100" algn="l"/>
              </a:tabLs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Being Loyal to the Kingdom of God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419100" algn="l"/>
              </a:tabLs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Does Christ have your complete allegiance?     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419100" algn="l"/>
              </a:tabLs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(Luke 9:26; Phil. 3:18-20)</a:t>
            </a:r>
          </a:p>
          <a:p>
            <a:pPr marR="0" lvl="0">
              <a:spcBef>
                <a:spcPts val="1800"/>
              </a:spcBef>
              <a:spcAft>
                <a:spcPts val="0"/>
              </a:spcAft>
              <a:tabLst>
                <a:tab pos="-457200" algn="l"/>
                <a:tab pos="419100" algn="l"/>
              </a:tabLs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4) Being Patient with the Will of God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R="0" lvl="0">
              <a:spcBef>
                <a:spcPts val="1200"/>
              </a:spcBef>
              <a:spcAft>
                <a:spcPts val="0"/>
              </a:spcAft>
              <a:tabLst>
                <a:tab pos="-457200" algn="l"/>
                <a:tab pos="419100" algn="l"/>
              </a:tabLs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Have you grown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“weary with well doing”?</a:t>
            </a:r>
          </a:p>
          <a:p>
            <a:pPr marR="0" lvl="0">
              <a:spcBef>
                <a:spcPts val="1200"/>
              </a:spcBef>
              <a:spcAft>
                <a:spcPts val="0"/>
              </a:spcAft>
              <a:tabLst>
                <a:tab pos="-457200" algn="l"/>
                <a:tab pos="419100" algn="l"/>
              </a:tabLs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(Mal. 3:14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; Lk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9:62; Jn 6:67; 1 Cor. 15:58; Gal. 6:9; Heb. 10:36-38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834" y="381000"/>
            <a:ext cx="11430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b="1" i="1" dirty="0">
                <a:latin typeface="Georgia" panose="02040502050405020303" pitchFamily="18" charset="0"/>
              </a:rPr>
              <a:t>What “End” do you have </a:t>
            </a:r>
            <a:br>
              <a:rPr lang="en-US" altLang="en-US" sz="6000" b="1" i="1" dirty="0">
                <a:latin typeface="Georgia" panose="02040502050405020303" pitchFamily="18" charset="0"/>
              </a:rPr>
            </a:br>
            <a:r>
              <a:rPr lang="en-US" altLang="en-US" sz="6000" b="1" i="1" dirty="0">
                <a:latin typeface="Georgia" panose="02040502050405020303" pitchFamily="18" charset="0"/>
              </a:rPr>
              <a:t>“in view”?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0AA42-A497-447D-90ED-730E7CB0A1B0}"/>
              </a:ext>
            </a:extLst>
          </p:cNvPr>
          <p:cNvSpPr txBox="1"/>
          <p:nvPr/>
        </p:nvSpPr>
        <p:spPr>
          <a:xfrm>
            <a:off x="152400" y="1905000"/>
            <a:ext cx="4895248" cy="347787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 press toward the mark for the prize of the high calling of God”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Phil. 3:15</a:t>
            </a:r>
          </a:p>
        </p:txBody>
      </p:sp>
    </p:spTree>
    <p:extLst>
      <p:ext uri="{BB962C8B-B14F-4D97-AF65-F5344CB8AC3E}">
        <p14:creationId xmlns:p14="http://schemas.microsoft.com/office/powerpoint/2010/main" val="38923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3819751-FA3E-44D7-9528-CB293381E836}"/>
              </a:ext>
            </a:extLst>
          </p:cNvPr>
          <p:cNvSpPr txBox="1"/>
          <p:nvPr/>
        </p:nvSpPr>
        <p:spPr>
          <a:xfrm>
            <a:off x="251381" y="0"/>
            <a:ext cx="119634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 once was an oyster whose story I tell,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Who found that sand had got under his shell,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Just one little grain, but it gave him much pain,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oysters have feelings although they're so plain.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Now, did he berate the working of Fate,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Which had led him to such a deplorable state?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Did he curse out the government, call for an election?  No; as he lay on the shelf he said to himself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"If I cannot remove it,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I'll try to improve it."</a:t>
            </a:r>
          </a:p>
        </p:txBody>
      </p:sp>
      <p:pic>
        <p:nvPicPr>
          <p:cNvPr id="3074" name="Picture 2" descr="Connecticut State Shellfish | Eastern Oyster">
            <a:extLst>
              <a:ext uri="{FF2B5EF4-FFF2-40B4-BE49-F238E27FC236}">
                <a16:creationId xmlns:a16="http://schemas.microsoft.com/office/drawing/2014/main" id="{2504CD6E-9B10-41A0-BBD5-E75C33D57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t="38506" r="16244" b="15517"/>
          <a:stretch/>
        </p:blipFill>
        <p:spPr bwMode="auto">
          <a:xfrm>
            <a:off x="0" y="5187745"/>
            <a:ext cx="28956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2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3819751-FA3E-44D7-9528-CB293381E836}"/>
              </a:ext>
            </a:extLst>
          </p:cNvPr>
          <p:cNvSpPr txBox="1"/>
          <p:nvPr/>
        </p:nvSpPr>
        <p:spPr>
          <a:xfrm>
            <a:off x="48706" y="457200"/>
            <a:ext cx="1213858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 the years rolled by as the years always do,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he came to his ultimate destiny--stew.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this small grain of sand which had bothered him so,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Was a beautiful pearl, all richly aglow.  </a:t>
            </a:r>
          </a:p>
          <a:p>
            <a:pPr marL="0" marR="0" algn="ctr">
              <a:spcBef>
                <a:spcPts val="120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Now this tale has a moral--for isn't it grand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What an oyster can do with a morsel of sand;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couldn't we do, if we'd only begin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With all of the things that get under our skin.</a:t>
            </a:r>
            <a:endParaRPr lang="en-US" sz="5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arls from Q8: Do Pearls Really Come From Oysters?">
            <a:extLst>
              <a:ext uri="{FF2B5EF4-FFF2-40B4-BE49-F238E27FC236}">
                <a16:creationId xmlns:a16="http://schemas.microsoft.com/office/drawing/2014/main" id="{91FC1D78-56E1-48CB-8926-87C08A6E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C30886-2836-41EA-B157-8CE0FCD2D8CF}"/>
              </a:ext>
            </a:extLst>
          </p:cNvPr>
          <p:cNvSpPr txBox="1"/>
          <p:nvPr/>
        </p:nvSpPr>
        <p:spPr>
          <a:xfrm>
            <a:off x="3733800" y="59830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3:17,18</a:t>
            </a:r>
          </a:p>
        </p:txBody>
      </p:sp>
    </p:spTree>
    <p:extLst>
      <p:ext uri="{BB962C8B-B14F-4D97-AF65-F5344CB8AC3E}">
        <p14:creationId xmlns:p14="http://schemas.microsoft.com/office/powerpoint/2010/main" val="212942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457200"/>
            <a:ext cx="11430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b="1" i="1" dirty="0">
                <a:latin typeface="Georgia" panose="02040502050405020303" pitchFamily="18" charset="0"/>
              </a:rPr>
              <a:t>What’s involved in the “Long Look?”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0AA42-A497-447D-90ED-730E7CB0A1B0}"/>
              </a:ext>
            </a:extLst>
          </p:cNvPr>
          <p:cNvSpPr txBox="1"/>
          <p:nvPr/>
        </p:nvSpPr>
        <p:spPr>
          <a:xfrm>
            <a:off x="286352" y="2133600"/>
            <a:ext cx="4895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Georgia" panose="02040502050405020303" pitchFamily="18" charset="0"/>
              </a:rPr>
              <a:t>Beginning with an end in view!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A5052C-A9F4-4131-A973-C4B2EAFC71EA}"/>
              </a:ext>
            </a:extLst>
          </p:cNvPr>
          <p:cNvSpPr txBox="1"/>
          <p:nvPr/>
        </p:nvSpPr>
        <p:spPr>
          <a:xfrm>
            <a:off x="152400" y="6927"/>
            <a:ext cx="120396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11:13-16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all died in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faith,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having received the promises,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 having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seen them afar off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persuaded of them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embraced them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confessed that they were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strangers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pilgrims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earth.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they that say such things declare plainly that they seek a country.” </a:t>
            </a:r>
          </a:p>
        </p:txBody>
      </p:sp>
    </p:spTree>
    <p:extLst>
      <p:ext uri="{BB962C8B-B14F-4D97-AF65-F5344CB8AC3E}">
        <p14:creationId xmlns:p14="http://schemas.microsoft.com/office/powerpoint/2010/main" val="1741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A5052C-A9F4-4131-A973-C4B2EAFC71EA}"/>
              </a:ext>
            </a:extLst>
          </p:cNvPr>
          <p:cNvSpPr txBox="1"/>
          <p:nvPr/>
        </p:nvSpPr>
        <p:spPr>
          <a:xfrm>
            <a:off x="152400" y="6927"/>
            <a:ext cx="120396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11:13-16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“And truly, if they had been mindful of that country from whence they came out,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might have had opportunity to have returned. </a:t>
            </a:r>
          </a:p>
          <a:p>
            <a:pPr marR="0" algn="ctr"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now they desire a better country,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is, an heavenly: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wherefore God is not ashamed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 called their God: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he hath prepared for them a city.”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0" y="152400"/>
            <a:ext cx="11963400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A Long Look Begins With A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endParaRPr lang="en-US" sz="4800" b="1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basis of our Faith.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Heb. 11:6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The Promise Must Be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vs 13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“Having 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afar off”</a:t>
            </a:r>
          </a:p>
          <a:p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eido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recognize, know, understand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Pt 1:4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Whereby are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to us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exceeding great and precious promises: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by these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might be partakers of the divine nature,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escaped the corruption that is in the world through lust."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0" y="152400"/>
            <a:ext cx="121920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A Long Look Begins With A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endParaRPr lang="en-US" sz="4800" b="1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 The Promise Must Be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Believed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13  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persuaded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them.”</a:t>
            </a:r>
          </a:p>
          <a:p>
            <a:pPr algn="ctr"/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Peitho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(root word for faith)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persuaded, convinced, </a:t>
            </a:r>
          </a:p>
          <a:p>
            <a:pPr algn="ctr"/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rely on (Trust)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4:20,21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staggered not at the promise of God through unbelief; but was strong in faith, giving glory to God;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fully persuaded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that, what he had promised,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able also to  perform.”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0" y="152400"/>
            <a:ext cx="12192000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The Promise Must Be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Believed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13  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persuaded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them.”</a:t>
            </a:r>
          </a:p>
          <a:p>
            <a:pPr algn="ctr">
              <a:spcBef>
                <a:spcPts val="18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8:38,39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persuaded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that neither death, nor life, nor angels, nor principalities, nor 	powers, nor things present, nor things to come,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height, nor depth, nor any other creature,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be able to separate us from the love of God, which is in Christ Jesus our Lord.”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90455-13E6-4B86-8812-F9B2FF0034BA}"/>
              </a:ext>
            </a:extLst>
          </p:cNvPr>
          <p:cNvSpPr txBox="1"/>
          <p:nvPr/>
        </p:nvSpPr>
        <p:spPr>
          <a:xfrm>
            <a:off x="0" y="152400"/>
            <a:ext cx="12192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A Long Look Begins With A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endParaRPr lang="en-US" sz="4800" b="1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 The Promise Must Be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13  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embraced them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aspaz’omai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from a: (union) and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spao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(to draw together)</a:t>
            </a:r>
          </a:p>
          <a:p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enfold, welcome, embrace!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How do you know if you’ve “Embraced” the promises of God?</a:t>
            </a:r>
            <a:endParaRPr lang="en-US" sz="4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JourneyOfFaith</Template>
  <TotalTime>606</TotalTime>
  <Words>1903</Words>
  <Application>Microsoft Office PowerPoint</Application>
  <PresentationFormat>Widescreen</PresentationFormat>
  <Paragraphs>210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Georgia</vt:lpstr>
      <vt:lpstr>Times New Roman</vt:lpstr>
      <vt:lpstr>Wingdings</vt:lpstr>
      <vt:lpstr>2_Office Theme</vt:lpstr>
      <vt:lpstr>3_Office Theme</vt:lpstr>
      <vt:lpstr>Office Theme</vt:lpstr>
      <vt:lpstr>PowerPoint Presentation</vt:lpstr>
      <vt:lpstr>PowerPoint Presentation</vt:lpstr>
      <vt:lpstr>What’s involved in the “Long Look?”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“End” do you have  “in view”?</vt:lpstr>
      <vt:lpstr>PowerPoint Presentation</vt:lpstr>
      <vt:lpstr>PowerPoint Presentation</vt:lpstr>
      <vt:lpstr>PowerPoint Presentation</vt:lpstr>
    </vt:vector>
  </TitlesOfParts>
  <Company>Advent Digital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11</cp:revision>
  <dcterms:created xsi:type="dcterms:W3CDTF">2016-06-09T14:16:22Z</dcterms:created>
  <dcterms:modified xsi:type="dcterms:W3CDTF">2021-03-19T00:00:17Z</dcterms:modified>
</cp:coreProperties>
</file>