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5" r:id="rId2"/>
    <p:sldMasterId id="2147483758" r:id="rId3"/>
  </p:sldMasterIdLst>
  <p:notesMasterIdLst>
    <p:notesMasterId r:id="rId38"/>
  </p:notesMasterIdLst>
  <p:sldIdLst>
    <p:sldId id="285" r:id="rId4"/>
    <p:sldId id="260" r:id="rId5"/>
    <p:sldId id="280" r:id="rId6"/>
    <p:sldId id="281" r:id="rId7"/>
    <p:sldId id="282" r:id="rId8"/>
    <p:sldId id="283" r:id="rId9"/>
    <p:sldId id="288" r:id="rId10"/>
    <p:sldId id="278" r:id="rId11"/>
    <p:sldId id="263" r:id="rId12"/>
    <p:sldId id="271" r:id="rId13"/>
    <p:sldId id="284" r:id="rId14"/>
    <p:sldId id="270" r:id="rId15"/>
    <p:sldId id="286" r:id="rId16"/>
    <p:sldId id="287" r:id="rId17"/>
    <p:sldId id="268" r:id="rId18"/>
    <p:sldId id="289" r:id="rId19"/>
    <p:sldId id="291" r:id="rId20"/>
    <p:sldId id="292" r:id="rId21"/>
    <p:sldId id="293" r:id="rId22"/>
    <p:sldId id="267" r:id="rId23"/>
    <p:sldId id="295" r:id="rId24"/>
    <p:sldId id="296" r:id="rId25"/>
    <p:sldId id="298" r:id="rId26"/>
    <p:sldId id="302" r:id="rId27"/>
    <p:sldId id="294" r:id="rId28"/>
    <p:sldId id="297" r:id="rId29"/>
    <p:sldId id="272" r:id="rId30"/>
    <p:sldId id="301" r:id="rId31"/>
    <p:sldId id="274" r:id="rId32"/>
    <p:sldId id="275" r:id="rId33"/>
    <p:sldId id="265" r:id="rId34"/>
    <p:sldId id="273" r:id="rId35"/>
    <p:sldId id="299" r:id="rId36"/>
    <p:sldId id="300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7260E-C8ED-4DAF-8648-7EAA0433DA3C}" v="113" dt="2023-03-08T23:05:25.633"/>
    <p1510:client id="{87E65EED-7992-4FBE-B610-677B3FC1F2B4}" v="538" dt="2023-03-09T15:24:18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5/10/relationships/revisionInfo" Target="revisionInfo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A1B55-FBB4-4B67-97E8-79AAE5C7AFC2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50817-6840-49B9-8FE6-A7A83F5D1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94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50817-6840-49B9-8FE6-A7A83F5D1A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01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50817-6840-49B9-8FE6-A7A83F5D1A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4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6E7C0-A486-01CA-157D-12675523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31255-2F8B-4732-BC76-3F7E2FF392E8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61478-48A3-9108-EA05-08BEB39FF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EA419-1362-1E31-6D98-D91A6BEB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11141-FD86-4EA9-AA32-262A927FDD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10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7CBC1-18DD-0B6D-E270-BB490CBEB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4C7BA-B1C7-44AC-8F66-7E8EDF90167A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3D597-BB8C-C05E-FB9B-33E7FBA19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18778-A793-8AD9-31B6-71DD664D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2942A-CCC4-4FDA-848D-2D5F10A6F7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76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634D9-998C-14A7-3D96-896D5A0B6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B142F-EE3A-4988-A8F3-9508F0E87DF0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75C82-26C2-965B-04A6-BC4CB4A4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7E029-ABD9-EC4C-1013-59D93BA6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8E547-8352-4CD8-870E-7FE34D146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966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78280-5FCC-4D68-2851-33ED560B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3BAE-C0D2-400E-AB0A-9DFF53C14DB5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CFF93-7DAD-0B9A-A2CE-21C76955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1ED99-2BBC-54BA-FE66-B9898796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E2C78-6332-4499-BAC4-F01D60859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056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18A2D-BDF7-135F-2739-602E3088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E3D9D-C249-4C7D-8FEA-21933C01FC97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2D436-D4C4-1481-CFA0-24B26791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6FC16-648D-769B-FFBB-7D3EA374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1A38-F241-4FF8-BC02-D57E4ED0A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4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5CEBE-4A1A-AFCE-C1F6-CA4E3193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3B94F-1391-4912-9B79-352C07F77DCD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B706D-A257-CE6E-0AB8-6D80D59C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4D912-4968-D1DB-56D3-85EC43910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127F-F5A5-49DD-A1D1-9C0D241AD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30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71B87-670D-8188-3A3F-9109EC89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D6097-FCC5-4F39-B495-3616DF894290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CA381-C46F-527E-F3B5-6E3967B5A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F1AAC-63D6-8D49-74CD-EF764FB1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70F19-269A-46CD-B8DC-87C38EB22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78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F1C90C-DBF4-B8FC-6E09-72699A858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1374A-C57A-455B-AFDB-FD3CAE74A081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83D647-24D9-45D3-FFEC-0EBC91938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099053-E431-F160-17AB-20B5107F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8D392-80F6-46F0-928F-5340577A8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23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DA37A4-E196-0128-4597-ABEAA5BF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FADE-D650-4AC4-BA98-CD88EFF8AAEC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4600C41-B510-848B-9614-2D57BB185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5F0B3D-26AA-64CE-80F6-BE035DFD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7E172-21A5-4A88-95A5-D26E2E72D5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4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E079686-2A0D-D15F-0833-F8AB39EE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5804-3CAE-44D7-BD3D-D250F50D0314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EF64A85-3850-C4B4-9955-227FFF736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6FD6A8-0D09-E37C-C9DF-2BCB28AC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6AF02-EB9A-4F5C-9E3D-C3412D29F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03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E1FEC98-C3EF-BDC9-4DC6-5074B0AE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38CB9-8AA5-4CBD-847D-56E222BBA439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F5EBCD6-3415-F6D1-B9D8-9980B494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5D2C29-B535-E776-29A0-A8718415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1869C-AD74-4EDE-8339-469AF36C2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00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090D3A-7195-68C0-81DD-B1903C02E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3E312-2833-41DB-9CBD-A2F1A7AD9741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3B3107-C3F6-4DC5-35C4-3B2582F02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021BBC-FAB5-0C28-009E-C842E22B5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811B4-469D-4738-9890-95CF47D69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69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2392E9-859F-935A-5597-C6731958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9AB1-0CF4-4425-8EDC-C9EEF20A6D81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B39D20-94C1-9741-A501-27F9B851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73F00B-D9BE-3145-FA47-77B56D6E2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4EF9-BA0E-4012-B507-B9F3BF909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27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  <a:alpha val="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E7DBC80-A2F9-AB91-9033-1057051444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90AF437-A316-8B83-DD30-7738CEA34E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F22DB-9237-A6FA-422A-9FBBD9E2E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3B4BE8-48AF-4193-97B3-C9F66D671254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98F3F-248D-34A4-AB08-FC405F040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DAA4E-1808-BB8E-2A41-FD2C3D74D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867B5C6-BDC5-471E-9F2B-222460E94C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CF0148-53B5-6614-FD4A-422BF25437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6F4280B-A46F-B0E6-A294-20BB556F29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A9A16-0B96-11F4-1584-3129B518D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156D9-F8F9-4ABC-B64D-B9BEE346E454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33523-4361-2DA3-44F3-02AF27189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EBF6D-C120-7163-A4FC-0DFE648BC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D2E1478-DF19-4F64-B127-C0DC17086E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8E21D32-1E90-2E5A-F1BA-BA4507671B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E3C2C7A-7E52-44DC-046F-79097A392C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B7EF3-4D52-688C-49AD-D4A51C8FBB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80740B-6051-47CA-9BFB-E75C1CFD4648}" type="datetimeFigureOut">
              <a:rPr lang="en-US"/>
              <a:pPr>
                <a:defRPr/>
              </a:pPr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28CA9-E753-9F98-0ABF-1E607BA50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14F39-5E35-9BE0-7C8A-1029D5DBA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62D0AA-9062-4B91-8793-A61327C9F5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Social Conformity ? – EDUINDEX NEWS">
            <a:extLst>
              <a:ext uri="{FF2B5EF4-FFF2-40B4-BE49-F238E27FC236}">
                <a16:creationId xmlns:a16="http://schemas.microsoft.com/office/drawing/2014/main" id="{32DC5E64-122A-F980-27C7-A8A9CDF046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4" t="676" r="10378" b="6803"/>
          <a:stretch/>
        </p:blipFill>
        <p:spPr bwMode="auto">
          <a:xfrm>
            <a:off x="304800" y="2182305"/>
            <a:ext cx="6541883" cy="459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cial media only exacerbates pressure on body image – it's time to take a  break | Mental health supplement 2019 | The Guardian">
            <a:extLst>
              <a:ext uri="{FF2B5EF4-FFF2-40B4-BE49-F238E27FC236}">
                <a16:creationId xmlns:a16="http://schemas.microsoft.com/office/drawing/2014/main" id="{3B11FA22-B6D6-1D2B-A04D-644DD034A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/>
          <a:stretch/>
        </p:blipFill>
        <p:spPr bwMode="auto">
          <a:xfrm>
            <a:off x="7010400" y="914400"/>
            <a:ext cx="51816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263B4C-1C41-855A-0ACF-702A4C0AD6DB}"/>
              </a:ext>
            </a:extLst>
          </p:cNvPr>
          <p:cNvSpPr txBox="1"/>
          <p:nvPr/>
        </p:nvSpPr>
        <p:spPr>
          <a:xfrm>
            <a:off x="-152400" y="0"/>
            <a:ext cx="12725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world pressures us to conform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B28F38-8467-2B1A-F41E-6345F088A3C4}"/>
              </a:ext>
            </a:extLst>
          </p:cNvPr>
          <p:cNvSpPr txBox="1"/>
          <p:nvPr/>
        </p:nvSpPr>
        <p:spPr>
          <a:xfrm>
            <a:off x="152400" y="9144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 Cor 4:4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god of this world hath blinded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typhlo’o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obscured)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minds…”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45583F88-095E-07DB-2B75-8C6F321C8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-76200"/>
            <a:ext cx="11734800" cy="6019800"/>
          </a:xfrm>
        </p:spPr>
        <p:txBody>
          <a:bodyPr/>
          <a:lstStyle/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minding his business God confronts him with a major challenge in Ex. 3 and 4.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Notice: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choices lead to other choices: 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Moses Chose to investigate the burning bush.  3:3 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Revealed Himself and His will to Moses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3:4-8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revealed Moses’ place in His will. 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(Vs 9-10)   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That’s when the excuses and conflict started!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Moses Began to make excuses, blaming Israel (4:1)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…Himself (3:11; 4:10)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 made man’s mouth…have not I the LORD?”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3AD63C-4242-EB77-0E70-89371A85044D}"/>
              </a:ext>
            </a:extLst>
          </p:cNvPr>
          <p:cNvSpPr txBox="1"/>
          <p:nvPr/>
        </p:nvSpPr>
        <p:spPr>
          <a:xfrm>
            <a:off x="5562600" y="5257800"/>
            <a:ext cx="9372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indirectly, even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God! v11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45583F88-095E-07DB-2B75-8C6F321C8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-76200"/>
            <a:ext cx="11734800" cy="762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Finally, God asked Moses: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The Birth Of Freedom — Fr. John Peck">
            <a:extLst>
              <a:ext uri="{FF2B5EF4-FFF2-40B4-BE49-F238E27FC236}">
                <a16:creationId xmlns:a16="http://schemas.microsoft.com/office/drawing/2014/main" id="{77BA59D3-6434-3EDD-8F9E-C86416D1D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2" y="798259"/>
            <a:ext cx="11977256" cy="598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0049CA-88F0-D58A-AB2D-A53AFA624B49}"/>
              </a:ext>
            </a:extLst>
          </p:cNvPr>
          <p:cNvSpPr txBox="1"/>
          <p:nvPr/>
        </p:nvSpPr>
        <p:spPr>
          <a:xfrm>
            <a:off x="3276600" y="785818"/>
            <a:ext cx="89154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 is that in thine hand?” 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(Ex.  4:2) 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0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CDA46E8B-60FF-482C-5812-808EA4D99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33350"/>
            <a:ext cx="12039600" cy="594360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used the principle of the “Open Hand” to encourage a reluctant Moses to get going again.  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Approach God With A Closed Hand.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  <a:defRPr/>
            </a:pP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the distrust and proliferation of knives/swords, Ancient duelists would greet another with an open hand as a signal of peaceful intentions. </a:t>
            </a:r>
          </a:p>
          <a:p>
            <a:pPr marL="514350" indent="-514350">
              <a:buNone/>
              <a:defRPr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This became the “birth” of the “handshake”.  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0724" name="Picture 4" descr="Handshake : Two persons shaking hands in front of bright blue sky ">
            <a:extLst>
              <a:ext uri="{FF2B5EF4-FFF2-40B4-BE49-F238E27FC236}">
                <a16:creationId xmlns:a16="http://schemas.microsoft.com/office/drawing/2014/main" id="{D63558CB-6C4B-548F-A6EA-432707DD0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99" y="5068530"/>
            <a:ext cx="2623457" cy="176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18A555-072E-389E-FE1C-D7C535E9C1C1}"/>
              </a:ext>
            </a:extLst>
          </p:cNvPr>
          <p:cNvSpPr txBox="1"/>
          <p:nvPr/>
        </p:nvSpPr>
        <p:spPr>
          <a:xfrm>
            <a:off x="411326" y="5181600"/>
            <a:ext cx="77420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https://www.history.com/news/what-is-the-origin-of-the-handshake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EF8C5F34-3405-5EF8-E254-C498552CC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8" y="27915"/>
            <a:ext cx="12039600" cy="6324600"/>
          </a:xfrm>
        </p:spPr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 dirty="0"/>
              <a:t>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A closed hand indicates: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There’s something in our grasp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that we don’t want to let go of! 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That we know better than God.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(We must protect what we grasp.)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What we’re Clinging to means more to us   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than </a:t>
            </a:r>
            <a:r>
              <a:rPr lang="en-US" alt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will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Luke 22:42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“Nevertheless,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my will, but thine be done”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(see also  Jn 5:40; Jn 10:10; 27,28)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7ABA28-9976-46D8-8EED-C6F7D300DB17}"/>
              </a:ext>
            </a:extLst>
          </p:cNvPr>
          <p:cNvSpPr txBox="1"/>
          <p:nvPr/>
        </p:nvSpPr>
        <p:spPr>
          <a:xfrm>
            <a:off x="1295400" y="2057400"/>
            <a:ext cx="10668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 Possession, plan, person, or position.) </a:t>
            </a:r>
          </a:p>
        </p:txBody>
      </p:sp>
    </p:spTree>
    <p:extLst>
      <p:ext uri="{BB962C8B-B14F-4D97-AF65-F5344CB8AC3E}">
        <p14:creationId xmlns:p14="http://schemas.microsoft.com/office/powerpoint/2010/main" val="227288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EF8C5F34-3405-5EF8-E254-C498552CC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68" y="-15844"/>
            <a:ext cx="12039600" cy="6324600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Jer. 29:11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know the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thoughts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I think toward you,</a:t>
            </a:r>
          </a:p>
          <a:p>
            <a:pPr lvl="0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</a:t>
            </a:r>
            <a:r>
              <a:rPr lang="en-US" sz="4000" b="1" dirty="0" err="1">
                <a:solidFill>
                  <a:srgbClr val="0000FF"/>
                </a:solidFill>
                <a:latin typeface="Gentium" panose="02000503060000020004" pitchFamily="2" charset="0"/>
              </a:rPr>
              <a:t>maḥashābâ</a:t>
            </a:r>
            <a:r>
              <a:rPr lang="en-US" sz="4000" b="1" dirty="0">
                <a:solidFill>
                  <a:srgbClr val="0000FF"/>
                </a:solidFill>
                <a:latin typeface="Gentium" panose="02000503060000020004" pitchFamily="2" charset="0"/>
              </a:rPr>
              <a:t>’: intentions, plans, purposes)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saith the LORD, thoughts of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peace,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</a:t>
            </a:r>
            <a:r>
              <a:rPr lang="en-US" alt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shālôm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safety, prosperity)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and not of evil, to give you an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end.”</a:t>
            </a:r>
            <a:endParaRPr lang="en-US" alt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tiqwâ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hope, expectation from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qāwâ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bind together)                               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 40:31 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“wait upon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qāwâ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Lord…”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“End”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ʾaḥarît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posterity, {from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ʾaḥar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afterwards})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trouble is that we have our own “expected end”.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We’re bound to our own plans 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 those of others)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We’re not considering “afterwards”. (Mt 6:19-24)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4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B71E2356-ABB6-993A-E1A9-B1AEB1EA2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76200"/>
            <a:ext cx="11963400" cy="2438400"/>
          </a:xfrm>
        </p:spPr>
        <p:txBody>
          <a:bodyPr/>
          <a:lstStyle/>
          <a:p>
            <a:pPr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God Will Often Ask Us To Surrender What We’re Clinging To (to Him). 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 Moses.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 is that in thine hand?”   (4:2) </a:t>
            </a:r>
            <a:endParaRPr lang="en-US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10 Lessons From the Back of the Desert - Message Magazine">
            <a:extLst>
              <a:ext uri="{FF2B5EF4-FFF2-40B4-BE49-F238E27FC236}">
                <a16:creationId xmlns:a16="http://schemas.microsoft.com/office/drawing/2014/main" id="{35D83827-5295-182B-45BB-8DA0070E4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2609850"/>
            <a:ext cx="119634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37A360-61FB-6418-90AE-320BD4453C1F}"/>
              </a:ext>
            </a:extLst>
          </p:cNvPr>
          <p:cNvSpPr txBox="1"/>
          <p:nvPr/>
        </p:nvSpPr>
        <p:spPr>
          <a:xfrm>
            <a:off x="4876800" y="2598003"/>
            <a:ext cx="67818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“cast it on the ground”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Ex. 4:3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5F28B9-185F-0367-72E3-A52E94CDE591}"/>
              </a:ext>
            </a:extLst>
          </p:cNvPr>
          <p:cNvSpPr txBox="1"/>
          <p:nvPr/>
        </p:nvSpPr>
        <p:spPr>
          <a:xfrm>
            <a:off x="236376" y="57150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Aka: </a:t>
            </a:r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“Give it to me!”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B71E2356-ABB6-993A-E1A9-B1AEB1EA2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76200"/>
            <a:ext cx="11963400" cy="23622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Abraham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“Release your grip” on Isaac. 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endParaRPr lang="en-US" altLang="en-US" sz="4000" b="1" dirty="0">
              <a:solidFill>
                <a:srgbClr val="0000FF"/>
              </a:solidFill>
            </a:endParaRPr>
          </a:p>
        </p:txBody>
      </p:sp>
      <p:pic>
        <p:nvPicPr>
          <p:cNvPr id="2050" name="Picture 2" descr="Abraham's Call to Sacrifice Isaac | The Biblical Timeline">
            <a:extLst>
              <a:ext uri="{FF2B5EF4-FFF2-40B4-BE49-F238E27FC236}">
                <a16:creationId xmlns:a16="http://schemas.microsoft.com/office/drawing/2014/main" id="{3446D4D6-48A1-23A5-B423-37A0A499C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552" y="1676400"/>
            <a:ext cx="3783975" cy="521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00348F-F2EA-FA94-2969-D4318A13007B}"/>
              </a:ext>
            </a:extLst>
          </p:cNvPr>
          <p:cNvSpPr txBox="1"/>
          <p:nvPr/>
        </p:nvSpPr>
        <p:spPr>
          <a:xfrm>
            <a:off x="217284" y="701188"/>
            <a:ext cx="119039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“Take now …thine only son Isaac, whom thou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lovest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and get thee into the land of Moriah;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BA7CA-67E5-2737-B28D-B8662F4A7A90}"/>
              </a:ext>
            </a:extLst>
          </p:cNvPr>
          <p:cNvSpPr txBox="1"/>
          <p:nvPr/>
        </p:nvSpPr>
        <p:spPr>
          <a:xfrm>
            <a:off x="-65922" y="2011740"/>
            <a:ext cx="92583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offer him there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a burnt offering…”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C61BAA-8681-44B6-E647-15E95AF5A8FE}"/>
              </a:ext>
            </a:extLst>
          </p:cNvPr>
          <p:cNvSpPr txBox="1"/>
          <p:nvPr/>
        </p:nvSpPr>
        <p:spPr>
          <a:xfrm>
            <a:off x="0" y="3581400"/>
            <a:ext cx="8293725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baseline="30000" dirty="0"/>
              <a:t>12</a:t>
            </a:r>
            <a:r>
              <a:rPr lang="en-US" sz="2800" baseline="30000" dirty="0"/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”Lay not thine hand upon the lad, neither do thou any thing unto him: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now I know that thou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fearest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God,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seeing thou hast not withheld thy son, thine only son from me.”</a:t>
            </a:r>
            <a:b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532F26-F4BE-6516-9F78-10B6EF5F0C3E}"/>
              </a:ext>
            </a:extLst>
          </p:cNvPr>
          <p:cNvSpPr txBox="1"/>
          <p:nvPr/>
        </p:nvSpPr>
        <p:spPr>
          <a:xfrm>
            <a:off x="9311205" y="1765663"/>
            <a:ext cx="2707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Genesis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47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B71E2356-ABB6-993A-E1A9-B1AEB1EA2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"/>
            <a:ext cx="12077700" cy="6019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 Paul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(Ph. 3:7-10) 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 things were gain to me,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those I counted loss for Christ.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 doubtless, and I count all things but loss for the excellency of the knowledge of Christ Jesus my Lord: for whom I have suffered the loss of all things,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do count them but dung,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 may win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kerdai’nō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gain)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Christ, and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found in him, not having my own righteousness… of the law, but that which is through the faith of Christ, the righteousness which is of God by faith: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 may know him, and the power of His …”</a:t>
            </a:r>
          </a:p>
        </p:txBody>
      </p:sp>
    </p:spTree>
    <p:extLst>
      <p:ext uri="{BB962C8B-B14F-4D97-AF65-F5344CB8AC3E}">
        <p14:creationId xmlns:p14="http://schemas.microsoft.com/office/powerpoint/2010/main" val="14518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B71E2356-ABB6-993A-E1A9-B1AEB1EA2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-7776"/>
            <a:ext cx="11963400" cy="60198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Jesus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(Ph. 2:5-8) 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</a:t>
            </a:r>
            <a:r>
              <a:rPr lang="en-US" alt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mind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phroneo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disposition)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be in you, which was also in Christ Jesus: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Who, being in the form of God,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thought it not robbery to be equal with God: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 </a:t>
            </a:r>
            <a:r>
              <a:rPr lang="en-US" alt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Made 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himself </a:t>
            </a:r>
            <a:r>
              <a:rPr lang="en-US" alt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no reputation</a:t>
            </a:r>
            <a:endParaRPr lang="en-US" altLang="en-US" sz="54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       </a:t>
            </a:r>
            <a:r>
              <a:rPr lang="en-US" altLang="en-US" sz="4400" b="1" dirty="0" err="1">
                <a:solidFill>
                  <a:srgbClr val="0000FF"/>
                </a:solidFill>
              </a:rPr>
              <a:t>keno’o</a:t>
            </a:r>
            <a:r>
              <a:rPr lang="en-US" altLang="en-US" sz="4400" b="1" dirty="0">
                <a:solidFill>
                  <a:srgbClr val="0000FF"/>
                </a:solidFill>
              </a:rPr>
              <a:t>: from kenos: to make empty</a:t>
            </a:r>
          </a:p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took upon him the form of a servant,</a:t>
            </a:r>
          </a:p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humbled himself…even unto death”</a:t>
            </a:r>
          </a:p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00FF"/>
                </a:solidFill>
              </a:rPr>
              <a:t>  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known as the kenosis of Jesus </a:t>
            </a:r>
          </a:p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(literally the act of emptying himself) Mt 26:29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B71E2356-ABB6-993A-E1A9-B1AEB1EA2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76200"/>
            <a:ext cx="11963400" cy="6019800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 8:9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ye know the grace of our Lord Jesus Christ, that, though he was rich, 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yet for your sakes he became poor, 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through his poverty might be rich.” </a:t>
            </a:r>
          </a:p>
        </p:txBody>
      </p:sp>
      <p:pic>
        <p:nvPicPr>
          <p:cNvPr id="2" name="Picture 2" descr="What does Jesus do in heaven? | Disciples of hope">
            <a:extLst>
              <a:ext uri="{FF2B5EF4-FFF2-40B4-BE49-F238E27FC236}">
                <a16:creationId xmlns:a16="http://schemas.microsoft.com/office/drawing/2014/main" id="{A8C48F13-3194-ACC1-625F-E69567C22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4083"/>
            <a:ext cx="6248400" cy="388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cholars debate death on the cross">
            <a:extLst>
              <a:ext uri="{FF2B5EF4-FFF2-40B4-BE49-F238E27FC236}">
                <a16:creationId xmlns:a16="http://schemas.microsoft.com/office/drawing/2014/main" id="{F12C7831-AA77-937E-B4E3-395A2EC6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9907"/>
            <a:ext cx="5486400" cy="384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20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29DAE6A-F6E6-9592-7390-206524A87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826" y="-19616"/>
            <a:ext cx="12039600" cy="64008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  <a:alpha val="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challenges us to </a:t>
            </a:r>
            <a:r>
              <a:rPr lang="en-US" altLang="en-US" sz="5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(change)! </a:t>
            </a:r>
          </a:p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Ro. 12:2 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 not conformed to this world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be transformed 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metamorphoō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renewing 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anakainōsis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renovation)</a:t>
            </a:r>
          </a:p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your mind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(nous: understanding)</a:t>
            </a:r>
          </a:p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truly substantial change is hard!  </a:t>
            </a:r>
          </a:p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requires embracing biblical principles and building solid habits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(based on those principles)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our lives that will produce positive / productive change.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8CB34831-A180-C9DA-779B-63C397D62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28600"/>
            <a:ext cx="12268200" cy="6019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An Open Hand Indicates an attitude of: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44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SURRENDER</a:t>
            </a:r>
            <a:r>
              <a:rPr lang="en-US" altLang="en-US" sz="4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Willingness to </a:t>
            </a:r>
            <a:r>
              <a:rPr lang="en-US" alt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trust)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When Jesus revealed his submission to God’s plan     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for redemption in Mt. 16:21: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 took him, and </a:t>
            </a:r>
            <a:r>
              <a:rPr lang="en-US" alt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began to rebuke him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saying, Be it far from thee, Lord</a:t>
            </a:r>
            <a:r>
              <a:rPr lang="en-US" alt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this shall not be unto thee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he turned, and said unto Peter,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Get thee behind me, Satan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art an offence unto me: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thou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savourest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phroneo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the things that be of God,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those that be of men.”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8CB34831-A180-C9DA-779B-63C397D62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28600"/>
            <a:ext cx="12115800" cy="65532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An Open Hand Indicates an attitude of: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44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SURRENDER</a:t>
            </a:r>
            <a:r>
              <a:rPr lang="en-US" altLang="en-US" sz="4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Willingness to </a:t>
            </a:r>
            <a:r>
              <a:rPr lang="en-US" alt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Mt 16:24-26 </a:t>
            </a:r>
            <a:r>
              <a:rPr lang="en-US" alt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“Then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(vs 23)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 Jesus unto his disciples,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any man will come after me,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him deny himself,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 up his cross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follow me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42950" indent="-742950" algn="ctr">
              <a:spcBef>
                <a:spcPts val="0"/>
              </a:spcBef>
              <a:buAutoNum type="arabicPlain" startAt="25"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whosoever will save his life shall lose it: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whosoever will lose his life for my sake shall find it.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what is a man profited, if he shall gain the whole world, and lose his own soul?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what shall a man give in exchange for his soul? “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8CB34831-A180-C9DA-779B-63C397D62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0"/>
            <a:ext cx="12039600" cy="6019800"/>
          </a:xfrm>
        </p:spPr>
        <p:txBody>
          <a:bodyPr/>
          <a:lstStyle/>
          <a:p>
            <a:pPr marL="742950" indent="-742950">
              <a:buFont typeface="Arial" panose="020B0604020202020204" pitchFamily="34" charset="0"/>
              <a:buAutoNum type="arabicPeriod" startAt="3"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Open Hand Indicates an attitude of: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 </a:t>
            </a:r>
            <a:r>
              <a:rPr lang="en-US" altLang="en-US" sz="4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RECEPTIVITY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willingness to </a:t>
            </a:r>
            <a:r>
              <a:rPr lang="en-US" alt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lang="en-US" alt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Ps. 145:15,16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eyes of all wait upon thee;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thou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givest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them their meat in due season. 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openest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thine hand,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satisfiest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desire of every living thing.”</a:t>
            </a:r>
          </a:p>
          <a:p>
            <a:pPr algn="ctr" eaLnBrk="1" hangingPunct="1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 12:31-32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“seek ye the kingdom of God; </a:t>
            </a:r>
          </a:p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all these things shall be added unto you. </a:t>
            </a:r>
          </a:p>
          <a:p>
            <a:pPr algn="ctr" eaLnBrk="1" hangingPunct="1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Fear not, little flock; for it is your Father's good pleasure to give you the kingdom. </a:t>
            </a:r>
          </a:p>
        </p:txBody>
      </p:sp>
    </p:spTree>
    <p:extLst>
      <p:ext uri="{BB962C8B-B14F-4D97-AF65-F5344CB8AC3E}">
        <p14:creationId xmlns:p14="http://schemas.microsoft.com/office/powerpoint/2010/main" val="189574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8CB34831-A180-C9DA-779B-63C397D62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28600"/>
            <a:ext cx="12039600" cy="6019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altLang="en-US" sz="4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RECEPTIVITY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willingness to </a:t>
            </a:r>
            <a:r>
              <a:rPr lang="en-US" alt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 81:10-12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am the LORD thy God,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thy mouth wide,</a:t>
            </a:r>
            <a:r>
              <a:rPr lang="en-US" alt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my people would not hearken to my voice;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Israel would none of me.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So I gave them up unto their own hearts' lust: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walked in their own counsels.”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9AC64-6443-991E-C44C-D5D1AB4B3BF5}"/>
              </a:ext>
            </a:extLst>
          </p:cNvPr>
          <p:cNvSpPr txBox="1"/>
          <p:nvPr/>
        </p:nvSpPr>
        <p:spPr>
          <a:xfrm>
            <a:off x="5791200" y="1674673"/>
            <a:ext cx="62141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I will fill it!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3460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8CB34831-A180-C9DA-779B-63C397D62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28600"/>
            <a:ext cx="12039600" cy="6019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altLang="en-US" sz="4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RECEPTIVITY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willingness to </a:t>
            </a:r>
            <a:r>
              <a:rPr lang="en-US" alt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380079-901F-7214-1DA7-009DE79BBC45}"/>
              </a:ext>
            </a:extLst>
          </p:cNvPr>
          <p:cNvSpPr txBox="1"/>
          <p:nvPr/>
        </p:nvSpPr>
        <p:spPr>
          <a:xfrm>
            <a:off x="457200" y="1371600"/>
            <a:ext cx="1189825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/>
              <a:t>Ps 106:13-15  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 soon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forgat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 works;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they waited not for his counsel: </a:t>
            </a:r>
            <a:b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But lusted exceedingly in the wilderness,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and tempted God in the desert. </a:t>
            </a:r>
            <a:b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 he gave them their request; 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but sent leanness into their soul.” 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8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8CB34831-A180-C9DA-779B-63C397D62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"/>
            <a:ext cx="12039600" cy="6019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An Open Hand Indicates an attitude of: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A. Surrender                     B. Receptivity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altLang="en-US" sz="4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willingness to </a:t>
            </a:r>
            <a:r>
              <a:rPr lang="en-US" alt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participate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1Cor 3:9 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are laborers together with God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...”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11:28-30 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unto me, all ye that labor and are heavy laden, and I will give you rest.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 my yoke </a:t>
            </a: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zygos</a:t>
            </a: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 a coupling, servitude)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upon you,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learn of me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 am meek and lowly in heart: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shall find rest </a:t>
            </a:r>
            <a:r>
              <a:rPr lang="en-US" alt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your souls.”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anap’ausis</a:t>
            </a:r>
            <a:r>
              <a:rPr lang="en-US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recreation! Refreshment)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6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8CB34831-A180-C9DA-779B-63C397D62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"/>
            <a:ext cx="12039600" cy="6019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An Open Hand Indicates an attitude of: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altLang="en-US" sz="4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willingness to participate/partner)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11:30 </a:t>
            </a:r>
            <a:r>
              <a:rPr lang="en-US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yoke is easy</a:t>
            </a:r>
            <a:r>
              <a:rPr lang="en-US" alt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chrestos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usefully employed)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(From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chraomai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furnish what’s needed!)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burden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phorti’on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task, service)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light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elaphros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small, easy)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Ro. 12:1 </a:t>
            </a:r>
            <a:r>
              <a:rPr lang="en-US" alt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“your reasonable service”</a:t>
            </a:r>
          </a:p>
        </p:txBody>
      </p:sp>
    </p:spTree>
    <p:extLst>
      <p:ext uri="{BB962C8B-B14F-4D97-AF65-F5344CB8AC3E}">
        <p14:creationId xmlns:p14="http://schemas.microsoft.com/office/powerpoint/2010/main" val="310595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46F5A96E-9E63-EF90-DC33-E2CB66B14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"/>
            <a:ext cx="12115800" cy="6019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GENEROUSITY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Willingness to </a:t>
            </a:r>
            <a:r>
              <a:rPr lang="en-US" sz="44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Cor. 9:6-7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which sows sparingly shall reap also sparingly; and he which sows bountifully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also reap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bountifully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(epi {superimposed} eulogia: {blessing, largess})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ctr">
              <a:spcBef>
                <a:spcPts val="0"/>
              </a:spcBef>
              <a:buFont typeface="Arial" charset="0"/>
              <a:buAutoNum type="arabicPlain" startAt="7"/>
              <a:defRPr/>
            </a:pP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ctr">
              <a:spcBef>
                <a:spcPts val="0"/>
              </a:spcBef>
              <a:buFont typeface="Arial" charset="0"/>
              <a:buAutoNum type="arabicPlain" startAt="7"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man according as he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his heart,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let him give; not grudgingly, or of necessity: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God loveth a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cheerful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hilaros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willing)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giver. </a:t>
            </a:r>
          </a:p>
          <a:p>
            <a:pPr>
              <a:buFont typeface="Arial" charset="0"/>
              <a:buNone/>
              <a:defRPr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46F5A96E-9E63-EF90-DC33-E2CB66B14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"/>
            <a:ext cx="12115800" cy="60198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GENEROUSITY</a:t>
            </a:r>
            <a:r>
              <a:rPr lang="en-US" sz="4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Willingness to </a:t>
            </a:r>
            <a:r>
              <a:rPr lang="en-US" sz="40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Cor. 9:8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God is able to make all grace abound toward you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that ye, always having all sufficiency in all things,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may abound to every good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agathos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work:” 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Tim 6:17-19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“Charge them …, that they be not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highminded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nor trust in uncertain riches, but in the living God, who giveth us richly all things to enjoy; </a:t>
            </a: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they do good, that they be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rich in good works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ready to distribute, willing to communicate;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koinōnikos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buFont typeface="Arial" charset="0"/>
              <a:buNone/>
              <a:defRPr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Laying up in store for themselves a good foundation against the time to come…” </a:t>
            </a:r>
          </a:p>
        </p:txBody>
      </p:sp>
    </p:spTree>
    <p:extLst>
      <p:ext uri="{BB962C8B-B14F-4D97-AF65-F5344CB8AC3E}">
        <p14:creationId xmlns:p14="http://schemas.microsoft.com/office/powerpoint/2010/main" val="154197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BE24532E-7A7A-8733-79EC-BAEE01801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1000"/>
            <a:ext cx="12192000" cy="601980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by one He took them from me;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All the things I valued most;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I was empty-handed, 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glittering toy was lost.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 walked earth's highways, grieving,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my rags and poverty.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I heard His voice inviting, 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"Lift those empty hands to Me!"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29DAE6A-F6E6-9592-7390-206524A87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0"/>
            <a:ext cx="12039600" cy="64008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  <a:alpha val="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your constant companion, 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your greatest helper or your heaviest burden.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push you forward or drag you down to failure.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am at your command.</a:t>
            </a:r>
          </a:p>
          <a:p>
            <a:pPr algn="ctr" eaLnBrk="1" hangingPunct="1">
              <a:spcBef>
                <a:spcPts val="12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of the tasks that you do you might just as well turn them over to me,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 will do them quickly and correctly.  </a:t>
            </a:r>
          </a:p>
          <a:p>
            <a:pPr algn="ctr" eaLnBrk="1" hangingPunct="1">
              <a:spcBef>
                <a:spcPts val="120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easily managed, if you’ll just be firm with me. 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me exactly how you want something done;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after a few lessons I will do it automatically.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3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ADA22FE4-1F75-879B-ED6D-4A901BEEA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0"/>
            <a:ext cx="11582400" cy="601980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I turned my hands toward heaven,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And He filled them with a store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His own transcendent riches,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'Till they could contain no more.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at last I comprehended;  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With my stupid mind, and dull,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God cannot pour His riches  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5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hands already full!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453AEF6F-4F07-A487-D641-423A037C1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0782"/>
            <a:ext cx="11811000" cy="6019800"/>
          </a:xfrm>
        </p:spPr>
        <p:txBody>
          <a:bodyPr/>
          <a:lstStyle/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Moses was full of excuses in Ex. 3,4;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when he finally opened his hand to God,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heart began to open again. 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didn’t ask Moses to give Him anything that he didn’t have!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Moses was willing to “open his hand”,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give God what he had, </a:t>
            </a:r>
          </a:p>
          <a:p>
            <a:pPr algn="ctr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transformed it and it became known as 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Rod of God.”  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(Ex. 4:21, 17:9)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07FF6805-225B-C7EC-BDAB-4F525C75D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1545"/>
            <a:ext cx="11963400" cy="6019800"/>
          </a:xfrm>
        </p:spPr>
        <p:txBody>
          <a:bodyPr/>
          <a:lstStyle/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Dorcus had a needle; David had a sling.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Samson had a jawbone; 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Aseph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 could sing.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boy had loaves and fishes;  Mary had perfume,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Someone shared his donkey;  Others used the loom.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woman built the chamber; Prophets used to rest.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Magi gave their riches; starting on their quest.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Joseph gave reputation; Mary, a virgin womb, 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Abraham had his only son;   Joseph had a tomb.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Gideon had a pitcher;  Moses had a rod.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were freely given; so each were used of God.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in your hand?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en-US" b="1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07FF6805-225B-C7EC-BDAB-4F525C75D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1545"/>
            <a:ext cx="11963400" cy="3036455"/>
          </a:xfrm>
        </p:spPr>
        <p:txBody>
          <a:bodyPr/>
          <a:lstStyle/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willing to give it to God?</a:t>
            </a:r>
          </a:p>
          <a:p>
            <a:pPr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He’ll sanctify it and use it for His Glory</a:t>
            </a: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0"/>
              </a:spcBef>
              <a:buNone/>
            </a:pPr>
            <a:r>
              <a:rPr lang="en-US" altLang="en-US" sz="4400" b="1" dirty="0"/>
              <a:t>Ex 4:17 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“thou shalt take this rod in thine hand, </a:t>
            </a:r>
            <a:endParaRPr lang="en-US" altLang="en-US" sz="4400" b="1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How Did Moses Part the Red Sea? - WSJ">
            <a:extLst>
              <a:ext uri="{FF2B5EF4-FFF2-40B4-BE49-F238E27FC236}">
                <a16:creationId xmlns:a16="http://schemas.microsoft.com/office/drawing/2014/main" id="{3447B2F4-FF73-60DC-0533-176193C4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4"/>
          <a:stretch/>
        </p:blipFill>
        <p:spPr bwMode="auto">
          <a:xfrm>
            <a:off x="5105400" y="2362200"/>
            <a:ext cx="7134225" cy="448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8BB3A3-3184-1210-6168-8FC07E04BC0F}"/>
              </a:ext>
            </a:extLst>
          </p:cNvPr>
          <p:cNvSpPr txBox="1"/>
          <p:nvPr/>
        </p:nvSpPr>
        <p:spPr>
          <a:xfrm>
            <a:off x="-304800" y="2514600"/>
            <a:ext cx="56745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wherewith thou 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shalt do signs.”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4400" b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ʾôt</a:t>
            </a:r>
            <a:r>
              <a:rPr kumimoji="0" lang="en-US" altLang="en-US" sz="4400" b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evidence)</a:t>
            </a:r>
          </a:p>
        </p:txBody>
      </p:sp>
    </p:spTree>
    <p:extLst>
      <p:ext uri="{BB962C8B-B14F-4D97-AF65-F5344CB8AC3E}">
        <p14:creationId xmlns:p14="http://schemas.microsoft.com/office/powerpoint/2010/main" val="18526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he Living... — Matthew 5:16 (KJV) - Let your light so shine...">
            <a:extLst>
              <a:ext uri="{FF2B5EF4-FFF2-40B4-BE49-F238E27FC236}">
                <a16:creationId xmlns:a16="http://schemas.microsoft.com/office/drawing/2014/main" id="{BB0A3CB1-EBB1-4D52-9407-AA22741B2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63992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Ye Are the Light of the World - Kindle edition by Lee, Harold B.. Religion  &amp; Spirituality Kindle eBooks @ Amazon.com.">
            <a:extLst>
              <a:ext uri="{FF2B5EF4-FFF2-40B4-BE49-F238E27FC236}">
                <a16:creationId xmlns:a16="http://schemas.microsoft.com/office/drawing/2014/main" id="{92632F78-5B32-DDB9-0AF5-264573282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03"/>
          <a:stretch/>
        </p:blipFill>
        <p:spPr bwMode="auto">
          <a:xfrm>
            <a:off x="152400" y="23327"/>
            <a:ext cx="5337254" cy="675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48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29DAE6A-F6E6-9592-7390-206524A87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-8299"/>
            <a:ext cx="12039600" cy="683989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  <a:alpha val="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the servant of all great people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master of all the failures as well.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who are great I have made great,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those who are failures, I have made failures.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not a machine, but I work with all the precision of a machine, plus the intelligence of a person.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you may run me for profit or you may run me for ruin.  It makes no difference to me.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me, train me, be firm with me,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 will lay the world at your feet.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easy with me and I will destroy you.  Who am I?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 name is HABIT!</a:t>
            </a:r>
          </a:p>
          <a:p>
            <a:pPr algn="ctr" eaLnBrk="1" hangingPunct="1">
              <a:spcBef>
                <a:spcPts val="0"/>
              </a:spcBef>
              <a:buNone/>
            </a:pPr>
            <a:endParaRPr lang="en-US" altLang="en-US" sz="1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2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529DAE6A-F6E6-9592-7390-206524A87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0"/>
            <a:ext cx="12039600" cy="1524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  <a:alpha val="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Dave Ramsey: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“Change is Painful!  </a:t>
            </a:r>
          </a:p>
          <a:p>
            <a:pPr algn="ctr" eaLnBrk="1" hangingPunct="1">
              <a:spcBef>
                <a:spcPts val="0"/>
              </a:spcBef>
              <a:buNone/>
            </a:pP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Few have the courage to seek out change.”</a:t>
            </a:r>
          </a:p>
        </p:txBody>
      </p:sp>
      <p:pic>
        <p:nvPicPr>
          <p:cNvPr id="2" name="Picture 1" descr="78 Dave Ramsey Quotes That Will Inspire You (2022) | EliteColumn">
            <a:extLst>
              <a:ext uri="{FF2B5EF4-FFF2-40B4-BE49-F238E27FC236}">
                <a16:creationId xmlns:a16="http://schemas.microsoft.com/office/drawing/2014/main" id="{E154A569-5AB0-D40D-4E4F-D7EED4177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6002708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014F31-FFC2-186D-27F7-47FF1A008935}"/>
              </a:ext>
            </a:extLst>
          </p:cNvPr>
          <p:cNvSpPr txBox="1"/>
          <p:nvPr/>
        </p:nvSpPr>
        <p:spPr>
          <a:xfrm>
            <a:off x="6094492" y="1956443"/>
            <a:ext cx="60975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Dave has built an international business by creatively helping people incorporate basic and biblical financial principles such as Pr. 22:7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783881-A498-516F-BF58-C5DFF0BBDF99}"/>
              </a:ext>
            </a:extLst>
          </p:cNvPr>
          <p:cNvSpPr txBox="1"/>
          <p:nvPr/>
        </p:nvSpPr>
        <p:spPr>
          <a:xfrm>
            <a:off x="152400" y="1961108"/>
            <a:ext cx="3094646" cy="44012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“Most won’t change until the pain of where they are exceeds the pain of changing.”  </a:t>
            </a:r>
          </a:p>
        </p:txBody>
      </p:sp>
    </p:spTree>
    <p:extLst>
      <p:ext uri="{BB962C8B-B14F-4D97-AF65-F5344CB8AC3E}">
        <p14:creationId xmlns:p14="http://schemas.microsoft.com/office/powerpoint/2010/main" val="102965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ve Ramsey quote: If you will live like no one else, later you...">
            <a:extLst>
              <a:ext uri="{FF2B5EF4-FFF2-40B4-BE49-F238E27FC236}">
                <a16:creationId xmlns:a16="http://schemas.microsoft.com/office/drawing/2014/main" id="{D29F2699-8446-BE25-E4F1-E0761CFBA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7"/>
          <a:stretch/>
        </p:blipFill>
        <p:spPr bwMode="auto">
          <a:xfrm>
            <a:off x="304800" y="2242904"/>
            <a:ext cx="11887200" cy="46104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58FF29-EF25-E8FD-5C76-3EFA0BBF7EC8}"/>
              </a:ext>
            </a:extLst>
          </p:cNvPr>
          <p:cNvSpPr txBox="1"/>
          <p:nvPr/>
        </p:nvSpPr>
        <p:spPr>
          <a:xfrm>
            <a:off x="0" y="-633051"/>
            <a:ext cx="118872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Pr. 22:7 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rich </a:t>
            </a:r>
            <a:r>
              <a:rPr kumimoji="0" lang="en-US" alt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ruleth</a:t>
            </a: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over the poor,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the borrower is servant to the lender.”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“reverse the curse”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observes that: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09C8BD-BD5C-0C48-9A23-74CA96A4B4C7}"/>
              </a:ext>
            </a:extLst>
          </p:cNvPr>
          <p:cNvSpPr txBox="1"/>
          <p:nvPr/>
        </p:nvSpPr>
        <p:spPr>
          <a:xfrm>
            <a:off x="4495800" y="2466256"/>
            <a:ext cx="7391400" cy="415498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you’re willing to live like no one else now;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(Sacrificially) 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 eventually be able to live like no one else.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(Peacefully, Securely)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7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>
            <a:extLst>
              <a:ext uri="{FF2B5EF4-FFF2-40B4-BE49-F238E27FC236}">
                <a16:creationId xmlns:a16="http://schemas.microsoft.com/office/drawing/2014/main" id="{1407B89D-02A5-15D2-3524-B6018BBC5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669"/>
            <a:ext cx="822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>
                <a:solidFill>
                  <a:schemeClr val="bg1"/>
                </a:solidFill>
                <a:latin typeface="Arial" panose="020B0604020202020204" pitchFamily="34" charset="0"/>
              </a:rPr>
              <a:t>Principles for Powerful Living</a:t>
            </a:r>
          </a:p>
        </p:txBody>
      </p:sp>
    </p:spTree>
    <p:extLst>
      <p:ext uri="{BB962C8B-B14F-4D97-AF65-F5344CB8AC3E}">
        <p14:creationId xmlns:p14="http://schemas.microsoft.com/office/powerpoint/2010/main" val="1177839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12039600" cy="7010400"/>
          </a:xfrm>
        </p:spPr>
        <p:txBody>
          <a:bodyPr rtlCol="0"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Passion Principle!  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Col. 3:16-25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Scope of our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Passion.</a:t>
            </a:r>
            <a:r>
              <a:rPr lang="en-US" sz="44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“whatsoever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 do”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Hostis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(any) &amp; pas (all):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Strength Of Our Passion.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do it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heartily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              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(ek psyche: from the soul)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Secret of our Passion.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“as unto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kurios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supreme authority)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The Source Of Our Passion.  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Lord Jesus” 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>
            <a:extLst>
              <a:ext uri="{FF2B5EF4-FFF2-40B4-BE49-F238E27FC236}">
                <a16:creationId xmlns:a16="http://schemas.microsoft.com/office/drawing/2014/main" id="{28C9DCD8-EDE8-EE79-9154-1D621FCEE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"/>
            <a:ext cx="12192000" cy="60198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Principle of the “Open Hand”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Moses experienced enough disappointment in himself, his people, his circumstances, and 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(from his perspective)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his God to last a life time. 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went from the palace, to his people, to a problem,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 pauper on the backside of the desert.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age of 80 he was probably past the point of any hope </a:t>
            </a:r>
            <a:r>
              <a:rPr lang="en-US" alt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 even desire) 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significant change. </a:t>
            </a:r>
            <a:endParaRPr lang="en-US" alt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2659</Words>
  <Application>Microsoft Office PowerPoint</Application>
  <PresentationFormat>Widescreen</PresentationFormat>
  <Paragraphs>242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Gentium</vt:lpstr>
      <vt:lpstr>Times New Roman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75</cp:revision>
  <dcterms:created xsi:type="dcterms:W3CDTF">2011-08-02T06:30:26Z</dcterms:created>
  <dcterms:modified xsi:type="dcterms:W3CDTF">2023-03-12T13:38:44Z</dcterms:modified>
</cp:coreProperties>
</file>