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4" r:id="rId3"/>
  </p:sldMasterIdLst>
  <p:notesMasterIdLst>
    <p:notesMasterId r:id="rId33"/>
  </p:notesMasterIdLst>
  <p:sldIdLst>
    <p:sldId id="301" r:id="rId4"/>
    <p:sldId id="388" r:id="rId5"/>
    <p:sldId id="386" r:id="rId6"/>
    <p:sldId id="366" r:id="rId7"/>
    <p:sldId id="392" r:id="rId8"/>
    <p:sldId id="422" r:id="rId9"/>
    <p:sldId id="423" r:id="rId10"/>
    <p:sldId id="394" r:id="rId11"/>
    <p:sldId id="410" r:id="rId12"/>
    <p:sldId id="429" r:id="rId13"/>
    <p:sldId id="436" r:id="rId14"/>
    <p:sldId id="428" r:id="rId15"/>
    <p:sldId id="395" r:id="rId16"/>
    <p:sldId id="430" r:id="rId17"/>
    <p:sldId id="431" r:id="rId18"/>
    <p:sldId id="432" r:id="rId19"/>
    <p:sldId id="411" r:id="rId20"/>
    <p:sldId id="424" r:id="rId21"/>
    <p:sldId id="412" r:id="rId22"/>
    <p:sldId id="427" r:id="rId23"/>
    <p:sldId id="426" r:id="rId24"/>
    <p:sldId id="397" r:id="rId25"/>
    <p:sldId id="416" r:id="rId26"/>
    <p:sldId id="415" r:id="rId27"/>
    <p:sldId id="418" r:id="rId28"/>
    <p:sldId id="434" r:id="rId29"/>
    <p:sldId id="433" r:id="rId30"/>
    <p:sldId id="419" r:id="rId31"/>
    <p:sldId id="435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6ACA9-58E9-468B-9DC4-DE56DE3E7954}" v="3981" dt="2023-05-31T20:56:52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5839-471A-41E0-833A-C782C7062F3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8236-003F-480F-BE56-EF30B4B4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1DBE-AFF2-C838-05B2-25237B47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2890-4A74-4792-AE6F-8CB7BB0F08D8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E0F-9DD8-626D-845A-0784DE8B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096-5B83-872B-1707-29B0B20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39-0786-41B2-938C-F3D5E9F6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9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B687-AC7F-C8AE-A6A2-9ED8C7D2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22E4-B14A-4CF4-8854-9B7A7D3CC4EB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A189-2476-36E3-F014-D2B55FC0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3EFA6-160E-978D-A3B1-F22B4CD6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B32-B644-45D1-A1D4-7FEA9BA39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554-5DD7-75DF-9870-518D6182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4881-6F17-46EC-8AD3-1432E88921DA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AF9D-F752-2825-E7D5-2F389996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BF6A-0154-8F87-D94D-5C372D61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00E-E32A-4FFD-813B-309E8E792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1840-E57C-D084-BE91-EDACC1F3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FFB4-8502-4816-B29E-27923784F9AA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50AB-1B99-C9C3-2678-16339A15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2B756-3A21-5A51-9F72-DC0D420E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3716-CF16-4DDB-8673-630EDC16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2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ABC2-D24B-1FEE-C043-705EC2C7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12DE-0D59-43CC-AD14-27249ACDB108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6C440-52ED-B869-C2D6-4D9B7C70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2CAF-E95E-F9A7-F4C4-958C0EE6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23A4-F36F-4066-A3F8-CA624DDB8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4F3F-641C-650D-0E9D-D242443C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836-EE98-4A3A-83E1-F2E2B29315D0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6CCD-F3BC-82D4-7956-FC6AC791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5C3D-7A27-1484-BE42-1E7E28B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984F-D5AE-4021-A7E1-C7B28597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5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E689-7B69-03AD-DB69-917EF197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9837-8743-401F-B2BE-03962BB82847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32BF-846C-50F0-F869-A9C2E134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B94C-2EA8-0F44-3966-FDDB0BCF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E618-4031-4B39-BB2D-EAAE3744D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9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3F1187-68AB-86A6-872E-7281FEDA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7756-9F5F-49D6-B4A0-2BB9DD038A1A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AF2BC-4911-3C2D-89E2-2BDF914A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5453FF-EC73-7535-F75F-9994871B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77B2-361F-4DC7-BAA4-D39938078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4D45CE-6BA3-CD4E-4F6C-C346FF0E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0210-A342-4874-ACDF-763244C7AFB9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46B4E1-5D27-AA28-74C7-6180407F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80D55A-974C-0AD6-6768-555BDC39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1385-BEB8-46F1-8CF5-A9F1D212A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A97609-C884-9894-29EA-2E2D6CB6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853-4997-41D6-9CC8-B7F6DD6223FB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CF688-8E55-1B02-6D1C-EF554708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27826-4F49-FCFF-E4B2-24FC11D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974E-37E5-434F-BDBC-2A2409241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4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730ED3-D2E0-E845-69CB-F0389C82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A393-81A8-426E-8402-1F9AE8D96A35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9CB38-2988-B383-4AE8-D16B87EE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108DD9-7B81-FA9A-57DB-3A38C0F2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657B-55C4-4F54-9B4C-D54C7170F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686924-FD0F-F54D-8136-928D4794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3168-13F8-47B9-AC42-999703FB4C1C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A4F41D-272F-65EB-CAE3-ACEEAF6D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6A4FB-875B-7746-D9B2-E4BD9847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4A98-4694-4796-A534-23281FA88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2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8A4E8-8A98-CD78-7085-D4635B1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AA9-1D15-4F93-9C9D-030C9E63BAFF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9A765-BC30-C6CD-AA9E-AE21CDAC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85C90-D40F-8409-7861-69694510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0710-F011-4D5F-860A-C24F723AD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AD9EB"/>
            </a:gs>
            <a:gs pos="100000">
              <a:srgbClr val="B0C6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82FAE6-F9D5-DEE6-B104-F373D0490A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F19140-3541-E6C0-26FC-76F803C1A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8A58-88EB-EFA9-3CF4-844F8ED4C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1D3E3-DD91-429F-801E-6570B1ADA1DE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9CCE-071A-B3A6-728B-7FE576E2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F3E0-92B2-A4F7-E3F0-F19EDB25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0819F2-E2AE-4875-9C08-F23D7A3D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B1FD3D-4144-7F7A-93C8-5EEC2F378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6D74A9-B6F7-7083-A51B-DAD1E2907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F902-8717-D418-E384-C36525840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641A6-9AF0-4801-B902-1C95EA77AEF5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127C-0EC6-2319-BD2E-289A98C6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AC4A-4ED3-C1FB-AEEB-7CACAD757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BFD84F-DEB9-402E-94C5-9BA9563FE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CF3ACB-3957-0B67-CE1A-A330FF4B1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A9E62A-578B-1A07-AAC7-553E9579E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7C25-E8F0-363A-4CD9-B28733FE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C1C13-6A97-4BB3-8CC6-EF6190756714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A055-2AF6-B752-C429-E6EE12E2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805A-AFCA-4529-7FE5-78029A4E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20491C-3A5F-4191-B814-E57563D0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75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06CA8917-E0E0-1D97-0AF9-0B3844D6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52400"/>
            <a:ext cx="1226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Georgia Pro" panose="02040502050405020303" pitchFamily="18" charset="0"/>
              </a:rPr>
              <a:t>Principles for Powerful Living</a:t>
            </a:r>
          </a:p>
        </p:txBody>
      </p:sp>
    </p:spTree>
    <p:extLst>
      <p:ext uri="{BB962C8B-B14F-4D97-AF65-F5344CB8AC3E}">
        <p14:creationId xmlns:p14="http://schemas.microsoft.com/office/powerpoint/2010/main" val="33397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 God’s Design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God created us with the need for “help”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In order to help, she had to 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similar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yet different.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meet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Gentium" panose="02000503060000020004" pitchFamily="2" charset="0"/>
              </a:rPr>
              <a:t>ʿēzer</a:t>
            </a:r>
            <a:r>
              <a:rPr lang="en-US" sz="4400" b="1" dirty="0">
                <a:solidFill>
                  <a:srgbClr val="0000FF"/>
                </a:solidFill>
                <a:effectLst/>
                <a:latin typeface="Gentium" panose="02000503060000020004" pitchFamily="2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him.”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Fromʿāzar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meaning to surround, protect, aid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F9701-6711-F314-A96D-9CAA7382B0CC}"/>
              </a:ext>
            </a:extLst>
          </p:cNvPr>
          <p:cNvSpPr txBox="1"/>
          <p:nvPr/>
        </p:nvSpPr>
        <p:spPr>
          <a:xfrm>
            <a:off x="76200" y="3649604"/>
            <a:ext cx="13246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variant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“manifesting variety, deviation, </a:t>
            </a:r>
          </a:p>
          <a:p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disagreement.” </a:t>
            </a:r>
          </a:p>
          <a:p>
            <a:endParaRPr lang="en-US" sz="3200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3F798-31C2-4CBB-1FA2-9A2494094BAC}"/>
              </a:ext>
            </a:extLst>
          </p:cNvPr>
          <p:cNvSpPr txBox="1"/>
          <p:nvPr/>
        </p:nvSpPr>
        <p:spPr>
          <a:xfrm>
            <a:off x="106680" y="4984316"/>
            <a:ext cx="12161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b) We appreciate the “variety”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are vexed by the deviation &amp; disagreement.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B9D53-F8E3-8110-D277-B6A18AD8C2BD}"/>
              </a:ext>
            </a:extLst>
          </p:cNvPr>
          <p:cNvSpPr txBox="1"/>
          <p:nvPr/>
        </p:nvSpPr>
        <p:spPr>
          <a:xfrm>
            <a:off x="6047232" y="4966417"/>
            <a:ext cx="6821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difference!)</a:t>
            </a:r>
          </a:p>
        </p:txBody>
      </p:sp>
    </p:spTree>
    <p:extLst>
      <p:ext uri="{BB962C8B-B14F-4D97-AF65-F5344CB8AC3E}">
        <p14:creationId xmlns:p14="http://schemas.microsoft.com/office/powerpoint/2010/main" val="20939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F9701-6711-F314-A96D-9CAA7382B0CC}"/>
              </a:ext>
            </a:extLst>
          </p:cNvPr>
          <p:cNvSpPr txBox="1"/>
          <p:nvPr/>
        </p:nvSpPr>
        <p:spPr>
          <a:xfrm>
            <a:off x="152400" y="120932"/>
            <a:ext cx="1324660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In order to help, she had to 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similar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yet different.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meet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Gentium" panose="02000503060000020004" pitchFamily="2" charset="0"/>
              </a:rPr>
              <a:t>ʿēzer</a:t>
            </a:r>
            <a:r>
              <a:rPr lang="en-US" sz="4400" b="1" dirty="0">
                <a:solidFill>
                  <a:srgbClr val="0000FF"/>
                </a:solidFill>
                <a:latin typeface="Gentium" panose="02000503060000020004" pitchFamily="2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him.”</a:t>
            </a:r>
          </a:p>
          <a:p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A variant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“variety, deviation, disagreement”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i="1" u="sng" dirty="0"/>
          </a:p>
        </p:txBody>
      </p:sp>
      <p:pic>
        <p:nvPicPr>
          <p:cNvPr id="1026" name="Picture 2" descr="Adam and Eve: 6 Responsibilities God Entrusted Them With">
            <a:extLst>
              <a:ext uri="{FF2B5EF4-FFF2-40B4-BE49-F238E27FC236}">
                <a16:creationId xmlns:a16="http://schemas.microsoft.com/office/drawing/2014/main" id="{2702C6F9-7FEC-60D9-A2ED-25265D06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437156"/>
            <a:ext cx="5257800" cy="33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3F798-31C2-4CBB-1FA2-9A2494094BAC}"/>
              </a:ext>
            </a:extLst>
          </p:cNvPr>
          <p:cNvSpPr txBox="1"/>
          <p:nvPr/>
        </p:nvSpPr>
        <p:spPr>
          <a:xfrm>
            <a:off x="304800" y="2598533"/>
            <a:ext cx="11887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created her to both “Complete”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C2BC7-2D02-5352-2CD0-ED137D91838E}"/>
              </a:ext>
            </a:extLst>
          </p:cNvPr>
          <p:cNvSpPr txBox="1"/>
          <p:nvPr/>
        </p:nvSpPr>
        <p:spPr>
          <a:xfrm>
            <a:off x="172213" y="3352585"/>
            <a:ext cx="67619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occasionally “Compete”.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(Example: left brain vs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right brain perspective)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Partners in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Marriage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 </a:t>
            </a:r>
            <a:r>
              <a:rPr lang="en-US" sz="5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Satan’s Desire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Satan sought (and seeks) to divide this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partnership.  Gen. 3:1-6;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1) This is his nature!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 8:44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 10:10 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thief comes not but for to steal, kill,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destroy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apollymi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to mar, destroy)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(See Mt 10:13 and Rev. 9:11)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152400" y="6096"/>
            <a:ext cx="120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Satan’s desire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Notice how he did (does) this. Gen. 3:1-6 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id Satan Promise Eve Immortality?">
            <a:extLst>
              <a:ext uri="{FF2B5EF4-FFF2-40B4-BE49-F238E27FC236}">
                <a16:creationId xmlns:a16="http://schemas.microsoft.com/office/drawing/2014/main" id="{2D5609BD-D377-0759-E913-7999BAF1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" y="3557502"/>
            <a:ext cx="3493008" cy="32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CB5FC-D22E-B350-B8B9-E718A37DD98C}"/>
              </a:ext>
            </a:extLst>
          </p:cNvPr>
          <p:cNvSpPr txBox="1"/>
          <p:nvPr/>
        </p:nvSpPr>
        <p:spPr>
          <a:xfrm>
            <a:off x="228600" y="2057400"/>
            <a:ext cx="12195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“help meet” means to protect, aid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was Adam during this conversation?</a:t>
            </a:r>
          </a:p>
          <a:p>
            <a:pPr algn="ctr"/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D6EF4-29B6-D878-BB4A-2E5815AB76AE}"/>
              </a:ext>
            </a:extLst>
          </p:cNvPr>
          <p:cNvSpPr txBox="1"/>
          <p:nvPr/>
        </p:nvSpPr>
        <p:spPr>
          <a:xfrm>
            <a:off x="457200" y="1513019"/>
            <a:ext cx="11585448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Through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(Makes it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him)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45451-D63B-A5F6-3B94-0662D2B4A15E}"/>
              </a:ext>
            </a:extLst>
          </p:cNvPr>
          <p:cNvSpPr txBox="1"/>
          <p:nvPr/>
        </p:nvSpPr>
        <p:spPr>
          <a:xfrm>
            <a:off x="3480817" y="3612852"/>
            <a:ext cx="88391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Separation gives him room to work.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4:26,27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angry and sin not: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not the sun go down on your wrath,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give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place to the devil.”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topos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room, location, opportunity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-15240" y="-12191"/>
            <a:ext cx="120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Satan’s desire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Notice how he did (does) this. Gen. 3:1-6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id Satan Promise Eve Immortality?">
            <a:extLst>
              <a:ext uri="{FF2B5EF4-FFF2-40B4-BE49-F238E27FC236}">
                <a16:creationId xmlns:a16="http://schemas.microsoft.com/office/drawing/2014/main" id="{2D5609BD-D377-0759-E913-7999BAF1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95" y="4191000"/>
            <a:ext cx="28382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CB5FC-D22E-B350-B8B9-E718A37DD98C}"/>
              </a:ext>
            </a:extLst>
          </p:cNvPr>
          <p:cNvSpPr txBox="1"/>
          <p:nvPr/>
        </p:nvSpPr>
        <p:spPr>
          <a:xfrm>
            <a:off x="12192" y="2181909"/>
            <a:ext cx="12195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God’s Words  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“hath God said...?”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Questions God’s Motives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5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knows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…your eyes shall be open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as gods”</a:t>
            </a:r>
            <a:endParaRPr 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F6118-6939-E706-5BD9-86B614043595}"/>
              </a:ext>
            </a:extLst>
          </p:cNvPr>
          <p:cNvSpPr txBox="1"/>
          <p:nvPr/>
        </p:nvSpPr>
        <p:spPr>
          <a:xfrm>
            <a:off x="438912" y="4572000"/>
            <a:ext cx="817930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 Tim 2:14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“Adam was not deceived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 woman being deceived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 the transgression.” 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D6EF4-29B6-D878-BB4A-2E5815AB76AE}"/>
              </a:ext>
            </a:extLst>
          </p:cNvPr>
          <p:cNvSpPr txBox="1"/>
          <p:nvPr/>
        </p:nvSpPr>
        <p:spPr>
          <a:xfrm>
            <a:off x="457200" y="1513019"/>
            <a:ext cx="11585448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Through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Deception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 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“more cunning…” </a:t>
            </a:r>
          </a:p>
        </p:txBody>
      </p:sp>
    </p:spTree>
    <p:extLst>
      <p:ext uri="{BB962C8B-B14F-4D97-AF65-F5344CB8AC3E}">
        <p14:creationId xmlns:p14="http://schemas.microsoft.com/office/powerpoint/2010/main" val="17051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-15240" y="-12191"/>
            <a:ext cx="1203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Notice how he did (does) this. Gen. 3:1-6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D6EF4-29B6-D878-BB4A-2E5815AB76AE}"/>
              </a:ext>
            </a:extLst>
          </p:cNvPr>
          <p:cNvSpPr txBox="1"/>
          <p:nvPr/>
        </p:nvSpPr>
        <p:spPr>
          <a:xfrm>
            <a:off x="76200" y="773054"/>
            <a:ext cx="12140181" cy="3923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Through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eparation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Deception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 Through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Seduction.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Jn 2:15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“all that’s in the world: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Lust of the flesh”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“good for food”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 6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“Lust of the eyes”: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“pleasant to the eyes”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6 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“Pride of life”: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“desired to make one wise”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6267C-9FF6-FADF-3E2A-16FE84D8844B}"/>
              </a:ext>
            </a:extLst>
          </p:cNvPr>
          <p:cNvSpPr txBox="1"/>
          <p:nvPr/>
        </p:nvSpPr>
        <p:spPr>
          <a:xfrm>
            <a:off x="-658470" y="4819897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she took the fruit and did eat,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gave to her husband…”</a:t>
            </a:r>
          </a:p>
        </p:txBody>
      </p:sp>
      <p:pic>
        <p:nvPicPr>
          <p:cNvPr id="1026" name="Picture 2" descr="Adam and Eve Listened to Satan (Genesis 3:6, 23)">
            <a:extLst>
              <a:ext uri="{FF2B5EF4-FFF2-40B4-BE49-F238E27FC236}">
                <a16:creationId xmlns:a16="http://schemas.microsoft.com/office/drawing/2014/main" id="{60592DD8-A8CF-7930-437E-5F6BC07E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89004"/>
            <a:ext cx="4309870" cy="23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D6EF4-29B6-D878-BB4A-2E5815AB76AE}"/>
              </a:ext>
            </a:extLst>
          </p:cNvPr>
          <p:cNvSpPr txBox="1"/>
          <p:nvPr/>
        </p:nvSpPr>
        <p:spPr>
          <a:xfrm>
            <a:off x="87678" y="-22412"/>
            <a:ext cx="12140181" cy="661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Separation 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2) Deception     3) Seduction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Through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Sin)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(This makes it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us!)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Sam. 15:23; Ro. 6:16;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1:13-16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“when lust hath conceived it bring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 forth sin,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sin, when it is finished, bringeth forth death!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not err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roam, drift)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beloved…”</a:t>
            </a:r>
          </a:p>
          <a:p>
            <a:pPr marL="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a) Eve’s “mind” drifted from God.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(Deceived)</a:t>
            </a:r>
          </a:p>
          <a:p>
            <a:pPr marL="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Adam’s “heart” drifted from God.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(Seduced)</a:t>
            </a: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Ro. 5:12)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533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Notice the Immediate consequences of sin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affected key relationships.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1) With God:  Hiding (separating) from God.   3:8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2) With each other: Blaming each other(s).  3:12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Failure to accept personal responsibility!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woman whom thou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gavest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“…the serpent beguiled me”</a:t>
            </a:r>
            <a:endParaRPr lang="en-US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Gerald Whitely: Genesis 3:2-7">
            <a:extLst>
              <a:ext uri="{FF2B5EF4-FFF2-40B4-BE49-F238E27FC236}">
                <a16:creationId xmlns:a16="http://schemas.microsoft.com/office/drawing/2014/main" id="{2D5CCCB1-5E21-A2A8-4837-05A66ABD3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0"/>
          <a:stretch/>
        </p:blipFill>
        <p:spPr bwMode="auto">
          <a:xfrm>
            <a:off x="7772400" y="3920079"/>
            <a:ext cx="4419600" cy="29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3575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 Notice the long term consequences of their choices.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1) The nature of Eve’s consequence (curse).  3:16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will greatly multiply thy sorrow and thy conception; in sorrow thou shalt bring forth children;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50] Genesis 3:22-24 – The Blessing of Death">
            <a:extLst>
              <a:ext uri="{FF2B5EF4-FFF2-40B4-BE49-F238E27FC236}">
                <a16:creationId xmlns:a16="http://schemas.microsoft.com/office/drawing/2014/main" id="{6F818DC3-B5C0-6920-92C4-3DBBDBAB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20" y="3442312"/>
            <a:ext cx="2747772" cy="33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EB935-DFA1-1306-7E8B-513ACC4B6D4C}"/>
              </a:ext>
            </a:extLst>
          </p:cNvPr>
          <p:cNvSpPr txBox="1"/>
          <p:nvPr/>
        </p:nvSpPr>
        <p:spPr>
          <a:xfrm>
            <a:off x="-76200" y="2662837"/>
            <a:ext cx="12679680" cy="225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 desire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Teshûqâ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shall be to thy husband,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shûq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to run, reach after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i="1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shall rule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thee.”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5E0E3-65D4-5550-8F80-CA75FF3D8F63}"/>
              </a:ext>
            </a:extLst>
          </p:cNvPr>
          <p:cNvSpPr txBox="1"/>
          <p:nvPr/>
        </p:nvSpPr>
        <p:spPr>
          <a:xfrm>
            <a:off x="6701028" y="3375339"/>
            <a:ext cx="259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FC7DE-827A-97F8-A6E3-5286D5132E18}"/>
              </a:ext>
            </a:extLst>
          </p:cNvPr>
          <p:cNvSpPr txBox="1"/>
          <p:nvPr/>
        </p:nvSpPr>
        <p:spPr>
          <a:xfrm>
            <a:off x="1905000" y="5000010"/>
            <a:ext cx="6460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māshal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govern)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5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This exact phrase is repeated in Gen. 4 to Cain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EB935-DFA1-1306-7E8B-513ACC4B6D4C}"/>
              </a:ext>
            </a:extLst>
          </p:cNvPr>
          <p:cNvSpPr txBox="1"/>
          <p:nvPr/>
        </p:nvSpPr>
        <p:spPr>
          <a:xfrm>
            <a:off x="24384" y="799475"/>
            <a:ext cx="11815762" cy="2937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4:6,7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LORD said unto Cain, Why art thou wroth? and why is thy countenance fallen? 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thou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well, shalt thou not be accepted? 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if thou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well,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lieth at the door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lang="en-US" sz="2000" dirty="0"/>
          </a:p>
        </p:txBody>
      </p:sp>
      <p:pic>
        <p:nvPicPr>
          <p:cNvPr id="4098" name="Picture 2" descr="Cain &amp; Abel Authority of God Episode Three - HubPages">
            <a:extLst>
              <a:ext uri="{FF2B5EF4-FFF2-40B4-BE49-F238E27FC236}">
                <a16:creationId xmlns:a16="http://schemas.microsoft.com/office/drawing/2014/main" id="{5E9ABD70-34D0-DF1C-5C05-1EF178EC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39934"/>
            <a:ext cx="2824162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B7FC5-D69C-DA9E-132E-364A0F56A8EF}"/>
              </a:ext>
            </a:extLst>
          </p:cNvPr>
          <p:cNvSpPr txBox="1"/>
          <p:nvPr/>
        </p:nvSpPr>
        <p:spPr>
          <a:xfrm>
            <a:off x="381000" y="3927879"/>
            <a:ext cx="86153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 thee shall be his desire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Teshûqâ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thou shalt rule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māshal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him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(Sin and/or Satan) </a:t>
            </a:r>
          </a:p>
        </p:txBody>
      </p:sp>
    </p:spTree>
    <p:extLst>
      <p:ext uri="{BB962C8B-B14F-4D97-AF65-F5344CB8AC3E}">
        <p14:creationId xmlns:p14="http://schemas.microsoft.com/office/powerpoint/2010/main" val="21346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reveals Spiritual principles to help guide us to God and His plans.  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Passion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(Open Heart)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  (Col. 3:16-24)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Purpose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(Open Hand)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  (Ex. 3,4)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Path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(Open Door)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  (Rev. 3:7-13)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(Soil/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eed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Principle.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(Mt 13:3-30)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Cultivation Principle.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13; 1Cor 3:9)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286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The nature of Adam’s consequence (curse).17-19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“Because thou hast hearkened unto the voice of thy wife, and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hast eaten of the tree,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cursed is the ground for thy sake; in sorrow shalt thou eat of it all the days of thy life; </a:t>
            </a:r>
          </a:p>
        </p:txBody>
      </p:sp>
      <p:pic>
        <p:nvPicPr>
          <p:cNvPr id="2050" name="Picture 2" descr="50] Genesis 3:22-24 – The Blessing of Death">
            <a:extLst>
              <a:ext uri="{FF2B5EF4-FFF2-40B4-BE49-F238E27FC236}">
                <a16:creationId xmlns:a16="http://schemas.microsoft.com/office/drawing/2014/main" id="{6F818DC3-B5C0-6920-92C4-3DBBDBAB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426" y="3649837"/>
            <a:ext cx="2864574" cy="32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B8765-B3C9-B1F1-B99F-6AE2317E49E8}"/>
              </a:ext>
            </a:extLst>
          </p:cNvPr>
          <p:cNvSpPr txBox="1"/>
          <p:nvPr/>
        </p:nvSpPr>
        <p:spPr>
          <a:xfrm>
            <a:off x="-6096" y="2895945"/>
            <a:ext cx="12121896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Thorns also and thistles shall it bring forth to thee;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F38C3-2E5A-C796-5E03-FA4D60B505D7}"/>
              </a:ext>
            </a:extLst>
          </p:cNvPr>
          <p:cNvSpPr txBox="1"/>
          <p:nvPr/>
        </p:nvSpPr>
        <p:spPr>
          <a:xfrm>
            <a:off x="304800" y="3649837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sweat of thy face shalt thou eat bread, till thou return unto the ground…”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Notice that the specific consequences (curses) of their sin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effected that that which God intended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designed to bring fulfilment: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woman: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Man: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Satisfaction and success at “work”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pursuit of providing for his family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DA000-8AB4-E489-3B6A-A55F796A4C66}"/>
              </a:ext>
            </a:extLst>
          </p:cNvPr>
          <p:cNvSpPr txBox="1"/>
          <p:nvPr/>
        </p:nvSpPr>
        <p:spPr>
          <a:xfrm>
            <a:off x="0" y="519997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contaminated with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tension and frustration!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88C5B-08F9-F4F6-9ACE-73AD57C42606}"/>
              </a:ext>
            </a:extLst>
          </p:cNvPr>
          <p:cNvSpPr txBox="1"/>
          <p:nvPr/>
        </p:nvSpPr>
        <p:spPr>
          <a:xfrm>
            <a:off x="838200" y="2714678"/>
            <a:ext cx="1089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Harmony and Satisfaction in Family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5767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God’s greater than Satan’s plans or our problems.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 8:28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“All things work together for good…”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Gen. 50:20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“You thought evil…, God meant it unto good”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This tension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inevitable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We’re all inherently/occasionally selfish.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 3,6,7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2) Paul acknowledges this pressure in 1 Cor 7:28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reminding us that marriage will produce: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“trouble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flesh”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commands the married couple to focus on each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other’s pleasure instead of their own.  (Vs 33-34)</a:t>
            </a:r>
          </a:p>
        </p:txBody>
      </p:sp>
    </p:spTree>
    <p:extLst>
      <p:ext uri="{BB962C8B-B14F-4D97-AF65-F5344CB8AC3E}">
        <p14:creationId xmlns:p14="http://schemas.microsoft.com/office/powerpoint/2010/main" val="33749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97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 This tension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intentional!</a:t>
            </a:r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1) Marriage is the best platform for growth B/C: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a)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exposes our own natural (carnal) selfishness.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requires Growth and Grace to overcome.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4:5-8)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spirit that dwelleth in us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envy?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he giveth more grace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Wherefore he saith,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God resists the proud,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yourselves therefore to God.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 the devil, and he will flee from you.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nigh to God, and he will draw nigh to you. “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E51BB-0CFA-9AE1-8807-66266953E626}"/>
              </a:ext>
            </a:extLst>
          </p:cNvPr>
          <p:cNvSpPr txBox="1"/>
          <p:nvPr/>
        </p:nvSpPr>
        <p:spPr>
          <a:xfrm>
            <a:off x="4267200" y="4191000"/>
            <a:ext cx="838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gives grace unto the humble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8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688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This tension is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navigable</a:t>
            </a:r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1) God’s solution is to let him “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mashal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(govern)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each of us.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Eph. 5:18-33  vs 21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submitting yourselves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to another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hupotasso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subordinate, line up in order)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fear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phobos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God.”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wives, submit to your husbands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unto the Lord…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b) 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“husbands, love…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Christ loves the church…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Pt 3:1-7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“dwell…according to knowledge, giving honor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…as being heirs together of the grace of life…”</a:t>
            </a:r>
          </a:p>
        </p:txBody>
      </p:sp>
    </p:spTree>
    <p:extLst>
      <p:ext uri="{BB962C8B-B14F-4D97-AF65-F5344CB8AC3E}">
        <p14:creationId xmlns:p14="http://schemas.microsoft.com/office/powerpoint/2010/main" val="23836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192000" cy="350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Gen. 2:15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“the LORD God took the man, and put him into the garden of Eden to dress it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ʿābad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cultivate)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to keep it.”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shamar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protect)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 gave him Eve to do the same with (and to) Adam!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Satan came (comes) to frustrate God’s design cultivating:</a:t>
            </a:r>
          </a:p>
        </p:txBody>
      </p:sp>
      <p:pic>
        <p:nvPicPr>
          <p:cNvPr id="2050" name="Picture 2" descr="Adam and Eve: 6 Responsibilities God Entrusted Them With">
            <a:extLst>
              <a:ext uri="{FF2B5EF4-FFF2-40B4-BE49-F238E27FC236}">
                <a16:creationId xmlns:a16="http://schemas.microsoft.com/office/drawing/2014/main" id="{8107AF69-32C7-7872-5C89-6713916F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61560" cy="34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81E02-5B9E-2015-2391-AD6B60F2EE40}"/>
              </a:ext>
            </a:extLst>
          </p:cNvPr>
          <p:cNvSpPr txBox="1"/>
          <p:nvPr/>
        </p:nvSpPr>
        <p:spPr>
          <a:xfrm>
            <a:off x="4898136" y="3429000"/>
            <a:ext cx="72938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eparation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Deception, Seduction</a:t>
            </a:r>
          </a:p>
          <a:p>
            <a:pPr algn="ctr"/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And ultimately Rebellion in order to drive us from God and each other</a:t>
            </a:r>
          </a:p>
          <a:p>
            <a:pPr algn="ctr"/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Filling our “paradise” with weeds of selfishness, worldliness, and worry.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0"/>
            <a:ext cx="12192000" cy="744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 asks us to partner with him (and others)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restore His designs 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(Eden)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our relationships.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Jer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29:11; 1 Cor 3:9; Phil 2:13;  Jn 10:10;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62:3-4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“Thou shalt also be a crown of glory in the hand of the LORD, and a royal diadem in the hand of thy God.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Thou shalt no more be termed Forsaken;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neither shall thy land any more be termed Desolate: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thou shalt be called Hephzibah, and thy land Beulah: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for the LORD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delighteth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in thee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thy land shall be married.”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DD7BB9-FEE3-0A82-716B-2057AAB21EF7}"/>
              </a:ext>
            </a:extLst>
          </p:cNvPr>
          <p:cNvCxnSpPr/>
          <p:nvPr/>
        </p:nvCxnSpPr>
        <p:spPr>
          <a:xfrm flipV="1">
            <a:off x="10058400" y="5029200"/>
            <a:ext cx="1143000" cy="144780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FE3D27-0374-B518-686A-387A87D114B2}"/>
              </a:ext>
            </a:extLst>
          </p:cNvPr>
          <p:cNvCxnSpPr>
            <a:cxnSpLocks/>
          </p:cNvCxnSpPr>
          <p:nvPr/>
        </p:nvCxnSpPr>
        <p:spPr>
          <a:xfrm flipV="1">
            <a:off x="5867400" y="5029200"/>
            <a:ext cx="228600" cy="38100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792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Cor 3:9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“We are laborers together with God…”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next several verses remind us that what we grow and/or build out of our lives will be tested. Vs 10-13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Fruitfulness / usefulness will be rewarded. (vs 14)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“he (she) shall receive a reward”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misthos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payment)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Selfishness, shallowness will cost us in the end.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(vs 15)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“he shall suffer loss”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zēmio’ō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detriment)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What we produce reflects on God!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Cor 3:16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“Know ye not that ye are the temple of God, and that the Spirit of God dwelleth in you?”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 Cor. 3:9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“we are laborers together with God…”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Will you purpose to Partner with Him,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 well as those He seeks to use,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to cultivate (prepare) you for the life (and eternity) that Jesus designed and desires for you?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Jn 10:10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“The thief comes…to steal, kill, destroy.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am come that they might have life,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that they might have it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more abundantly!”</a:t>
            </a:r>
          </a:p>
        </p:txBody>
      </p:sp>
    </p:spTree>
    <p:extLst>
      <p:ext uri="{BB962C8B-B14F-4D97-AF65-F5344CB8AC3E}">
        <p14:creationId xmlns:p14="http://schemas.microsoft.com/office/powerpoint/2010/main" val="31584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Good Shepherd (16x20) – Hart Classic Editions">
            <a:extLst>
              <a:ext uri="{FF2B5EF4-FFF2-40B4-BE49-F238E27FC236}">
                <a16:creationId xmlns:a16="http://schemas.microsoft.com/office/drawing/2014/main" id="{681D749F-DAC5-D76F-DF13-DE3CC6A4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73000"/>
            <a:ext cx="7222435" cy="69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1C5E5-D592-9666-E528-5A7F86465757}"/>
              </a:ext>
            </a:extLst>
          </p:cNvPr>
          <p:cNvSpPr txBox="1"/>
          <p:nvPr/>
        </p:nvSpPr>
        <p:spPr>
          <a:xfrm>
            <a:off x="2339008" y="4572000"/>
            <a:ext cx="665921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“My sheep hear my voice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I know them,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they follow me.”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4415E-FEEC-EAB4-DEEF-61B620B9C7C9}"/>
              </a:ext>
            </a:extLst>
          </p:cNvPr>
          <p:cNvSpPr txBox="1"/>
          <p:nvPr/>
        </p:nvSpPr>
        <p:spPr>
          <a:xfrm>
            <a:off x="2514600" y="0"/>
            <a:ext cx="6097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John 10:27</a:t>
            </a:r>
          </a:p>
        </p:txBody>
      </p:sp>
    </p:spTree>
    <p:extLst>
      <p:ext uri="{BB962C8B-B14F-4D97-AF65-F5344CB8AC3E}">
        <p14:creationId xmlns:p14="http://schemas.microsoft.com/office/powerpoint/2010/main" val="16938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CCCE7-EABE-1C14-6C28-64246EF2260F}"/>
              </a:ext>
            </a:extLst>
          </p:cNvPr>
          <p:cNvSpPr txBox="1"/>
          <p:nvPr/>
        </p:nvSpPr>
        <p:spPr>
          <a:xfrm>
            <a:off x="304800" y="76200"/>
            <a:ext cx="9829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Parable of Mt 13 reminds us that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 order for the soil to become productive, it must be Cultivated!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C1D37-AFAD-F670-9E81-99270D993E44}"/>
              </a:ext>
            </a:extLst>
          </p:cNvPr>
          <p:cNvSpPr txBox="1"/>
          <p:nvPr/>
        </p:nvSpPr>
        <p:spPr>
          <a:xfrm>
            <a:off x="76200" y="2296075"/>
            <a:ext cx="11887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The fruitfulness of a farm, family, friendship and even our Faith will be in direct proportion to the amount of care and cultivation they receive.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Understanding Farm to Fork – Farming &amp; Agriculture| EWG">
            <a:extLst>
              <a:ext uri="{FF2B5EF4-FFF2-40B4-BE49-F238E27FC236}">
                <a16:creationId xmlns:a16="http://schemas.microsoft.com/office/drawing/2014/main" id="{0C279791-6E42-44DB-6D71-3C5254C1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6669"/>
            <a:ext cx="2819400" cy="24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ditional Family Life - Roy Morgan Research">
            <a:extLst>
              <a:ext uri="{FF2B5EF4-FFF2-40B4-BE49-F238E27FC236}">
                <a16:creationId xmlns:a16="http://schemas.microsoft.com/office/drawing/2014/main" id="{083376FC-91AC-882F-F82E-D3C58412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6669"/>
            <a:ext cx="3024285" cy="23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 Ways to Build a Culture of Friendship--and Why It Matters | Inc.com">
            <a:extLst>
              <a:ext uri="{FF2B5EF4-FFF2-40B4-BE49-F238E27FC236}">
                <a16:creationId xmlns:a16="http://schemas.microsoft.com/office/drawing/2014/main" id="{CBF09AE9-B5EC-D212-B01C-B78393C8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84" y="4416669"/>
            <a:ext cx="3303347" cy="24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ve Ways To Grow Your Faith | RE: All Things Mom">
            <a:extLst>
              <a:ext uri="{FF2B5EF4-FFF2-40B4-BE49-F238E27FC236}">
                <a16:creationId xmlns:a16="http://schemas.microsoft.com/office/drawing/2014/main" id="{76944BD4-0E64-7FE0-6E56-69E971F6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032" y="4419599"/>
            <a:ext cx="304496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Cultivation involves: </a:t>
            </a:r>
          </a:p>
          <a:p>
            <a:pPr marL="571500" lvl="0" indent="-5715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Preparing: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(and souls) for growth. Hos. 10:12</a:t>
            </a:r>
            <a:endParaRPr lang="en-US" altLang="en-US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Protecting: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Foster/improve growth by labor, care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or study.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“Nourish and Cherish”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5:29; 1 Pt 3:7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Partnering: 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the society of or make friends with.  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ltivating Intentional Relationships - Stenzel Clinical Services">
            <a:extLst>
              <a:ext uri="{FF2B5EF4-FFF2-40B4-BE49-F238E27FC236}">
                <a16:creationId xmlns:a16="http://schemas.microsoft.com/office/drawing/2014/main" id="{EA328F17-6A5A-044D-E6E5-0128402E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93337"/>
            <a:ext cx="4038601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7BE28-95EA-7717-38A1-3AEB57650BFA}"/>
              </a:ext>
            </a:extLst>
          </p:cNvPr>
          <p:cNvSpPr txBox="1"/>
          <p:nvPr/>
        </p:nvSpPr>
        <p:spPr>
          <a:xfrm>
            <a:off x="274053" y="4114800"/>
            <a:ext cx="76464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involves “Cultivating” Relationships”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(Gen. 2:18;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18:24)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152400" y="-9144"/>
            <a:ext cx="11887200" cy="450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 week we discussed the reality that: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are laborers together with God.”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Cor 3:9)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cultivation of the “soil of our souls”.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partnership involves two way relationships: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od Reaching for Man - Wings of Spirit">
            <a:extLst>
              <a:ext uri="{FF2B5EF4-FFF2-40B4-BE49-F238E27FC236}">
                <a16:creationId xmlns:a16="http://schemas.microsoft.com/office/drawing/2014/main" id="{625CFB7F-4409-F053-E4FC-A85AE725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88628"/>
            <a:ext cx="6520543" cy="35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7E4047-6722-59C1-5AE3-AE7DBCBE8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23804"/>
              </p:ext>
            </p:extLst>
          </p:nvPr>
        </p:nvGraphicFramePr>
        <p:xfrm>
          <a:off x="0" y="1681480"/>
          <a:ext cx="12192000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29829822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552834511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/>
                        <a:t>God’s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/>
                        <a:t>Our Part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42319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Reveal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(roots, rocks, weeds, sin)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Jn 1:5,6; Ps. 139:23-24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Respond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(Recognize,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Repent, Realign, Relinquish)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 16:24-26; Lk 14:33-35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40139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Convict</a:t>
                      </a:r>
                      <a:r>
                        <a:rPr kumimoji="0" lang="en-US" sz="4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(Reprove) Jn 16:8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Cooperate</a:t>
                      </a:r>
                      <a:r>
                        <a:rPr kumimoji="0" lang="en-US" sz="40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(Repent)  1 Jn 1:9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333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51B32-972A-8349-55A0-CDC6B8A0F557}"/>
              </a:ext>
            </a:extLst>
          </p:cNvPr>
          <p:cNvSpPr txBox="1"/>
          <p:nvPr/>
        </p:nvSpPr>
        <p:spPr>
          <a:xfrm>
            <a:off x="228600" y="76200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God partners with us!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3:9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are Laborers together with God”</a:t>
            </a:r>
          </a:p>
        </p:txBody>
      </p:sp>
    </p:spTree>
    <p:extLst>
      <p:ext uri="{BB962C8B-B14F-4D97-AF65-F5344CB8AC3E}">
        <p14:creationId xmlns:p14="http://schemas.microsoft.com/office/powerpoint/2010/main" val="56645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413B54F-523C-91E7-8CED-CCE9D53B4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29759"/>
              </p:ext>
            </p:extLst>
          </p:nvPr>
        </p:nvGraphicFramePr>
        <p:xfrm>
          <a:off x="-9144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0">
                  <a:extLst>
                    <a:ext uri="{9D8B030D-6E8A-4147-A177-3AD203B41FA5}">
                      <a16:colId xmlns:a16="http://schemas.microsoft.com/office/drawing/2014/main" val="97709176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val="3951891941"/>
                    </a:ext>
                  </a:extLst>
                </a:gridCol>
              </a:tblGrid>
              <a:tr h="133151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God’s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Our Part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73623"/>
                  </a:ext>
                </a:extLst>
              </a:tr>
              <a:tr h="2297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r>
                        <a:rPr kumimoji="0" lang="en-US" sz="5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5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(Guide)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 32:8; </a:t>
                      </a:r>
                      <a:r>
                        <a:rPr kumimoji="0" lang="en-US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3:5,6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Decide</a:t>
                      </a: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follow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(Go and Grow!)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Josh 24:15;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3:5-6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96944"/>
                  </a:ext>
                </a:extLst>
              </a:tr>
              <a:tr h="1738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Ps. 5:8;  Ps. 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Nāḥâ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’: to guide </a:t>
                      </a:r>
                      <a:r>
                        <a:rPr kumimoji="0" lang="en-US" sz="36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govern!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(Ps 23); </a:t>
                      </a:r>
                      <a:r>
                        <a:rPr kumimoji="0" lang="en-US" sz="36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(Heb 5:12-14); </a:t>
                      </a:r>
                      <a:endParaRPr kumimoji="0" lang="en-US" sz="3600" b="1" i="1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kumimoji="0" lang="en-US" sz="40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Weed</a:t>
                      </a:r>
                      <a:r>
                        <a:rPr kumimoji="0" lang="en-US" sz="40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(Heb 12:1,2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2 Tim 2)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283482"/>
                  </a:ext>
                </a:extLst>
              </a:tr>
              <a:tr h="14902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Keep/ Protect,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(Jn 17:12; Jude 24)</a:t>
                      </a:r>
                      <a:endParaRPr kumimoji="0" lang="en-US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Cultivate</a:t>
                      </a:r>
                      <a:r>
                        <a:rPr kumimoji="0" lang="en-US" sz="44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er. 4:3)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kumimoji="0" lang="en-US" sz="44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Pursue</a:t>
                      </a:r>
                      <a:r>
                        <a:rPr kumimoji="0" lang="en-US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Phil. 3:14)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9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5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18288"/>
            <a:ext cx="12192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Partners with others in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Ministry!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(personal) partnership. 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 3:9;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 2:13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Indirect (Practical) partnership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“laborers together”</a:t>
            </a:r>
            <a:endParaRPr lang="en-US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works through others!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 3:9; Heb 13:7,17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3:12-13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“Take heed, brethren, lest there be in any of you an evil heart …, in departing from the living God.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exhort one another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daily, …lest any of you be hardened through the deceitfulness of sin.”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Heb. 10:23-25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“let us consider one another to provoke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love and good works”</a:t>
            </a:r>
            <a:endParaRPr lang="en-US" sz="4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D5C6D-BEEF-73F9-C857-8D16CA394FEF}"/>
              </a:ext>
            </a:extLst>
          </p:cNvPr>
          <p:cNvSpPr txBox="1"/>
          <p:nvPr/>
        </p:nvSpPr>
        <p:spPr>
          <a:xfrm>
            <a:off x="0" y="-9144"/>
            <a:ext cx="120396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Partners in Marriage!  </a:t>
            </a:r>
            <a:r>
              <a:rPr lang="en-US" sz="5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God’s Design 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A. God created us with the need for “help”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2:18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“It is not good that the man should be alone;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make him an 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meet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him.”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Adam and Eve: 6 Responsibilities God Entrusted Them With">
            <a:extLst>
              <a:ext uri="{FF2B5EF4-FFF2-40B4-BE49-F238E27FC236}">
                <a16:creationId xmlns:a16="http://schemas.microsoft.com/office/drawing/2014/main" id="{2702C6F9-7FEC-60D9-A2ED-25265D06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" y="3810000"/>
            <a:ext cx="5449823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AC5C2-AA95-095C-170D-B50F952AE1FC}"/>
              </a:ext>
            </a:extLst>
          </p:cNvPr>
          <p:cNvSpPr txBox="1"/>
          <p:nvPr/>
        </p:nvSpPr>
        <p:spPr>
          <a:xfrm>
            <a:off x="5300471" y="3810000"/>
            <a:ext cx="6858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aseline="30000" dirty="0"/>
              <a:t>22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 rib, which the </a:t>
            </a:r>
            <a:r>
              <a:rPr lang="en-US" sz="3600" b="1" i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had taken from man,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he a woman,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brought her unto the man.”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14:7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man lives to himself”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2377</Words>
  <Application>Microsoft Office PowerPoint</Application>
  <PresentationFormat>Widescreen</PresentationFormat>
  <Paragraphs>237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Gentium</vt:lpstr>
      <vt:lpstr>Georgia Pro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107</cp:revision>
  <dcterms:created xsi:type="dcterms:W3CDTF">2011-08-02T06:30:26Z</dcterms:created>
  <dcterms:modified xsi:type="dcterms:W3CDTF">2023-06-02T19:06:25Z</dcterms:modified>
</cp:coreProperties>
</file>