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55" r:id="rId2"/>
  </p:sldMasterIdLst>
  <p:notesMasterIdLst>
    <p:notesMasterId r:id="rId32"/>
  </p:notesMasterIdLst>
  <p:sldIdLst>
    <p:sldId id="287" r:id="rId3"/>
    <p:sldId id="292" r:id="rId4"/>
    <p:sldId id="302" r:id="rId5"/>
    <p:sldId id="309" r:id="rId6"/>
    <p:sldId id="310" r:id="rId7"/>
    <p:sldId id="311" r:id="rId8"/>
    <p:sldId id="312" r:id="rId9"/>
    <p:sldId id="313" r:id="rId10"/>
    <p:sldId id="320" r:id="rId11"/>
    <p:sldId id="314" r:id="rId12"/>
    <p:sldId id="318" r:id="rId13"/>
    <p:sldId id="323" r:id="rId14"/>
    <p:sldId id="324" r:id="rId15"/>
    <p:sldId id="328" r:id="rId16"/>
    <p:sldId id="334" r:id="rId17"/>
    <p:sldId id="341" r:id="rId18"/>
    <p:sldId id="338" r:id="rId19"/>
    <p:sldId id="336" r:id="rId20"/>
    <p:sldId id="335" r:id="rId21"/>
    <p:sldId id="330" r:id="rId22"/>
    <p:sldId id="331" r:id="rId23"/>
    <p:sldId id="332" r:id="rId24"/>
    <p:sldId id="333" r:id="rId25"/>
    <p:sldId id="317" r:id="rId26"/>
    <p:sldId id="342" r:id="rId27"/>
    <p:sldId id="343" r:id="rId28"/>
    <p:sldId id="339" r:id="rId29"/>
    <p:sldId id="344" r:id="rId30"/>
    <p:sldId id="345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3300"/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3E3B4-4184-4DDB-A519-CE6B9513E49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4421B-F208-4532-A501-EB0ADE68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4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1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78280-5FCC-4D68-2851-33ED560B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3BAE-C0D2-400E-AB0A-9DFF53C14DB5}" type="datetimeFigureOut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CFF93-7DAD-0B9A-A2CE-21C76955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1ED99-2BBC-54BA-FE66-B9898796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E2C78-6332-4499-BAC4-F01D60859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05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CF0148-53B5-6614-FD4A-422BF25437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6F4280B-A46F-B0E6-A294-20BB556F29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A9A16-0B96-11F4-1584-3129B518D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156D9-F8F9-4ABC-B64D-B9BEE346E454}" type="datetimeFigureOut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33523-4361-2DA3-44F3-02AF27189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EBF6D-C120-7163-A4FC-0DFE648BC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D2E1478-DF19-4F64-B127-C0DC17086E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16CC369F-B7B6-444C-A553-B692E590A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969" y="4944071"/>
            <a:ext cx="11919645" cy="1964531"/>
          </a:xfrm>
          <a:ln/>
        </p:spPr>
        <p:txBody>
          <a:bodyPr vert="horz" wrap="square" lIns="0" tIns="0" rIns="108367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/>
            <a:endParaRPr lang="en-US" altLang="en-US"/>
          </a:p>
        </p:txBody>
      </p:sp>
      <p:pic>
        <p:nvPicPr>
          <p:cNvPr id="8198" name="Picture 6" descr="Image result for spiritual passion">
            <a:extLst>
              <a:ext uri="{FF2B5EF4-FFF2-40B4-BE49-F238E27FC236}">
                <a16:creationId xmlns:a16="http://schemas.microsoft.com/office/drawing/2014/main" id="{1FAC1125-91AF-45F0-AC5B-51E125717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7"/>
          <a:stretch/>
        </p:blipFill>
        <p:spPr bwMode="auto">
          <a:xfrm>
            <a:off x="1" y="105"/>
            <a:ext cx="12192000" cy="68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EDA29A6-A3F8-4149-8BD7-9FCF68FBD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51" y="4446953"/>
            <a:ext cx="3803931" cy="28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79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050" y="108642"/>
            <a:ext cx="7600950" cy="4006158"/>
          </a:xfrm>
        </p:spPr>
        <p:txBody>
          <a:bodyPr rtlCol="0"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 22:12-13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“behold, I come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quickly;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suddenly)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reward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with me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Misthos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pay for service)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give every man according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his work shall be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n on Revelation Chapter 1 - Opening Words &amp; Jesus in the midst of the ...">
            <a:extLst>
              <a:ext uri="{FF2B5EF4-FFF2-40B4-BE49-F238E27FC236}">
                <a16:creationId xmlns:a16="http://schemas.microsoft.com/office/drawing/2014/main" id="{32F627FD-3D03-AE5A-D52C-86BFFC1F2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5029200" cy="37665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8B435D-12F8-6380-1D1F-826DC4D0384D}"/>
              </a:ext>
            </a:extLst>
          </p:cNvPr>
          <p:cNvSpPr txBox="1"/>
          <p:nvPr/>
        </p:nvSpPr>
        <p:spPr>
          <a:xfrm>
            <a:off x="0" y="3766595"/>
            <a:ext cx="12192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 4:1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therefore the prisoner of the Lord,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beseech you that ye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walk worthy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axios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deserving)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the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vocation  </a:t>
            </a:r>
            <a:r>
              <a:rPr lang="en-US" sz="44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klesis</a:t>
            </a:r>
            <a:r>
              <a:rPr lang="en-US" sz="44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invitation, selection)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wherewith ye are called”</a:t>
            </a:r>
          </a:p>
          <a:p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61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0"/>
            <a:ext cx="12039600" cy="721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Our service is compelling,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Vs 24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“For ye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serve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Lord Christ.”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douleuō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(v) slave, involuntary </a:t>
            </a:r>
            <a:r>
              <a:rPr kumimoji="0" lang="en-US" sz="4000" b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 voluntary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Biblical/Historical Slavery.</a:t>
            </a:r>
          </a:p>
          <a:p>
            <a:pPr lvl="0" algn="ctr">
              <a:spcBef>
                <a:spcPts val="600"/>
              </a:spcBef>
              <a:defRPr/>
            </a:pP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Roman culture 1/3 of the population were “slaves” </a:t>
            </a:r>
          </a:p>
          <a:p>
            <a:pPr marL="342900" lvl="0" indent="-342900" algn="ctr">
              <a:spcBef>
                <a:spcPts val="600"/>
              </a:spcBef>
              <a:defRPr/>
            </a:pP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and another 1/3</a:t>
            </a:r>
            <a:r>
              <a:rPr lang="en-US" sz="4000" b="1" i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had once been slaves. </a:t>
            </a:r>
          </a:p>
          <a:p>
            <a:pPr marL="342900" lvl="0" indent="-342900" algn="ctr">
              <a:spcBef>
                <a:spcPts val="0"/>
              </a:spcBef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22:27,28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“art thou a Roman? And Paul said yea.</a:t>
            </a:r>
          </a:p>
          <a:p>
            <a:pPr marL="342900" lvl="0" indent="-342900" algn="ctr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chief captain answered, </a:t>
            </a:r>
          </a:p>
          <a:p>
            <a:pPr marL="342900" lvl="0" indent="-342900" algn="ctr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great sum obtained I this freedom. </a:t>
            </a:r>
          </a:p>
          <a:p>
            <a:pPr marL="342900" lvl="0" indent="-342900" algn="ctr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Paul said, But I was free born.”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9B929-985C-E4DB-3662-659DBB024DDE}"/>
              </a:ext>
            </a:extLst>
          </p:cNvPr>
          <p:cNvSpPr txBox="1"/>
          <p:nvPr/>
        </p:nvSpPr>
        <p:spPr>
          <a:xfrm>
            <a:off x="7109988" y="0"/>
            <a:ext cx="4953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not compulsory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882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0"/>
            <a:ext cx="12039600" cy="644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Our service is compelling,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Understanding Biblical/History Slavery.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1)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Involuntary Slavery involves being conquered /   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captured and sold into slavery.  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(or born into it)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a) All of humanity are born under sin’s “bondage”</a:t>
            </a:r>
          </a:p>
          <a:p>
            <a:pPr marL="342900" lvl="0" indent="-342900" algn="ctr">
              <a:spcBef>
                <a:spcPts val="0"/>
              </a:spcBef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Ro. 3:10;23; 5:12; 6:23; 8:21-22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creature itself also shall be delivered from the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bondage of corruption </a:t>
            </a:r>
          </a:p>
          <a:p>
            <a:pPr marL="342900" lvl="0" indent="-342900" algn="ctr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the glorious liberty of the children of God. </a:t>
            </a:r>
          </a:p>
          <a:p>
            <a:pPr marL="342900" lvl="0" indent="-342900" algn="ctr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 For we know that the whole creation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groaneth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travaileth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pain together until now.”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9B929-985C-E4DB-3662-659DBB024DDE}"/>
              </a:ext>
            </a:extLst>
          </p:cNvPr>
          <p:cNvSpPr txBox="1"/>
          <p:nvPr/>
        </p:nvSpPr>
        <p:spPr>
          <a:xfrm>
            <a:off x="7109988" y="0"/>
            <a:ext cx="4953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not compulsory. </a:t>
            </a:r>
          </a:p>
        </p:txBody>
      </p:sp>
    </p:spTree>
    <p:extLst>
      <p:ext uri="{BB962C8B-B14F-4D97-AF65-F5344CB8AC3E}">
        <p14:creationId xmlns:p14="http://schemas.microsoft.com/office/powerpoint/2010/main" val="87197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152400"/>
            <a:ext cx="12039600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Our actions demonstrate and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reinforce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this bondage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8:34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“Verily, verily, I say unto you, Whosoever committeth sin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the servant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sin…”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 3:10;23)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must be redeemed to be free!</a:t>
            </a:r>
          </a:p>
          <a:p>
            <a:pPr lvl="0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never work off our debt, </a:t>
            </a:r>
          </a:p>
          <a:p>
            <a:pPr lvl="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so Jesus paid it for us! (Ro. 6:23)</a:t>
            </a:r>
          </a:p>
          <a:p>
            <a:pPr lvl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Jn 8:36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the Son therefore shall make you free,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ye shall be free indeed.”</a:t>
            </a:r>
          </a:p>
          <a:p>
            <a:pPr lvl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10:45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Son of man came … to give his life a 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ransom for many.”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(Lk 19:10; 2 Cor 5:21; 1 Peter 1:19)</a:t>
            </a:r>
          </a:p>
          <a:p>
            <a:pPr lvl="0"/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0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76200" y="2263"/>
            <a:ext cx="12039600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0" indent="-742950">
              <a:spcBef>
                <a:spcPts val="0"/>
              </a:spcBef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must be redeemed to be free!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 4:3-7</a:t>
            </a:r>
          </a:p>
          <a:p>
            <a:pPr marL="742950" lvl="0" indent="-742950">
              <a:spcBef>
                <a:spcPts val="0"/>
              </a:spcBef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“Even so we, …were in bondage under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elements  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stoichei’on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principles)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world: </a:t>
            </a:r>
          </a:p>
          <a:p>
            <a:pPr marL="342900" lvl="0" indent="-342900" algn="ctr">
              <a:spcBef>
                <a:spcPts val="0"/>
              </a:spcBef>
              <a:defRPr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when the fulness of the time was come, God sent forth his Son, made of a woman, made under the law,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redeem them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were under the law,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we might receive the adoption of sons.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because ye are sons, God hath sent forth the Spirit of his Son into your hearts, crying, Abba, Father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Wherefore thou art no more a servant, but a son;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if a son, then an heir of God through Christ.”</a:t>
            </a:r>
          </a:p>
        </p:txBody>
      </p:sp>
    </p:spTree>
    <p:extLst>
      <p:ext uri="{BB962C8B-B14F-4D97-AF65-F5344CB8AC3E}">
        <p14:creationId xmlns:p14="http://schemas.microsoft.com/office/powerpoint/2010/main" val="11765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76200" y="0"/>
            <a:ext cx="12039600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Voluntary slavery involves indentured service.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(Selling ourselves/ labor in exchange for something.)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current job system is a reflection of this.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21 provides for indentured service for 6 years.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Borrowing places us in a type of indentured service.</a:t>
            </a:r>
          </a:p>
          <a:p>
            <a:pPr marL="742950" lvl="0" indent="-742950">
              <a:spcBef>
                <a:spcPts val="0"/>
              </a:spcBef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22:7  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rich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ruleth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 the poor, </a:t>
            </a:r>
          </a:p>
          <a:p>
            <a:pPr marL="742950" lvl="0" indent="-742950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borrower is servant to the lender.” </a:t>
            </a:r>
          </a:p>
          <a:p>
            <a:pPr marL="742950" lvl="0" indent="-742950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 Pilgrims became “servants” of the merchant “adventurers” who funded the trip in exchange for their labor for supplies of furs, wood, etc.</a:t>
            </a:r>
          </a:p>
          <a:p>
            <a:pPr marL="742950" lvl="0" indent="-742950">
              <a:spcBef>
                <a:spcPts val="0"/>
              </a:spcBef>
              <a:defRPr/>
            </a:pPr>
            <a:endParaRPr lang="en-US" sz="40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>
              <a:spcBef>
                <a:spcPts val="0"/>
              </a:spcBef>
              <a:defRPr/>
            </a:pPr>
            <a:endParaRPr lang="en-US" sz="44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76200" y="0"/>
            <a:ext cx="12039600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Voluntary slavery involves “indentured service”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(Selling ourselves in exchange for something.)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a) Our choices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(even after being redeemed)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can shackle and enslave us!   Pr. 5:22,23</a:t>
            </a:r>
          </a:p>
          <a:p>
            <a:pPr lvl="0"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“His own iniquities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 the wicked himself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shall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holden with the cords of his sins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shall die without instruction; </a:t>
            </a:r>
          </a:p>
          <a:p>
            <a:pPr lvl="0"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 the greatness of his folly he shall go astray.”</a:t>
            </a:r>
          </a:p>
          <a:p>
            <a:pPr lvl="0" algn="ctr"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Pr. 23:26-28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“My son, give me thine heart &amp; let thine eyes observe my ways.  For a whore is a deep ditch…</a:t>
            </a:r>
          </a:p>
          <a:p>
            <a:pPr lvl="0"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increases the transgressors”</a:t>
            </a:r>
          </a:p>
          <a:p>
            <a:pPr lvl="0" algn="ctr"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7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76200" y="0"/>
            <a:ext cx="1203733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Pr. 23:29-35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hath woe? …sorrow? …contentions…babbling? … wounds without cause? who hath redness of eyes? </a:t>
            </a:r>
          </a:p>
          <a:p>
            <a:pPr lvl="0" algn="ctr">
              <a:spcBef>
                <a:spcPts val="0"/>
              </a:spcBef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that tarry long at wine; that go to seek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mixed wine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the last it bites like a serpent, and stings like an adder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spcBef>
                <a:spcPts val="0"/>
              </a:spcBef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Look not thou upon the wine when it is red, when it giveth</a:t>
            </a:r>
          </a:p>
          <a:p>
            <a:pPr lvl="0"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color in the cup,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it </a:t>
            </a:r>
            <a:r>
              <a:rPr lang="en-US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moveth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itself aright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(fermented)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spcBef>
                <a:spcPts val="0"/>
              </a:spcBef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Thine eyes shall see strange women</a:t>
            </a:r>
          </a:p>
          <a:p>
            <a:pPr lvl="0"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thine heart shall utter perverse things….</a:t>
            </a:r>
          </a:p>
          <a:p>
            <a:pPr lvl="0" algn="ctr">
              <a:spcBef>
                <a:spcPts val="0"/>
              </a:spcBef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stricken me, shalt thou say, and I was not sick; they have beaten me, and I felt it not: </a:t>
            </a:r>
          </a:p>
          <a:p>
            <a:pPr lvl="0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when shall I awake?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A475B-6509-9EFE-C6AA-A91712A32DDF}"/>
              </a:ext>
            </a:extLst>
          </p:cNvPr>
          <p:cNvSpPr txBox="1"/>
          <p:nvPr/>
        </p:nvSpPr>
        <p:spPr>
          <a:xfrm>
            <a:off x="5908142" y="5780164"/>
            <a:ext cx="61744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will seek it yet again.”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66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76200" y="0"/>
            <a:ext cx="12039600" cy="6814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Our choices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(even after being redeemed)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can shackle and enslave us! </a:t>
            </a: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6:16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ye not, that to whom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yield yourselves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Paris’tēmi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stand beside/with </a:t>
            </a: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(from para: with and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histemi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stand)</a:t>
            </a: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servants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doulos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obey,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hypakoē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comply or submit)</a:t>
            </a:r>
          </a:p>
          <a:p>
            <a:pPr lvl="0" algn="ctr">
              <a:spcBef>
                <a:spcPts val="0"/>
              </a:spcBef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servants ye are to whom ye obey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of sin unto death, </a:t>
            </a:r>
          </a:p>
          <a:p>
            <a:pPr lvl="0"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of obedience unto righteousness?”</a:t>
            </a:r>
          </a:p>
          <a:p>
            <a:pPr lvl="0"/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76200" y="0"/>
            <a:ext cx="12039600" cy="7552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This principles can work in our favor as well. </a:t>
            </a: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 6:17-18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God be thanked, </a:t>
            </a: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were the servants of sin,</a:t>
            </a: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have obeyed from the heart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form of doctrine </a:t>
            </a:r>
            <a:r>
              <a:rPr 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(truth)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was delivered you.</a:t>
            </a: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(Jn 8:32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truth shall make you free”) </a:t>
            </a: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Being then made free from sin,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became the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servants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righteousness.” </a:t>
            </a:r>
          </a:p>
          <a:p>
            <a:pPr lvl="0"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all serve someone or something!</a:t>
            </a:r>
          </a:p>
          <a:p>
            <a:pPr lvl="0"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that service bring freedom or bondage?</a:t>
            </a:r>
          </a:p>
          <a:p>
            <a:pPr lvl="0"/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3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12039600" cy="6781800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The Passion Principle!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Col. 3:16  </a:t>
            </a: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the word of Christ dwell in you richly in all wisdom teaching and admonishing one another…with Grace in your hearts.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…And whatsoever ye do in word or deed,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all in the name of the Lord Jesus,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giving thanks to God and the Father by him…</a:t>
            </a:r>
          </a:p>
          <a:p>
            <a:pPr marL="0" indent="0" algn="ctr">
              <a:spcBef>
                <a:spcPts val="1200"/>
              </a:spcBef>
              <a:buNone/>
              <a:defRPr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whatsoever ye do, </a:t>
            </a:r>
            <a:r>
              <a:rPr lang="en-US" sz="4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it heartily</a:t>
            </a: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to the Lord, and not unto men;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Knowing that of the Lord ye shall receive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reward of the inheritance: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5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ye serve the Lord Christ.” ” </a:t>
            </a:r>
          </a:p>
          <a:p>
            <a:pPr marL="514350" indent="-514350">
              <a:buNone/>
              <a:defRPr/>
            </a:pP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841216-B308-9C1F-A588-3ED79B2742BD}"/>
              </a:ext>
            </a:extLst>
          </p:cNvPr>
          <p:cNvSpPr txBox="1"/>
          <p:nvPr/>
        </p:nvSpPr>
        <p:spPr>
          <a:xfrm>
            <a:off x="190500" y="152400"/>
            <a:ext cx="11811000" cy="6814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Scope of our Passion.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“whatsoever”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The Strength Of Our Passion.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“Heartily…”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The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Secret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Of Our Passion  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“ye serve the Lord”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Of Our Passion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“The Lord Jesus” 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A. The Example of Jesus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encourages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us.  Heb. 12:2,3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“Looking unto Jesus the author and finisher of our faith; who for the joy that was set before him endured the cross, despising the shame, and is set down at the right hand of the throne of God.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 For consider him who endured…”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5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ABD65C-4FD9-F05C-C72B-0B71667FC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11887200" cy="68580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The Spirit of Jesus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ENABLES</a:t>
            </a: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US.  (Acts 1:8)    </a:t>
            </a:r>
          </a:p>
          <a:p>
            <a:pPr>
              <a:buFont typeface="Arial" charset="0"/>
              <a:buNone/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shall receive power, after that the Holy Ghost is come upon you: and ye shall be witnesses unto me”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1) The power of the Spirit Transformed the apostles!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Phil. 4:13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can do all things through Christ 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strengtheneth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me.”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dynamo’ō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empowers)</a:t>
            </a:r>
          </a:p>
          <a:p>
            <a:pPr>
              <a:buFont typeface="Arial" charset="0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can transform us as well!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Cor. 3:18</a:t>
            </a:r>
          </a:p>
          <a:p>
            <a:pPr>
              <a:buFont typeface="Arial" charset="0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a)  Enthusiasm from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&amp; Theos  (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Phil. 2:13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God which worketh in you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to will and to do of His good pleasure.”</a:t>
            </a:r>
          </a:p>
          <a:p>
            <a:pPr>
              <a:buFont typeface="Arial" charset="0"/>
              <a:buNone/>
              <a:defRPr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887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ABD65C-4FD9-F05C-C72B-0B71667FC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2400"/>
            <a:ext cx="12115800" cy="7086600"/>
          </a:xfrm>
        </p:spPr>
        <p:txBody>
          <a:bodyPr rtlCol="0"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must cooperate with Him for this process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of  transformation.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Cor 3:9; Mt. 11:28,29)</a:t>
            </a:r>
          </a:p>
          <a:p>
            <a:pPr marL="0" indent="0">
              <a:buNone/>
              <a:defRPr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Ro. 12:1,2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not conformed to this world but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ye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transformed by the renewing of your mind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3600" b="1" dirty="0"/>
              <a:t>Jn 15:4-5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Abide in me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in you. As the branch cannot bear fruit of itself, except it abide in the vine; </a:t>
            </a:r>
          </a:p>
          <a:p>
            <a:pPr marL="514350" indent="-514350" algn="ctr">
              <a:buFont typeface="Arial" panose="020B0604020202020204" pitchFamily="34" charset="0"/>
              <a:buNone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more can ye, except ye abide in me. </a:t>
            </a:r>
          </a:p>
          <a:p>
            <a:pPr marL="514350" indent="-51435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am the vine, ye are the branches: He that abides in me, and I in him, the same bringeth forth much fruit:</a:t>
            </a:r>
          </a:p>
          <a:p>
            <a:pPr marL="514350" indent="-51435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without me ye can do nothing.”</a:t>
            </a:r>
          </a:p>
          <a:p>
            <a:pPr marL="514350" indent="-514350" algn="ctr">
              <a:buFont typeface="Arial" panose="020B0604020202020204" pitchFamily="34" charset="0"/>
              <a:buNone/>
              <a:defRPr/>
            </a:pP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5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ABD65C-4FD9-F05C-C72B-0B71667FC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2400"/>
            <a:ext cx="12115800" cy="68580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This is at the heart of Grace!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 15:10 </a:t>
            </a:r>
          </a:p>
          <a:p>
            <a:pPr marL="514350" indent="-514350">
              <a:buFont typeface="Arial" panose="020B0604020202020204" pitchFamily="34" charset="0"/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by the grace of God I am what I am: </a:t>
            </a:r>
          </a:p>
          <a:p>
            <a:pPr marL="514350" indent="-514350">
              <a:buFont typeface="Arial" panose="020B0604020202020204" pitchFamily="34" charset="0"/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grace which was bestowed upon me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not in vain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Arial" panose="020B0604020202020204" pitchFamily="34" charset="0"/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but I labored more abundantly than they all: </a:t>
            </a:r>
          </a:p>
          <a:p>
            <a:pPr marL="514350" indent="-514350">
              <a:buFont typeface="Arial" panose="020B0604020202020204" pitchFamily="34" charset="0"/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yet not I, but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grace of God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was with me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514350" indent="-51435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Charis: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divine influence upon the heart, </a:t>
            </a:r>
          </a:p>
          <a:p>
            <a:pPr marL="514350" indent="-51435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its reflection in the life; including gratitude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Phil. 2:13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is God which worketh in you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Both to will and to do of His good pleasure.”</a:t>
            </a:r>
          </a:p>
          <a:p>
            <a:pPr marL="514350" indent="-514350" algn="ctr">
              <a:buFont typeface="Arial" panose="020B0604020202020204" pitchFamily="34" charset="0"/>
              <a:buNone/>
              <a:defRPr/>
            </a:pP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83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841216-B308-9C1F-A588-3ED79B2742BD}"/>
              </a:ext>
            </a:extLst>
          </p:cNvPr>
          <p:cNvSpPr txBox="1"/>
          <p:nvPr/>
        </p:nvSpPr>
        <p:spPr>
          <a:xfrm>
            <a:off x="-18107" y="-15844"/>
            <a:ext cx="12192000" cy="719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Of Our Passion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“The Lord Jesus” 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The Example of Jesus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encourages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us.  Heb. 12:2,3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 The Spirit of Jesus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ENABLES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US.  (Acts 1:8)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The Love Of Christ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Constrains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Us.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(2 Cor 5:14)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“For the love of Christ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constraineth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us;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synech’ō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holds together, compels, preoccupies)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because we thus judge,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that if one died for all, then were all dead: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And that he died for all, that they which live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should not henceforth live unto themselves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but unto him which died for them, and rose again.”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31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841216-B308-9C1F-A588-3ED79B2742BD}"/>
              </a:ext>
            </a:extLst>
          </p:cNvPr>
          <p:cNvSpPr txBox="1"/>
          <p:nvPr/>
        </p:nvSpPr>
        <p:spPr>
          <a:xfrm>
            <a:off x="-18107" y="-15844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Paul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repeatedly compared our lives to a long race.     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(Heb. 12:1,2; 1 Cor 9:27-27; 2 Tim.7-8)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4000" b="1" baseline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Phil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he gives his testimony and a type of “before and after” picture.  Notice vs 12,13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“Not as though I had …attained, either were… perfect…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I follow after,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dioko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pursue)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 may apprehend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for which also I am apprehended”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I count not myself to have apprehended: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this one thing I do,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forgetting those things which are behind,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reaching forth unto those things which are before, </a:t>
            </a:r>
          </a:p>
        </p:txBody>
      </p:sp>
    </p:spTree>
    <p:extLst>
      <p:ext uri="{BB962C8B-B14F-4D97-AF65-F5344CB8AC3E}">
        <p14:creationId xmlns:p14="http://schemas.microsoft.com/office/powerpoint/2010/main" val="12987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841216-B308-9C1F-A588-3ED79B2742BD}"/>
              </a:ext>
            </a:extLst>
          </p:cNvPr>
          <p:cNvSpPr txBox="1"/>
          <p:nvPr/>
        </p:nvSpPr>
        <p:spPr>
          <a:xfrm>
            <a:off x="-18107" y="-15844"/>
            <a:ext cx="12192000" cy="582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press toward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dioko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kata: pursue against opposition) </a:t>
            </a:r>
            <a:endParaRPr lang="en-US" sz="4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mark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skopos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goal)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prize of the high calling of God in Christ Jesus.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 algn="ctr">
              <a:spcBef>
                <a:spcPts val="0"/>
              </a:spcBef>
              <a:buAutoNum type="arabicPlain" startAt="15"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us therefore, as many as be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teleios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thus minded:…”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“mark” are you moving toward?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Are you “Pressing” or Drifting?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3" descr="Eric Liddle.jpg">
            <a:extLst>
              <a:ext uri="{FF2B5EF4-FFF2-40B4-BE49-F238E27FC236}">
                <a16:creationId xmlns:a16="http://schemas.microsoft.com/office/drawing/2014/main" id="{36E3C6A2-6FD4-8BA0-565F-113E5B532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3525712"/>
            <a:ext cx="2149445" cy="340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4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8A1130D-B420-1AC1-D993-882C1C408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02" y="228600"/>
            <a:ext cx="12039600" cy="3352800"/>
          </a:xfrm>
        </p:spPr>
        <p:txBody>
          <a:bodyPr/>
          <a:lstStyle/>
          <a:p>
            <a:pPr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 poet Horace 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(Quintus Horatius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Flaccus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wrote: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“Carpe Diem”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meaning to  “Seize the day”.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/>
              <a:t>We need to embrace a new logo: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/>
              <a:t>   “Carpe deus”: </a:t>
            </a:r>
            <a:r>
              <a:rPr lang="en-US" altLang="en-US" sz="6000" b="1" dirty="0">
                <a:solidFill>
                  <a:srgbClr val="0000FF"/>
                </a:solidFill>
              </a:rPr>
              <a:t>“seize God”! 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D4307-1C59-0376-46E8-A60A797B3873}"/>
              </a:ext>
            </a:extLst>
          </p:cNvPr>
          <p:cNvSpPr txBox="1"/>
          <p:nvPr/>
        </p:nvSpPr>
        <p:spPr>
          <a:xfrm>
            <a:off x="-9053" y="3487795"/>
            <a:ext cx="12039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-9144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AutoNum type="arabicPlain" startAt="12"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I may apprehend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katalambano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seize, possess)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AD205-4C3A-96CB-D01A-8954BE53D8AA}"/>
              </a:ext>
            </a:extLst>
          </p:cNvPr>
          <p:cNvSpPr txBox="1"/>
          <p:nvPr/>
        </p:nvSpPr>
        <p:spPr>
          <a:xfrm>
            <a:off x="838200" y="5119011"/>
            <a:ext cx="10363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for which also I am apprehended”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also Jn 15:16</a:t>
            </a:r>
            <a:endParaRPr kumimoji="0" lang="en-US" sz="4400" b="1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6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ichelangelo, Ceiling of the Sistine Chapel, 1508–12, fresco (Vatican City, Rome)">
            <a:extLst>
              <a:ext uri="{FF2B5EF4-FFF2-40B4-BE49-F238E27FC236}">
                <a16:creationId xmlns:a16="http://schemas.microsoft.com/office/drawing/2014/main" id="{B52C33E3-AFF1-8174-2E39-6890293AB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9600" cy="645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B1BC80-87BC-6D3E-A6B8-EA0EB043DFAD}"/>
              </a:ext>
            </a:extLst>
          </p:cNvPr>
          <p:cNvSpPr txBox="1"/>
          <p:nvPr/>
        </p:nvSpPr>
        <p:spPr>
          <a:xfrm>
            <a:off x="1371600" y="6447031"/>
            <a:ext cx="990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Michelangelo, Ceiling of the Sistine Chapel, 1508-12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4573319-4422-C568-7568-E21B1E3A356D}"/>
              </a:ext>
            </a:extLst>
          </p:cNvPr>
          <p:cNvCxnSpPr/>
          <p:nvPr/>
        </p:nvCxnSpPr>
        <p:spPr>
          <a:xfrm flipV="1">
            <a:off x="228600" y="3200400"/>
            <a:ext cx="495300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085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king God | GoCorps">
            <a:extLst>
              <a:ext uri="{FF2B5EF4-FFF2-40B4-BE49-F238E27FC236}">
                <a16:creationId xmlns:a16="http://schemas.microsoft.com/office/drawing/2014/main" id="{1D0292DC-1386-81DF-0138-8988060AC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72"/>
            <a:ext cx="12039600" cy="46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am touching the hand of God, Michelangelo, ceiling of the Sistine Chapel  Start by copying a simple pictur… | Michelangelo art, God art, Aesthetic  painting">
            <a:extLst>
              <a:ext uri="{FF2B5EF4-FFF2-40B4-BE49-F238E27FC236}">
                <a16:creationId xmlns:a16="http://schemas.microsoft.com/office/drawing/2014/main" id="{03BF5F62-EE35-1CEA-F9F2-2654F9ADF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36980"/>
            <a:ext cx="6134507" cy="322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5790B4-03E5-C764-F1A3-57BA38C606F9}"/>
              </a:ext>
            </a:extLst>
          </p:cNvPr>
          <p:cNvSpPr txBox="1"/>
          <p:nvPr/>
        </p:nvSpPr>
        <p:spPr>
          <a:xfrm>
            <a:off x="2667000" y="219845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The creation of Adam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32BCDE-4332-7AF6-A76A-7A34B7A7B48F}"/>
              </a:ext>
            </a:extLst>
          </p:cNvPr>
          <p:cNvSpPr txBox="1"/>
          <p:nvPr/>
        </p:nvSpPr>
        <p:spPr>
          <a:xfrm>
            <a:off x="0" y="4724400"/>
            <a:ext cx="1203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Passionately are you reaching toward and responding to the one who created, redeemed and loves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F2C29-7025-FA7F-8FD6-3FEF57826410}"/>
              </a:ext>
            </a:extLst>
          </p:cNvPr>
          <p:cNvSpPr txBox="1"/>
          <p:nvPr/>
        </p:nvSpPr>
        <p:spPr>
          <a:xfrm>
            <a:off x="76200" y="5909144"/>
            <a:ext cx="11887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Phil. 3:14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press toward the mark for the prize…”</a:t>
            </a:r>
          </a:p>
        </p:txBody>
      </p:sp>
    </p:spTree>
    <p:extLst>
      <p:ext uri="{BB962C8B-B14F-4D97-AF65-F5344CB8AC3E}">
        <p14:creationId xmlns:p14="http://schemas.microsoft.com/office/powerpoint/2010/main" val="18828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12039600" cy="6781800"/>
          </a:xfrm>
        </p:spPr>
        <p:txBody>
          <a:bodyPr rtlCol="0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The </a:t>
            </a:r>
            <a:r>
              <a:rPr lang="en-US" sz="66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our Passion.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17-22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Whatsoever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do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Compound word from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Hostis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(any) &amp; pas (all):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(vs 18-22)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(Vs 19)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(Choices/Actions)  (Vs 19)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0"/>
            <a:ext cx="12039600" cy="6492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Strength Of Our Passion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Vs 23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sz="6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“do it </a:t>
            </a:r>
            <a:r>
              <a:rPr lang="en-US" sz="60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heartily</a:t>
            </a:r>
            <a:r>
              <a:rPr lang="en-US" sz="6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…”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from:  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ek  (the source or origin) 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psyche: the soul 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(mind, will, and emotions.)  </a:t>
            </a:r>
            <a:endParaRPr lang="en-US" sz="3600" b="1" i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Eccl 9:10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“Whatsoever thy hand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findeth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do,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do it with thy might…”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kō’ah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̣: vigor, force, capacity)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21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0"/>
            <a:ext cx="12039600" cy="697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The </a:t>
            </a:r>
            <a:r>
              <a:rPr kumimoji="0" lang="en-US" sz="66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Secret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Of Our Passion  </a:t>
            </a: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“Do all </a:t>
            </a:r>
            <a:r>
              <a:rPr kumimoji="0" lang="en-US" sz="6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</a:t>
            </a:r>
            <a:r>
              <a:rPr kumimoji="0" lang="en-US" sz="66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name </a:t>
            </a: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onoma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character, authority) </a:t>
            </a: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Lord Jesus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“do it </a:t>
            </a:r>
            <a:r>
              <a:rPr kumimoji="0" lang="en-US" sz="6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unto the Lord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not unto men”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473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0"/>
            <a:ext cx="12039600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“as unto the Lord”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 We Do What We Do 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Means: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1)  When we serve others, we’re serving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spcBef>
                <a:spcPts val="0"/>
              </a:spcBef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Mt 18:5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“whoso shall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dech’omai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accept)</a:t>
            </a:r>
          </a:p>
          <a:p>
            <a:pPr marL="342900" lvl="0" indent="-342900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one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such little child in my name </a:t>
            </a:r>
            <a:r>
              <a:rPr kumimoji="0" lang="en-US" sz="4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receiveth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me.”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Mt 25:40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“Inasmuch as ye have done it unto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one of the least of these my  brethren,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 have done it unto me.”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723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4663" y="24143"/>
            <a:ext cx="12039600" cy="7608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The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Secret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Of Our Passion 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 We Do What We Do For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Means: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2) No act or motive is missed.  Col. 3:22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“not with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eyeservice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menpleasers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ophthalmos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’: eye, sight  and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doulei’a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 slave)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the idea of having to be guarded!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in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singleness of heart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fearing God: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Haplot’ēs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sincere generosity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4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0"/>
            <a:ext cx="12039600" cy="651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 We Do What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 Do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Jesus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.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Means: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3)  Our rewards have an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eternal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dimension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Vs 24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“knowing that of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Lord 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kurios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supreme authority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60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 shall receive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reward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antapod’osis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requital)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inheritance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:”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klēronomi’a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patrimony, possession)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(see Mt 6:19-24)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0"/>
            <a:ext cx="120396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3)  Our rewards have an eternal dimension.  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 8:16-18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“The Spirit itself bears witness with our spirit, that we are the children of God: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if children, then heirs; heirs of God,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joint-heirs with Christ;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if so be that we suffer with him,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that we may be also glorified together.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I reckon that the sufferings of this present time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are not worthy to be compared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with the glory which shall be revealed in us.” </a:t>
            </a:r>
          </a:p>
        </p:txBody>
      </p:sp>
    </p:spTree>
    <p:extLst>
      <p:ext uri="{BB962C8B-B14F-4D97-AF65-F5344CB8AC3E}">
        <p14:creationId xmlns:p14="http://schemas.microsoft.com/office/powerpoint/2010/main" val="5691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2539</Words>
  <Application>Microsoft Office PowerPoint</Application>
  <PresentationFormat>Widescreen</PresentationFormat>
  <Paragraphs>241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Open Sans</vt:lpstr>
      <vt:lpstr>Times New Roman</vt:lpstr>
      <vt:lpstr>Wingdings</vt:lpstr>
      <vt:lpstr>2_Default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Admin</cp:lastModifiedBy>
  <cp:revision>46</cp:revision>
  <dcterms:created xsi:type="dcterms:W3CDTF">2011-08-02T06:30:26Z</dcterms:created>
  <dcterms:modified xsi:type="dcterms:W3CDTF">2023-02-22T18:11:38Z</dcterms:modified>
</cp:coreProperties>
</file>