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1" r:id="rId3"/>
    <p:sldMasterId id="2147483755" r:id="rId4"/>
  </p:sldMasterIdLst>
  <p:notesMasterIdLst>
    <p:notesMasterId r:id="rId28"/>
  </p:notesMasterIdLst>
  <p:sldIdLst>
    <p:sldId id="375" r:id="rId5"/>
    <p:sldId id="377" r:id="rId6"/>
    <p:sldId id="381" r:id="rId7"/>
    <p:sldId id="345" r:id="rId8"/>
    <p:sldId id="337" r:id="rId9"/>
    <p:sldId id="341" r:id="rId10"/>
    <p:sldId id="383" r:id="rId11"/>
    <p:sldId id="331" r:id="rId12"/>
    <p:sldId id="387" r:id="rId13"/>
    <p:sldId id="388" r:id="rId14"/>
    <p:sldId id="397" r:id="rId15"/>
    <p:sldId id="394" r:id="rId16"/>
    <p:sldId id="393" r:id="rId17"/>
    <p:sldId id="390" r:id="rId18"/>
    <p:sldId id="396" r:id="rId19"/>
    <p:sldId id="391" r:id="rId20"/>
    <p:sldId id="400" r:id="rId21"/>
    <p:sldId id="398" r:id="rId22"/>
    <p:sldId id="389" r:id="rId23"/>
    <p:sldId id="401" r:id="rId24"/>
    <p:sldId id="369" r:id="rId25"/>
    <p:sldId id="335" r:id="rId26"/>
    <p:sldId id="40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FF0066"/>
    <a:srgbClr val="040503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2" autoAdjust="0"/>
  </p:normalViewPr>
  <p:slideViewPr>
    <p:cSldViewPr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5D0E-B33A-45D3-A202-DD7C2650FBA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388C-619E-4EA8-8F41-D0563BDC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5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DEC-1C15-4018-A253-A74962489D24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05A-D51D-45E1-A14B-97AEF9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8714-BEB0-4704-BACD-7173FF61F558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234-BFB8-4D78-9883-D0C76701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78D-0B10-4E9A-84E1-1C01D2299EF6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3024-ECDD-4359-9A9F-CCB6ACB5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2346-2845-4E0D-B931-4C7CB5D713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3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91C4-4F8A-49BD-B6E1-33C27A053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2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2" y="214313"/>
            <a:ext cx="10929937" cy="134838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68079"/>
            <a:ext cx="10971609" cy="473943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3D2D-1A7D-45E6-B9CF-91A6933B4973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515D-1D43-45BA-81AB-A28A40BE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E4D-0CA2-4D0D-B262-6E830D7E7B2C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7A8D-674F-4258-B184-0BDB5A12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2B0-76D3-45AF-9E81-3AA909BDE635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2FD-4C23-46AE-B78E-9C6EADC6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537D-9ED3-440E-9897-A5F4858B18A4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561-610A-4CCA-9FFB-0B1C8068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BDEC-47A8-4225-88FA-53FD4F343E87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633-0D54-4BAD-ABF8-0869649D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DD-DCD7-4AE4-BBAF-081C0698AE49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E7FB-0FD9-40BB-8C35-58D67AD7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BE8E-E6A0-405A-925C-0002A6BB0AEE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9066-1CAF-410D-B705-413E07D34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D8A-27BB-4FB7-AA74-C97C8DE7656F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68E8-F842-4A98-82B6-800A6C072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ABA98-C2B8-45A4-90EC-FF0ACD848AD4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4EF3-5CC6-4FFF-8885-737B2C4D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51" r:id="rId3"/>
    <p:sldLayoutId id="2147483652" r:id="rId4"/>
    <p:sldLayoutId id="2147483653" r:id="rId5"/>
    <p:sldLayoutId id="214748369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3118-5B04-4FE3-91EA-3933689FF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2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428625"/>
            <a:ext cx="11001375" cy="1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3" cy="95410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5" y="104"/>
            <a:ext cx="12039233" cy="113877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</a:rPr>
              <a:t>4</a:t>
            </a: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The Patience of Pruning. 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A. Patience is related to God’s purpose for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pruning.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Jn 15:3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“that it may bring forth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more fruit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“But let patience have her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perfect work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complete, from telos: to reach the goal)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ye may be perfect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entire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holok’lēros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from </a:t>
            </a:r>
            <a:r>
              <a:rPr lang="en-US" sz="4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holos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{whole}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Kleros 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inheritance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}!</a:t>
            </a:r>
            <a:endParaRPr lang="en-US" sz="40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lacking nothing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</a:rPr>
              <a:t>4</a:t>
            </a: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The Patience of Pruning. </a:t>
            </a:r>
            <a:r>
              <a:rPr lang="en-US" sz="5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1:4 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Patience is related to God’s purpose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(for pruning)</a:t>
            </a:r>
            <a:endParaRPr lang="en-US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ye may be perfect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entire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lacking nothing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1) Sin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hamartano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means to miss the mark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and so not receive the prize. 1 Jn 2:1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Comes from “a” (no/not) &amp; “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meros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(portion)</a:t>
            </a:r>
          </a:p>
          <a:p>
            <a:pPr lvl="0">
              <a:spcBef>
                <a:spcPts val="1200"/>
              </a:spcBef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Would you pay a contractor</a:t>
            </a:r>
          </a:p>
          <a:p>
            <a:pPr lvl="0">
              <a:spcBef>
                <a:spcPts val="0"/>
              </a:spcBef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who failed to finish the job?</a:t>
            </a:r>
            <a:endParaRPr lang="en-US" sz="9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92000" cy="6324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Patience is related to God’s purpose.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Satan tempts us to resist/rebel and thus </a:t>
            </a:r>
          </a:p>
          <a:p>
            <a:pPr algn="l">
              <a:spcBef>
                <a:spcPts val="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forfeit the prize of Patience.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Jn 1:8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“Look to yourselves, that we lose not those things which we have wrought,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that we receive a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full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</a:rPr>
              <a:t>ple’res</a:t>
            </a:r>
            <a:r>
              <a:rPr lang="en-US" sz="4000" b="1" dirty="0">
                <a:solidFill>
                  <a:srgbClr val="0033CC"/>
                </a:solidFill>
              </a:rPr>
              <a:t>: replete) </a:t>
            </a:r>
          </a:p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reward.”  </a:t>
            </a:r>
            <a:r>
              <a:rPr lang="en-US" sz="4000" b="1" dirty="0">
                <a:solidFill>
                  <a:srgbClr val="0033CC"/>
                </a:solidFill>
              </a:rPr>
              <a:t>(</a:t>
            </a:r>
            <a:r>
              <a:rPr lang="en-US" sz="4000" b="1" dirty="0" err="1">
                <a:solidFill>
                  <a:srgbClr val="0033CC"/>
                </a:solidFill>
              </a:rPr>
              <a:t>misthos</a:t>
            </a:r>
            <a:r>
              <a:rPr lang="en-US" sz="4000" b="1" dirty="0">
                <a:solidFill>
                  <a:srgbClr val="0033CC"/>
                </a:solidFill>
              </a:rPr>
              <a:t>’: pay for service)</a:t>
            </a:r>
          </a:p>
          <a:p>
            <a:pPr>
              <a:spcBef>
                <a:spcPts val="0"/>
              </a:spcBef>
            </a:pP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-76200"/>
            <a:ext cx="12192000" cy="6781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Satan tempts us to resist/rebel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thus </a:t>
            </a:r>
          </a:p>
          <a:p>
            <a:pPr>
              <a:spcBef>
                <a:spcPts val="0"/>
              </a:spcBef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forfeit the prize of Patience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Hebrews 10:35-36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“Cast not away therefore your confidence,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(faith)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hath great recompence of reward. </a:t>
            </a:r>
          </a:p>
          <a:p>
            <a:pPr>
              <a:spcBef>
                <a:spcPts val="1200"/>
              </a:spcBef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ye have need of patience, that, </a:t>
            </a:r>
          </a:p>
          <a:p>
            <a:pPr>
              <a:spcBef>
                <a:spcPts val="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after ye have done the will of God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ye might receive the promise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. 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(reward)</a:t>
            </a:r>
            <a:endParaRPr lang="en-US" sz="2000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Now the just shall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live by faith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but if any draw back,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my soul shall have no pleasure in him!”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92000" cy="62484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</a:rPr>
              <a:t>4</a:t>
            </a: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The Patience of Pruning. </a:t>
            </a:r>
            <a:r>
              <a:rPr lang="en-US" sz="5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1:4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“But let patience have her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perfect work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Patience requires </a:t>
            </a:r>
            <a:r>
              <a:rPr lang="en-US" sz="57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endurance</a:t>
            </a:r>
            <a:r>
              <a:rPr lang="en-US" sz="5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en-US" sz="4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Patience comes from </a:t>
            </a:r>
            <a:r>
              <a:rPr lang="en-US" sz="4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hypomeno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endure, stay under</a:t>
            </a:r>
            <a:endParaRPr lang="en-US" sz="4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Jn 15:4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Abide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 me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I in you.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the branch cannot bear fruit of itself,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except it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abide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in the vine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no more can ye,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except ye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abide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in me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Meno: to stay, continue, endure, remain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(It’s used 6 times in Jn 15:4-7)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It is the root word in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hypomone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(Patience)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92000" cy="62484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Patience requires endurance</a:t>
            </a:r>
            <a:r>
              <a:rPr lang="en-US" sz="5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Endurance is tested under pressure 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(pruning).</a:t>
            </a:r>
          </a:p>
          <a:p>
            <a:pPr>
              <a:spcBef>
                <a:spcPts val="0"/>
              </a:spcBef>
            </a:pPr>
            <a:r>
              <a:rPr lang="en-US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Jn 6:66-69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“From that time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many of his disciples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went back, and walked no more with him. </a:t>
            </a:r>
          </a:p>
          <a:p>
            <a:pPr>
              <a:spcBef>
                <a:spcPts val="1200"/>
              </a:spcBef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 said Jesus unto the 12, Will ye also go away? </a:t>
            </a:r>
          </a:p>
          <a:p>
            <a:pPr>
              <a:spcBef>
                <a:spcPts val="1200"/>
              </a:spcBef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 Simon Peter answered him, Lord, to whom shall we go? thou hast the words of eternal life. </a:t>
            </a:r>
          </a:p>
          <a:p>
            <a:pPr>
              <a:spcBef>
                <a:spcPts val="1200"/>
              </a:spcBef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we believe and are sure that thou art that Christ, the Son of the living God.”</a:t>
            </a:r>
          </a:p>
          <a:p>
            <a:pPr algn="l">
              <a:spcBef>
                <a:spcPts val="0"/>
              </a:spcBef>
            </a:pP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92000" cy="6400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Patience requires </a:t>
            </a:r>
            <a:r>
              <a:rPr lang="en-US" sz="57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endurance</a:t>
            </a:r>
            <a:r>
              <a:rPr lang="en-US" sz="5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 God’s Grace enables us to become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 than conquerors </a:t>
            </a:r>
          </a:p>
          <a:p>
            <a:pPr>
              <a:spcBef>
                <a:spcPts val="0"/>
              </a:spcBef>
            </a:pPr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through Him that loved us”  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Ro. 8:37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“Patience” in James 1:4 isn’t just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4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hypomone</a:t>
            </a: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(endurance)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but </a:t>
            </a:r>
            <a:r>
              <a:rPr lang="en-US" sz="4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hypomeno</a:t>
            </a:r>
            <a:r>
              <a:rPr lang="en-US" sz="4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43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8C0C1-7BF3-C64B-3819-235E3BAA06BE}"/>
              </a:ext>
            </a:extLst>
          </p:cNvPr>
          <p:cNvSpPr txBox="1"/>
          <p:nvPr/>
        </p:nvSpPr>
        <p:spPr>
          <a:xfrm>
            <a:off x="2286000" y="5410200"/>
            <a:ext cx="8215312" cy="103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5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Cheerful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Endurance”</a:t>
            </a:r>
          </a:p>
        </p:txBody>
      </p:sp>
    </p:spTree>
    <p:extLst>
      <p:ext uri="{BB962C8B-B14F-4D97-AF65-F5344CB8AC3E}">
        <p14:creationId xmlns:p14="http://schemas.microsoft.com/office/powerpoint/2010/main" val="33356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781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5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Patience: Cheerful Endurance!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 2:13-16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“For it is God which worketh in you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will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do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 his good pleasure. </a:t>
            </a:r>
          </a:p>
          <a:p>
            <a:pPr>
              <a:spcBef>
                <a:spcPts val="1200"/>
              </a:spcBef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Do all things without murmurings and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disputings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That ye may be blameless and harmless,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sons of God, without rebuke,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midst of a crooked and perverse nation,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among whom ye shine as lights in the world; </a:t>
            </a:r>
          </a:p>
          <a:p>
            <a:pPr>
              <a:spcBef>
                <a:spcPts val="120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Holding forth the word of life….” </a:t>
            </a:r>
          </a:p>
          <a:p>
            <a:pPr>
              <a:spcBef>
                <a:spcPts val="0"/>
              </a:spcBef>
            </a:pP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92000" cy="6400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The Patience of Pruning.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1:4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Patience is related to God’s Purposes.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Patience requires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endurance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Patience (longsuffering) is one of the fruits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of the Holy Spirit.  Gal. 5:22,23  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“But the fruit of the Spirit is love, joy, peace, longsuffering, gentleness, goodness, faith,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Meekness, temperance: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(self control)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against such there is no law.” </a:t>
            </a:r>
          </a:p>
          <a:p>
            <a:pPr algn="l">
              <a:spcBef>
                <a:spcPts val="0"/>
              </a:spcBef>
            </a:pPr>
            <a:endParaRPr lang="en-US" sz="5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115800" cy="624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uses a farmer to illustrate the need for patience 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(James 5:7-8)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patient, brethren, unto the coming of the Lord. Behold, the husbandman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precious fruit of the earth, and hath long patience for it,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he receive the early and latter rain.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ye also patient; stablish your hearts: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coming of the Lord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draweth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nigh.” </a:t>
            </a:r>
          </a:p>
        </p:txBody>
      </p:sp>
    </p:spTree>
    <p:extLst>
      <p:ext uri="{BB962C8B-B14F-4D97-AF65-F5344CB8AC3E}">
        <p14:creationId xmlns:p14="http://schemas.microsoft.com/office/powerpoint/2010/main" val="26942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-126999"/>
            <a:ext cx="12192000" cy="1764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33" b="1" spc="-13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We’ve been discussing some of the ways God “pictures” or describes His people. </a:t>
            </a:r>
            <a:endParaRPr lang="en-US" sz="5333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304800" y="1498601"/>
            <a:ext cx="7976381" cy="1764585"/>
          </a:xfrm>
          <a:prstGeom prst="rect">
            <a:avLst/>
          </a:prstGeom>
          <a:noFill/>
          <a:effectLst>
            <a:softEdge rad="2413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pictures</a:t>
            </a:r>
          </a:p>
          <a:p>
            <a:pPr algn="ctr"/>
            <a:r>
              <a:rPr lang="en-US" sz="4267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(Treasure/Pearl)</a:t>
            </a:r>
            <a:endParaRPr lang="en-US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D0D1E-9673-14E5-9208-CD1C0A6C1387}"/>
              </a:ext>
            </a:extLst>
          </p:cNvPr>
          <p:cNvSpPr txBox="1"/>
          <p:nvPr/>
        </p:nvSpPr>
        <p:spPr>
          <a:xfrm>
            <a:off x="279790" y="3277783"/>
            <a:ext cx="7391791" cy="1682512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67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Progressive Pictures</a:t>
            </a:r>
          </a:p>
          <a:p>
            <a:pPr algn="ctr"/>
            <a:r>
              <a:rPr lang="en-US" sz="3733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en-US" sz="4267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Vessels</a:t>
            </a:r>
            <a:r>
              <a:rPr lang="en-US" sz="4267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Masterpieces)</a:t>
            </a:r>
            <a:endParaRPr lang="en-US" sz="3733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373C7-17B2-88AA-0157-53B9BC44676C}"/>
              </a:ext>
            </a:extLst>
          </p:cNvPr>
          <p:cNvSpPr txBox="1"/>
          <p:nvPr/>
        </p:nvSpPr>
        <p:spPr>
          <a:xfrm>
            <a:off x="559764" y="4888786"/>
            <a:ext cx="6247253" cy="1764585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-13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Personal Pictures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(Family,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Bride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40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1887200" cy="6477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alt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uses a farmer to illustrate the need for patience </a:t>
            </a: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(James 5:7-8)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There is a summer season between the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pruning and the production of fruit. </a:t>
            </a:r>
          </a:p>
          <a:p>
            <a:pPr algn="l">
              <a:spcBef>
                <a:spcPts val="0"/>
              </a:spcBef>
            </a:pP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The Harvest Season will eventually come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to those who are faithful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 Cor. 15:58; Gal. 6:9)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a)  Satan often comes to us during the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“heat/drought of the summer” 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trying to get us to quit.  </a:t>
            </a:r>
          </a:p>
          <a:p>
            <a:pPr algn="l">
              <a:spcBef>
                <a:spcPts val="0"/>
              </a:spcBef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(the opposite of “abide”)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11811000" cy="517064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season are you currently in?</a:t>
            </a:r>
          </a:p>
          <a:p>
            <a:pPr marL="914400" indent="-914400">
              <a:buAutoNum type="arabicParenR"/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Planning?  (Ps. 28:18)</a:t>
            </a:r>
          </a:p>
          <a:p>
            <a:pPr marL="914400" indent="-914400">
              <a:buAutoNum type="arabicParenR"/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Preparation?  (Hab. 10:12)</a:t>
            </a:r>
          </a:p>
          <a:p>
            <a:pPr marL="914400" indent="-914400">
              <a:buAutoNum type="arabicParenR"/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Planting?  (Gal. 6:7,8)</a:t>
            </a:r>
          </a:p>
          <a:p>
            <a:pPr marL="914400" indent="-914400">
              <a:buAutoNum type="arabicParenR"/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Protecting?  (Job 1:10)</a:t>
            </a:r>
          </a:p>
          <a:p>
            <a:pPr marL="914400" indent="-914400">
              <a:buAutoNum type="arabicParenR"/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Pruning?  (Jn 15:1-8)</a:t>
            </a:r>
            <a:endParaRPr lang="en-US" sz="4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63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352425" y="-152400"/>
            <a:ext cx="10896600" cy="1015663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every Season Jesus asks us to: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2A653-0CB2-A1B1-8624-3A49D3BCDA42}"/>
              </a:ext>
            </a:extLst>
          </p:cNvPr>
          <p:cNvSpPr txBox="1"/>
          <p:nvPr/>
        </p:nvSpPr>
        <p:spPr>
          <a:xfrm>
            <a:off x="228600" y="685800"/>
            <a:ext cx="11811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“Abide in me, and I in you.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branch cannot bear fruit of itself, except it abide in the vine;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more can ye, except ye abide in me.”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John 15:4 </a:t>
            </a:r>
          </a:p>
          <a:p>
            <a:pPr algn="ctr">
              <a:spcBef>
                <a:spcPts val="0"/>
              </a:spcBef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“Will ye also go away?”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6:67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14:50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all forsook him…”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03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2A653-0CB2-A1B1-8624-3A49D3BCDA42}"/>
              </a:ext>
            </a:extLst>
          </p:cNvPr>
          <p:cNvSpPr txBox="1"/>
          <p:nvPr/>
        </p:nvSpPr>
        <p:spPr>
          <a:xfrm>
            <a:off x="152400" y="0"/>
            <a:ext cx="11811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32:15-17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“Until the spirit be poured upon us from on high, and the wilderness be a fruitful field,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fruitful field be counted for a forest.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judgment shall dwell in the wilderness,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righteousness remain in the fruitful field.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work of righteousness shall be peace;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effect of righteousness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quietness and assurance for ever.”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4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0"/>
            <a:ext cx="121920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33" b="1" spc="-13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Practical Pictures:</a:t>
            </a:r>
          </a:p>
          <a:p>
            <a:r>
              <a:rPr lang="en-US" sz="4800" b="1" spc="-13" dirty="0">
                <a:solidFill>
                  <a:schemeClr val="bg1"/>
                </a:solidFill>
                <a:latin typeface="Times New Roman" panose="02020603050405020304" pitchFamily="18" charset="0"/>
              </a:rPr>
              <a:t>    The Body of Christ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5" descr="The Christian Church – Jesus' Footprints">
            <a:extLst>
              <a:ext uri="{FF2B5EF4-FFF2-40B4-BE49-F238E27FC236}">
                <a16:creationId xmlns:a16="http://schemas.microsoft.com/office/drawing/2014/main" id="{7583A86C-DF9B-280C-FFAE-14B2AFEA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63"/>
            <a:ext cx="6477000" cy="4064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4EE6D-DE50-F9FA-E0F7-9A7D63E3D465}"/>
              </a:ext>
            </a:extLst>
          </p:cNvPr>
          <p:cNvSpPr txBox="1"/>
          <p:nvPr/>
        </p:nvSpPr>
        <p:spPr>
          <a:xfrm>
            <a:off x="-152399" y="5446675"/>
            <a:ext cx="6477000" cy="1200329"/>
          </a:xfrm>
          <a:prstGeom prst="rect">
            <a:avLst/>
          </a:prstGeom>
          <a:solidFill>
            <a:srgbClr val="040503">
              <a:alpha val="52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are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1Cor 12:27; Eph. 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72764-E27B-2FC0-08CB-017515433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578039"/>
            <a:ext cx="6042464" cy="5108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E6B-5E76-7998-81A8-939EAE714580}"/>
              </a:ext>
            </a:extLst>
          </p:cNvPr>
          <p:cNvSpPr txBox="1"/>
          <p:nvPr/>
        </p:nvSpPr>
        <p:spPr>
          <a:xfrm>
            <a:off x="6446619" y="5181600"/>
            <a:ext cx="5798427" cy="1446550"/>
          </a:xfrm>
          <a:prstGeom prst="rect">
            <a:avLst/>
          </a:prstGeom>
          <a:solidFill>
            <a:srgbClr val="040503">
              <a:alpha val="62000"/>
            </a:srgb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are  God’s Husbandry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3:9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DA278-013F-BE08-3085-502773216334}"/>
              </a:ext>
            </a:extLst>
          </p:cNvPr>
          <p:cNvSpPr txBox="1"/>
          <p:nvPr/>
        </p:nvSpPr>
        <p:spPr>
          <a:xfrm>
            <a:off x="6477000" y="756566"/>
            <a:ext cx="57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-13" dirty="0">
                <a:solidFill>
                  <a:prstClr val="white"/>
                </a:solidFill>
                <a:latin typeface="Times New Roman" panose="02020603050405020304" pitchFamily="18" charset="0"/>
              </a:rPr>
              <a:t>T</a:t>
            </a:r>
            <a:r>
              <a:rPr kumimoji="0" lang="en-US" sz="4800" b="1" i="0" u="none" strike="noStrike" kern="1200" cap="none" spc="-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he Garden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9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0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John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609" y="2974314"/>
            <a:ext cx="9647382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Picture: Vs 1,5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30FF1-08A7-8593-3D1A-F39131B3E2C7}"/>
              </a:ext>
            </a:extLst>
          </p:cNvPr>
          <p:cNvSpPr txBox="1"/>
          <p:nvPr/>
        </p:nvSpPr>
        <p:spPr>
          <a:xfrm>
            <a:off x="1141845" y="3969711"/>
            <a:ext cx="9647382" cy="1754326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the true vine,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is the Husbandman…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9BC00-DB84-049B-EAE5-C5248F578C67}"/>
              </a:ext>
            </a:extLst>
          </p:cNvPr>
          <p:cNvSpPr txBox="1"/>
          <p:nvPr/>
        </p:nvSpPr>
        <p:spPr>
          <a:xfrm>
            <a:off x="1504950" y="5579903"/>
            <a:ext cx="8648700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the branches.”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543210"/>
            <a:ext cx="11963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Purpose: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15:16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8D0E9-9E0B-BBAE-5613-E0A54B0B926F}"/>
              </a:ext>
            </a:extLst>
          </p:cNvPr>
          <p:cNvSpPr txBox="1"/>
          <p:nvPr/>
        </p:nvSpPr>
        <p:spPr>
          <a:xfrm>
            <a:off x="1295400" y="5638800"/>
            <a:ext cx="8534400" cy="1107996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forth fruit”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93E8-61B4-090A-0DE8-2D8FA5611110}"/>
              </a:ext>
            </a:extLst>
          </p:cNvPr>
          <p:cNvSpPr txBox="1"/>
          <p:nvPr/>
        </p:nvSpPr>
        <p:spPr>
          <a:xfrm>
            <a:off x="381000" y="3940970"/>
            <a:ext cx="10972800" cy="160043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chosen you and </a:t>
            </a:r>
            <a:r>
              <a:rPr kumimoji="0" lang="en-US" sz="5400" b="1" i="1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ordained </a:t>
            </a: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tith’ēmi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appointed,  placed)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2570564"/>
            <a:ext cx="1196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Process:  vs 2-10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5F6A3-1B7D-04C1-6A29-0BE78A2E13DF}"/>
              </a:ext>
            </a:extLst>
          </p:cNvPr>
          <p:cNvSpPr txBox="1"/>
          <p:nvPr/>
        </p:nvSpPr>
        <p:spPr>
          <a:xfrm>
            <a:off x="632927" y="5813762"/>
            <a:ext cx="11277600" cy="101566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it may bring forth more fruit.”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827F-9165-3119-F335-CD157CEAD4C1}"/>
              </a:ext>
            </a:extLst>
          </p:cNvPr>
          <p:cNvSpPr txBox="1"/>
          <p:nvPr/>
        </p:nvSpPr>
        <p:spPr>
          <a:xfrm>
            <a:off x="632926" y="3579717"/>
            <a:ext cx="10416073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 branch that </a:t>
            </a:r>
            <a:r>
              <a:rPr kumimoji="0" lang="en-US" sz="6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beareth</a:t>
            </a: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fruit,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966E-21A3-CB74-CAE1-B52049C32397}"/>
              </a:ext>
            </a:extLst>
          </p:cNvPr>
          <p:cNvSpPr txBox="1"/>
          <p:nvPr/>
        </p:nvSpPr>
        <p:spPr>
          <a:xfrm>
            <a:off x="3142862" y="4461748"/>
            <a:ext cx="6134876" cy="1323439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8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purgeth</a:t>
            </a: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it,</a:t>
            </a:r>
          </a:p>
        </p:txBody>
      </p:sp>
    </p:spTree>
    <p:extLst>
      <p:ext uri="{BB962C8B-B14F-4D97-AF65-F5344CB8AC3E}">
        <p14:creationId xmlns:p14="http://schemas.microsoft.com/office/powerpoint/2010/main" val="19735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438"/>
            <a:ext cx="11887200" cy="5257562"/>
          </a:xfrm>
        </p:spPr>
        <p:txBody>
          <a:bodyPr>
            <a:normAutofit/>
          </a:bodyPr>
          <a:lstStyle/>
          <a:p>
            <a:pPr algn="l"/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To</a:t>
            </a:r>
            <a:r>
              <a:rPr lang="en-US" alt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Cleanse:</a:t>
            </a: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3, 1 Jn 1:5-10</a:t>
            </a: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the root word “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’” meaning to make clean, clear, and pure. 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 Cut:  </a:t>
            </a:r>
            <a:r>
              <a:rPr lang="en-US" sz="4000" dirty="0" err="1"/>
              <a:t>kathairō</a:t>
            </a:r>
            <a:r>
              <a:rPr lang="en-US" sz="4000" dirty="0"/>
              <a:t> also means to prune/cut</a:t>
            </a:r>
            <a:br>
              <a:rPr lang="en-US" sz="4400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To remove infected branches.  (Sin) 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To redirect unproductive branches. (Self)</a:t>
            </a:r>
          </a:p>
          <a:p>
            <a:pPr algn="l"/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3313" y="0"/>
            <a:ext cx="122312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Point Of  Pruning/Purging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Kathai’ro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actually has a double meaning: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350" y="923330"/>
            <a:ext cx="11887200" cy="59346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Simply To “Remove”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To “Renovate”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12:2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“transformed by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your mind...”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Anakai’nōsis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renovate, or make new.</a:t>
            </a:r>
          </a:p>
          <a:p>
            <a:pPr algn="l">
              <a:spcBef>
                <a:spcPts val="3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Not to Hurt / Harm us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to help us to grow. </a:t>
            </a:r>
          </a:p>
          <a:p>
            <a:pPr algn="l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15:3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it may bring forth more fruit”</a:t>
            </a:r>
          </a:p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4:17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"our light affliction, which is but for a moment,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for us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Ro. 8:28)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far more exceeding and eternal weight of glory;"</a:t>
            </a:r>
            <a:endParaRPr 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152400" y="0"/>
            <a:ext cx="12231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Purpose of  Pruning/Purging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 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350" y="923330"/>
            <a:ext cx="11887200" cy="5934670"/>
          </a:xfrm>
        </p:spPr>
        <p:txBody>
          <a:bodyPr>
            <a:normAutofit/>
          </a:bodyPr>
          <a:lstStyle/>
          <a:p>
            <a:pPr algn="l"/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Not to Terrorize,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to Test (Prove) us.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48:10-11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refined thee…;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ṣārap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purged)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thee in the furnace of affliction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1:2-3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tall into diverse temptations,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peirasmos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putting to proof)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the trial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doki’mion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testing)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faith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conviction/reliance/trust) </a:t>
            </a:r>
          </a:p>
          <a:p>
            <a:pPr>
              <a:spcBef>
                <a:spcPts val="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patience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152400" y="0"/>
            <a:ext cx="12231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The Purpose of  Pruning/Purging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</p:txBody>
      </p:sp>
    </p:spTree>
    <p:extLst>
      <p:ext uri="{BB962C8B-B14F-4D97-AF65-F5344CB8AC3E}">
        <p14:creationId xmlns:p14="http://schemas.microsoft.com/office/powerpoint/2010/main" val="11140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1590</Words>
  <Application>Microsoft Office PowerPoint</Application>
  <PresentationFormat>Widescreen</PresentationFormat>
  <Paragraphs>168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Office Theme</vt:lpstr>
      <vt:lpstr>Blank Presentation</vt:lpstr>
      <vt:lpstr>YouBelong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83</cp:revision>
  <dcterms:created xsi:type="dcterms:W3CDTF">2011-05-17T04:04:09Z</dcterms:created>
  <dcterms:modified xsi:type="dcterms:W3CDTF">2022-09-10T22:36:15Z</dcterms:modified>
</cp:coreProperties>
</file>