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35"/>
  </p:notesMasterIdLst>
  <p:sldIdLst>
    <p:sldId id="301" r:id="rId3"/>
    <p:sldId id="366" r:id="rId4"/>
    <p:sldId id="347" r:id="rId5"/>
    <p:sldId id="378" r:id="rId6"/>
    <p:sldId id="346" r:id="rId7"/>
    <p:sldId id="341" r:id="rId8"/>
    <p:sldId id="348" r:id="rId9"/>
    <p:sldId id="350" r:id="rId10"/>
    <p:sldId id="363" r:id="rId11"/>
    <p:sldId id="364" r:id="rId12"/>
    <p:sldId id="365" r:id="rId13"/>
    <p:sldId id="379" r:id="rId14"/>
    <p:sldId id="371" r:id="rId15"/>
    <p:sldId id="367" r:id="rId16"/>
    <p:sldId id="369" r:id="rId17"/>
    <p:sldId id="368" r:id="rId18"/>
    <p:sldId id="355" r:id="rId19"/>
    <p:sldId id="360" r:id="rId20"/>
    <p:sldId id="362" r:id="rId21"/>
    <p:sldId id="353" r:id="rId22"/>
    <p:sldId id="354" r:id="rId23"/>
    <p:sldId id="380" r:id="rId24"/>
    <p:sldId id="361" r:id="rId25"/>
    <p:sldId id="357" r:id="rId26"/>
    <p:sldId id="356" r:id="rId27"/>
    <p:sldId id="372" r:id="rId28"/>
    <p:sldId id="374" r:id="rId29"/>
    <p:sldId id="373" r:id="rId30"/>
    <p:sldId id="375" r:id="rId31"/>
    <p:sldId id="376" r:id="rId32"/>
    <p:sldId id="377" r:id="rId33"/>
    <p:sldId id="381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>
      <p:cViewPr varScale="1">
        <p:scale>
          <a:sx n="105" d="100"/>
          <a:sy n="105" d="100"/>
        </p:scale>
        <p:origin x="798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65839-471A-41E0-833A-C782C7062F39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28236-003F-480F-BE56-EF30B4B4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36-003F-480F-BE56-EF30B4B4D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0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36-003F-480F-BE56-EF30B4B4D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28236-003F-480F-BE56-EF30B4B4D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91DBE-AFF2-C838-05B2-25237B47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2890-4A74-4792-AE6F-8CB7BB0F08D8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2E0F-9DD8-626D-845A-0784DE8B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B096-5B83-872B-1707-29B0B20E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C539-0786-41B2-938C-F3D5E9F67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9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0B687-AC7F-C8AE-A6A2-9ED8C7D2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22E4-B14A-4CF4-8854-9B7A7D3CC4EB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3A189-2476-36E3-F014-D2B55FC0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3EFA6-160E-978D-A3B1-F22B4CD6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FB32-B644-45D1-A1D4-7FEA9BA39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8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554-5DD7-75DF-9870-518D6182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4881-6F17-46EC-8AD3-1432E88921DA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AF9D-F752-2825-E7D5-2F389996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BF6A-0154-8F87-D94D-5C372D61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200E-E32A-4FFD-813B-309E8E792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3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61840-E57C-D084-BE91-EDACC1F3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FFB4-8502-4816-B29E-27923784F9AA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B50AB-1B99-C9C3-2678-16339A15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2B756-3A21-5A51-9F72-DC0D420E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3716-CF16-4DDB-8673-630EDC169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72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4F3F-641C-650D-0E9D-D242443C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836-EE98-4A3A-83E1-F2E2B29315D0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6CCD-F3BC-82D4-7956-FC6AC791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95C3D-7A27-1484-BE42-1E7E28B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984F-D5AE-4021-A7E1-C7B28597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5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3E689-7B69-03AD-DB69-917EF197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9837-8743-401F-B2BE-03962BB82847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532BF-846C-50F0-F869-A9C2E134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B94C-2EA8-0F44-3966-FDDB0BCF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E618-4031-4B39-BB2D-EAAE3744D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9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3F1187-68AB-86A6-872E-7281FEDA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7756-9F5F-49D6-B4A0-2BB9DD038A1A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4AF2BC-4911-3C2D-89E2-2BDF914A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5453FF-EC73-7535-F75F-9994871B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77B2-361F-4DC7-BAA4-D39938078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0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4D45CE-6BA3-CD4E-4F6C-C346FF0E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0210-A342-4874-ACDF-763244C7AFB9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46B4E1-5D27-AA28-74C7-6180407F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80D55A-974C-0AD6-6768-555BDC39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1385-BEB8-46F1-8CF5-A9F1D212A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4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A97609-C884-9894-29EA-2E2D6CB6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3853-4997-41D6-9CC8-B7F6DD6223FB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CF688-8E55-1B02-6D1C-EF554708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027826-4F49-FCFF-E4B2-24FC11DA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974E-37E5-434F-BDBC-2A2409241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14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730ED3-D2E0-E845-69CB-F0389C82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A393-81A8-426E-8402-1F9AE8D96A35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79CB38-2988-B383-4AE8-D16B87EE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108DD9-7B81-FA9A-57DB-3A38C0F2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657B-55C4-4F54-9B4C-D54C7170F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3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686924-FD0F-F54D-8136-928D4794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3168-13F8-47B9-AC42-999703FB4C1C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A4F41D-272F-65EB-CAE3-ACEEAF6D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86A4FB-875B-7746-D9B2-E4BD9847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4A98-4694-4796-A534-23281FA88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28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68A4E8-8A98-CD78-7085-D4635B1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FAA9-1D15-4F93-9C9D-030C9E63BAFF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39A765-BC30-C6CD-AA9E-AE21CDAC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A85C90-D40F-8409-7861-69694510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0710-F011-4D5F-860A-C24F723AD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22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AD9EB"/>
            </a:gs>
            <a:gs pos="100000">
              <a:srgbClr val="B0C6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82FAE6-F9D5-DEE6-B104-F373D0490A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F19140-3541-E6C0-26FC-76F803C1AF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48A58-88EB-EFA9-3CF4-844F8ED4C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1D3E3-DD91-429F-801E-6570B1ADA1DE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9CCE-071A-B3A6-728B-7FE576E22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3F3E0-92B2-A4F7-E3F0-F19EDB25A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0819F2-E2AE-4875-9C08-F23D7A3D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B1FD3D-4144-7F7A-93C8-5EEC2F378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6D74A9-B6F7-7083-A51B-DAD1E2907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3F902-8717-D418-E384-C36525840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A641A6-9AF0-4801-B902-1C95EA77AEF5}" type="datetimeFigureOut">
              <a:rPr lang="en-US"/>
              <a:pPr>
                <a:defRPr/>
              </a:pPr>
              <a:t>4/29/2023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8127C-0EC6-2319-BD2E-289A98C64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7AC4A-4ED3-C1FB-AEEB-7CACAD757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BFD84F-DEB9-402E-94C5-9BA9563FE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575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06CA8917-E0E0-1D97-0AF9-0B3844D6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152400"/>
            <a:ext cx="12268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Georgia Pro" panose="02040502050405020303" pitchFamily="18" charset="0"/>
              </a:rPr>
              <a:t>Principles for Powerful Living</a:t>
            </a:r>
          </a:p>
        </p:txBody>
      </p:sp>
    </p:spTree>
    <p:extLst>
      <p:ext uri="{BB962C8B-B14F-4D97-AF65-F5344CB8AC3E}">
        <p14:creationId xmlns:p14="http://schemas.microsoft.com/office/powerpoint/2010/main" val="33397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DA7F292E-125B-FB60-97B0-0FCDA134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04" y="0"/>
            <a:ext cx="12167857" cy="4800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Instead of Proactively preparing his heart for God’s guidance (aka: wisdom),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ignored God and lived Reactively to the challenges of his day.  </a:t>
            </a:r>
          </a:p>
        </p:txBody>
      </p:sp>
      <p:pic>
        <p:nvPicPr>
          <p:cNvPr id="2" name="Picture 2" descr="Servanthood – glennsreflections.com">
            <a:extLst>
              <a:ext uri="{FF2B5EF4-FFF2-40B4-BE49-F238E27FC236}">
                <a16:creationId xmlns:a16="http://schemas.microsoft.com/office/drawing/2014/main" id="{55FC2320-8510-4439-4BC4-905F7A89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3200400"/>
            <a:ext cx="263826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B2517-5EA5-DF80-213C-D1AFDBEE5666}"/>
              </a:ext>
            </a:extLst>
          </p:cNvPr>
          <p:cNvSpPr txBox="1"/>
          <p:nvPr/>
        </p:nvSpPr>
        <p:spPr>
          <a:xfrm>
            <a:off x="2281736" y="2703016"/>
            <a:ext cx="9829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led to hardening his heart,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constant conflict, a divided Kingdom,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millions of Israelites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turning away from God.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(Back to worshiping Golden Calves!)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Kings 12</a:t>
            </a:r>
          </a:p>
        </p:txBody>
      </p:sp>
    </p:spTree>
    <p:extLst>
      <p:ext uri="{BB962C8B-B14F-4D97-AF65-F5344CB8AC3E}">
        <p14:creationId xmlns:p14="http://schemas.microsoft.com/office/powerpoint/2010/main" val="1756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DA7F292E-125B-FB60-97B0-0FCDA134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04" y="0"/>
            <a:ext cx="12167857" cy="156966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this with his grandfather David: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Ps. 119:10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my whole heart have I sought thee,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Ezra | Lesson 6 in Character by Character, series 2">
            <a:extLst>
              <a:ext uri="{FF2B5EF4-FFF2-40B4-BE49-F238E27FC236}">
                <a16:creationId xmlns:a16="http://schemas.microsoft.com/office/drawing/2014/main" id="{35D4AC58-F698-F84D-0B4B-1E36CE5D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795" y="3276600"/>
            <a:ext cx="3155558" cy="35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o Was King David in the Bible? His Life Story">
            <a:extLst>
              <a:ext uri="{FF2B5EF4-FFF2-40B4-BE49-F238E27FC236}">
                <a16:creationId xmlns:a16="http://schemas.microsoft.com/office/drawing/2014/main" id="{6377E2BD-73A8-BFED-9CB0-BDA74CCE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" y="1445842"/>
            <a:ext cx="4257675" cy="22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EF98CA-BC86-D66C-3B0E-09DA53D462D8}"/>
              </a:ext>
            </a:extLst>
          </p:cNvPr>
          <p:cNvSpPr txBox="1"/>
          <p:nvPr/>
        </p:nvSpPr>
        <p:spPr>
          <a:xfrm>
            <a:off x="4385473" y="1524000"/>
            <a:ext cx="7162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 let me not wander from thy commandments.”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E9D95-2A8D-D516-8069-1EF1EA623469}"/>
              </a:ext>
            </a:extLst>
          </p:cNvPr>
          <p:cNvSpPr txBox="1"/>
          <p:nvPr/>
        </p:nvSpPr>
        <p:spPr>
          <a:xfrm>
            <a:off x="-95063" y="3889920"/>
            <a:ext cx="862946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Ezra 7:10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Ezra had prepared his heart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seek the law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LORD,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do it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teach in Israel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statutes and judgments.”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69385-9215-C413-2ADD-837921B75155}"/>
              </a:ext>
            </a:extLst>
          </p:cNvPr>
          <p:cNvSpPr txBox="1"/>
          <p:nvPr/>
        </p:nvSpPr>
        <p:spPr>
          <a:xfrm>
            <a:off x="7467289" y="3151168"/>
            <a:ext cx="6192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with Ezra</a:t>
            </a:r>
          </a:p>
        </p:txBody>
      </p:sp>
    </p:spTree>
    <p:extLst>
      <p:ext uri="{BB962C8B-B14F-4D97-AF65-F5344CB8AC3E}">
        <p14:creationId xmlns:p14="http://schemas.microsoft.com/office/powerpoint/2010/main" val="8190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F124D8-3768-3DF6-E6F9-62E6117F5D16}"/>
              </a:ext>
            </a:extLst>
          </p:cNvPr>
          <p:cNvSpPr txBox="1"/>
          <p:nvPr/>
        </p:nvSpPr>
        <p:spPr>
          <a:xfrm>
            <a:off x="76200" y="132188"/>
            <a:ext cx="12039600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order to prepare the soil of our souls,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We must Plow or Soften our hearts.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</a:rPr>
              <a:t>Hosea 10:12 </a:t>
            </a:r>
            <a:r>
              <a:rPr lang="en-US" sz="3600" b="1" dirty="0">
                <a:solidFill>
                  <a:srgbClr val="FF0000"/>
                </a:solidFill>
              </a:rPr>
              <a:t>“…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break up your fallow ground: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it is time to seek the </a:t>
            </a:r>
            <a:r>
              <a:rPr lang="en-US" sz="44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LORD…”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Everything You Need To Know About Tillage | TopTillers.com">
            <a:extLst>
              <a:ext uri="{FF2B5EF4-FFF2-40B4-BE49-F238E27FC236}">
                <a16:creationId xmlns:a16="http://schemas.microsoft.com/office/drawing/2014/main" id="{A25D9103-A701-82A8-4C83-9DCCCB671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877"/>
            <a:ext cx="6117336" cy="35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Do You Plow the Soil Before Planting Seeds? | Garden Guides">
            <a:extLst>
              <a:ext uri="{FF2B5EF4-FFF2-40B4-BE49-F238E27FC236}">
                <a16:creationId xmlns:a16="http://schemas.microsoft.com/office/drawing/2014/main" id="{06E9FB67-801D-3F47-B79F-987FD34A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86" y="3292877"/>
            <a:ext cx="6258771" cy="356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stock photo of country, dirt, dirt road">
            <a:extLst>
              <a:ext uri="{FF2B5EF4-FFF2-40B4-BE49-F238E27FC236}">
                <a16:creationId xmlns:a16="http://schemas.microsoft.com/office/drawing/2014/main" id="{AAC7C01A-B539-20D3-A534-EF28FF84E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r="5434" b="-1"/>
          <a:stretch/>
        </p:blipFill>
        <p:spPr bwMode="auto">
          <a:xfrm>
            <a:off x="7620000" y="2879558"/>
            <a:ext cx="4876798" cy="3978442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F124D8-3768-3DF6-E6F9-62E6117F5D16}"/>
              </a:ext>
            </a:extLst>
          </p:cNvPr>
          <p:cNvSpPr txBox="1"/>
          <p:nvPr/>
        </p:nvSpPr>
        <p:spPr>
          <a:xfrm>
            <a:off x="76200" y="132188"/>
            <a:ext cx="12039600" cy="329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makes a heart hard?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Hearts (like soil) can grow hard through</a:t>
            </a:r>
          </a:p>
          <a:p>
            <a:pPr lvl="0"/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Repeated use and/or exposure.</a:t>
            </a:r>
          </a:p>
          <a:p>
            <a:pPr lvl="0"/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66641-244A-7B4A-2977-C2871D0E5DBC}"/>
              </a:ext>
            </a:extLst>
          </p:cNvPr>
          <p:cNvSpPr txBox="1"/>
          <p:nvPr/>
        </p:nvSpPr>
        <p:spPr>
          <a:xfrm>
            <a:off x="91440" y="2554836"/>
            <a:ext cx="1187196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“Wayside”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Mt 13:4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hodos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’) means a path or road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ground that’s been packed hard by foot/cart traffic.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251FE-CB1A-5589-79F5-8853DB859D93}"/>
              </a:ext>
            </a:extLst>
          </p:cNvPr>
          <p:cNvSpPr txBox="1"/>
          <p:nvPr/>
        </p:nvSpPr>
        <p:spPr>
          <a:xfrm>
            <a:off x="91440" y="4267200"/>
            <a:ext cx="768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so hard that even God’s “good seed” couldn’t penetrate it. </a:t>
            </a:r>
          </a:p>
        </p:txBody>
      </p:sp>
    </p:spTree>
    <p:extLst>
      <p:ext uri="{BB962C8B-B14F-4D97-AF65-F5344CB8AC3E}">
        <p14:creationId xmlns:p14="http://schemas.microsoft.com/office/powerpoint/2010/main" val="30470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76200" y="-36195"/>
            <a:ext cx="12115800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We can become so “familiar” with something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</a:p>
          <a:p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someone)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fail to recognize their value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Familiarity may not always breed contempt,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it often produces lack of honor / receptivity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After raising Jairus’ daughter from the dead,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(Mk 5)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Notice Jesus’ reception in Nazareth in Mk 6:1-6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not this the carpenter…and they were offended at him….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 prophet is not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honor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but in his own country,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among his own kin, and in his own house.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could do no mighty work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marveled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their unbelief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76200" y="-36195"/>
            <a:ext cx="12115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Luke 4:14-32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“Jesus returned in the power of the Spirit into Galilee: and there went out a fame of him through all the region round about. And he taught in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synagogues, being glorified of all. </a:t>
            </a:r>
          </a:p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that changed when he came to Nazareth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 16-30);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He read the prophecy of Is. 61:1-3 and said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day is this scripture fulfilled in your ears.”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21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ONDAY HOMILY: Jesus and the Synagogue - Year of Faith - Homily ...">
            <a:extLst>
              <a:ext uri="{FF2B5EF4-FFF2-40B4-BE49-F238E27FC236}">
                <a16:creationId xmlns:a16="http://schemas.microsoft.com/office/drawing/2014/main" id="{AD0757C2-3F4D-A7B0-60BF-6B149C23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302781"/>
            <a:ext cx="3376943" cy="25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C993E9-2EA3-C393-3BBF-74CD7F7AA694}"/>
              </a:ext>
            </a:extLst>
          </p:cNvPr>
          <p:cNvSpPr txBox="1"/>
          <p:nvPr/>
        </p:nvSpPr>
        <p:spPr>
          <a:xfrm>
            <a:off x="152400" y="4296112"/>
            <a:ext cx="8610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“</a:t>
            </a:r>
            <a:r>
              <a:rPr lang="en-US" sz="3200" baseline="30000" dirty="0"/>
              <a:t>28 </a:t>
            </a:r>
            <a:r>
              <a:rPr lang="en-US" sz="3200" i="1" dirty="0">
                <a:solidFill>
                  <a:srgbClr val="FF0000"/>
                </a:solidFill>
              </a:rPr>
              <a:t>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…they…were filled with wrath, </a:t>
            </a:r>
            <a:b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… rose up, and thrust him out of the city, and led him unto the brow of the hill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..that they might cast him down headlong.”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7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76200" y="15151"/>
            <a:ext cx="121158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This is equally true in our marriages &amp;  ministries;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if what they say or want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1E1B1-4FEA-E268-C1DB-0DA2824F24E8}"/>
              </a:ext>
            </a:extLst>
          </p:cNvPr>
          <p:cNvSpPr txBox="1"/>
          <p:nvPr/>
        </p:nvSpPr>
        <p:spPr>
          <a:xfrm>
            <a:off x="92044" y="1371600"/>
            <a:ext cx="1202375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9:43-46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were amazed at the mighty power of God. But while they wondered every one at all things which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did, he said unto his disciples,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these sayings sink down into your ears: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Son of man shall be delivered into the hands of men.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understood not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saying, …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perceived it not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and they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feared to ask him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there arose a reasoning among them,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them should be greatest.” </a:t>
            </a:r>
          </a:p>
        </p:txBody>
      </p:sp>
    </p:spTree>
    <p:extLst>
      <p:ext uri="{BB962C8B-B14F-4D97-AF65-F5344CB8AC3E}">
        <p14:creationId xmlns:p14="http://schemas.microsoft.com/office/powerpoint/2010/main" val="34848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131642" y="69324"/>
            <a:ext cx="120396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Familiarity breeds contempt (or devaluation) </a:t>
            </a:r>
          </a:p>
          <a:p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Many have become </a:t>
            </a:r>
            <a:r>
              <a:rPr lang="en-US" alt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inoculated </a:t>
            </a:r>
          </a:p>
          <a:p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(desensitized) to the gospel.</a:t>
            </a:r>
          </a:p>
          <a:p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Familiarity is not the same as 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faith!</a:t>
            </a:r>
          </a:p>
          <a:p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 There’s a significant difference between being </a:t>
            </a:r>
          </a:p>
          <a:p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conscious of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 descr="Progressive Charlestown: Anti-vaccination mothers have outsized voice ...">
            <a:extLst>
              <a:ext uri="{FF2B5EF4-FFF2-40B4-BE49-F238E27FC236}">
                <a16:creationId xmlns:a16="http://schemas.microsoft.com/office/drawing/2014/main" id="{90BC55A7-4F2B-11D2-74BA-30C4C81C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33" y="762000"/>
            <a:ext cx="29432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C2C4E8-5721-B25E-526A-3E152A5DDC7A}"/>
              </a:ext>
            </a:extLst>
          </p:cNvPr>
          <p:cNvSpPr txBox="1"/>
          <p:nvPr/>
        </p:nvSpPr>
        <p:spPr>
          <a:xfrm>
            <a:off x="153361" y="4191000"/>
            <a:ext cx="120095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 Tim 3:15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“from a child you’ve known the holy scriptures,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are able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thee wise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salvation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sōtēri’a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rescue, deliverance)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faith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pistis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persuasion, conviction, trust)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in Christ Jesus.” </a:t>
            </a:r>
            <a:b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5B2DB-0850-7E40-2387-83BAEE67E108}"/>
              </a:ext>
            </a:extLst>
          </p:cNvPr>
          <p:cNvSpPr txBox="1"/>
          <p:nvPr/>
        </p:nvSpPr>
        <p:spPr>
          <a:xfrm>
            <a:off x="4343400" y="3168846"/>
            <a:ext cx="62604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committed to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truth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2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41574" y="-27027"/>
            <a:ext cx="1203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 There’s a significant difference between being </a:t>
            </a:r>
          </a:p>
          <a:p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conscious of and committed to truth.</a:t>
            </a:r>
          </a:p>
          <a:p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2C4E8-5721-B25E-526A-3E152A5DDC7A}"/>
              </a:ext>
            </a:extLst>
          </p:cNvPr>
          <p:cNvSpPr txBox="1"/>
          <p:nvPr/>
        </p:nvSpPr>
        <p:spPr>
          <a:xfrm>
            <a:off x="116862" y="1143000"/>
            <a:ext cx="1200958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Knowing the scriptures doesn’t save us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Gal. 2:16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“by the works of the law shall no flesh be justified”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reveal our need of mercy and salvation,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reveal God’s provision for it.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(Gal. 3:24)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5:39,40: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“Search the scriptures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them you think you    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eternal life.   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they which testify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martyreo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me.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not come to me,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ye might have life.”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AF0D6-F155-CE0B-843A-DD0B4DBADA8B}"/>
              </a:ext>
            </a:extLst>
          </p:cNvPr>
          <p:cNvSpPr txBox="1"/>
          <p:nvPr/>
        </p:nvSpPr>
        <p:spPr>
          <a:xfrm>
            <a:off x="3733800" y="1701162"/>
            <a:ext cx="8001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(the law) condemn us! (Ro 7:7)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F705C-F640-E0DA-3415-6C038EDA8251}"/>
              </a:ext>
            </a:extLst>
          </p:cNvPr>
          <p:cNvSpPr txBox="1"/>
          <p:nvPr/>
        </p:nvSpPr>
        <p:spPr>
          <a:xfrm>
            <a:off x="5053941" y="4724400"/>
            <a:ext cx="7147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(Head knowledge {Ro. 10:10})</a:t>
            </a:r>
          </a:p>
        </p:txBody>
      </p:sp>
    </p:spTree>
    <p:extLst>
      <p:ext uri="{BB962C8B-B14F-4D97-AF65-F5344CB8AC3E}">
        <p14:creationId xmlns:p14="http://schemas.microsoft.com/office/powerpoint/2010/main" val="11624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C2C4E8-5721-B25E-526A-3E152A5DDC7A}"/>
              </a:ext>
            </a:extLst>
          </p:cNvPr>
          <p:cNvSpPr txBox="1"/>
          <p:nvPr/>
        </p:nvSpPr>
        <p:spPr>
          <a:xfrm>
            <a:off x="91209" y="11317"/>
            <a:ext cx="12009582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Jesus’ ministry was to spiritually educated people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were spiritually deaf and blind!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13:14-15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them is fulfilled the prophecy of Esaias… By hearing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shall hear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not understand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seeing ye shall see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not perceive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this people's heart is waxed gross,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Pachy’nō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thick, render callous)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ears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dull of hearing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their eyes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they’ve closed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 at any time they should see with their eyes, and hear with their ears, and should understand with their heart,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should be converted, and I should heal them.”  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603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Universe Operates through natural principles  because the Creator Does.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Bible reveals Spiritual principles to help guide us to God and His plans.  These include: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Passion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(Open Heart)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Principle.  (Col. 3:16-24)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Purpose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(Open Hand)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Principle.  (Ex. 3,4)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Path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(Open Door)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Principle. (Rev. 3:7-13)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Preparation (seed) Principle 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 13:3-30)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F124D8-3768-3DF6-E6F9-62E6117F5D16}"/>
              </a:ext>
            </a:extLst>
          </p:cNvPr>
          <p:cNvSpPr txBox="1"/>
          <p:nvPr/>
        </p:nvSpPr>
        <p:spPr>
          <a:xfrm>
            <a:off x="76200" y="132188"/>
            <a:ext cx="12039600" cy="656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makes a heart hard?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They can grow hard through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 and/or use.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(Familiarity without Faithful obedience)</a:t>
            </a:r>
            <a:endParaRPr lang="en-US" altLang="en-US" sz="4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Hearts can also grow hard (</a:t>
            </a: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numb/embittered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through disappointment and/or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abuse. </a:t>
            </a:r>
          </a:p>
          <a:p>
            <a:pPr lvl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13:12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deferred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makes the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sick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...” 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tôḥel’et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expectation</a:t>
            </a:r>
          </a:p>
          <a:p>
            <a:pPr lvl="0"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Deferred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māshak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drawn out, delayed, scattered</a:t>
            </a:r>
          </a:p>
          <a:p>
            <a:pPr lvl="0"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feelings, will, understanding (aka: soul)</a:t>
            </a:r>
          </a:p>
          <a:p>
            <a:pPr lvl="0"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ḥālâ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worn, grieved, rubbed (calloused) </a:t>
            </a:r>
          </a:p>
        </p:txBody>
      </p:sp>
    </p:spTree>
    <p:extLst>
      <p:ext uri="{BB962C8B-B14F-4D97-AF65-F5344CB8AC3E}">
        <p14:creationId xmlns:p14="http://schemas.microsoft.com/office/powerpoint/2010/main" val="33578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F124D8-3768-3DF6-E6F9-62E6117F5D16}"/>
              </a:ext>
            </a:extLst>
          </p:cNvPr>
          <p:cNvSpPr txBox="1"/>
          <p:nvPr/>
        </p:nvSpPr>
        <p:spPr>
          <a:xfrm>
            <a:off x="152400" y="0"/>
            <a:ext cx="12039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They can also grow hard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(numb/embittered) 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disappointment and/or </a:t>
            </a:r>
            <a:r>
              <a:rPr kumimoji="0" lang="en-US" altLang="en-US" sz="44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abuse. </a:t>
            </a:r>
            <a:r>
              <a:rPr kumimoji="0" lang="en-US" altLang="en-US" sz="40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13:12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76200" y="1459230"/>
            <a:ext cx="121920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Satan seeks to use past disappointments </a:t>
            </a:r>
          </a:p>
          <a:p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to hinder/sabotage future faith (trust).</a:t>
            </a:r>
          </a:p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He knows your past better than you do.</a:t>
            </a:r>
          </a:p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2)  He’s the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“accuser of the brethren”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12:10</a:t>
            </a:r>
          </a:p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Broken hearts may mend eventually, but: </a:t>
            </a:r>
          </a:p>
          <a:p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They’re easily infected with bitterness.  </a:t>
            </a: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(Heb. 12:15) </a:t>
            </a:r>
            <a:endParaRPr lang="en-US" altLang="en-US" sz="4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2) They often scar (harden). (Heb 3:7-13)  </a:t>
            </a:r>
          </a:p>
          <a:p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F124D8-3768-3DF6-E6F9-62E6117F5D16}"/>
              </a:ext>
            </a:extLst>
          </p:cNvPr>
          <p:cNvSpPr txBox="1"/>
          <p:nvPr/>
        </p:nvSpPr>
        <p:spPr>
          <a:xfrm>
            <a:off x="152400" y="0"/>
            <a:ext cx="1203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They can grow hard through disappointment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76200" y="609600"/>
            <a:ext cx="121920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Heb 3:7-13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day if ye will hear his voice,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Harden not your hearts, as in the provocation, …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heed, brethren, lest there be in any of you an 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infected)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of unbelief,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departing from the living God.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exhort one another daily, while it is called To day; lest any of you be hardened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sklēryn’ō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stubborn) </a:t>
            </a:r>
          </a:p>
          <a:p>
            <a:pPr algn="ctr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the deceitfulness of sin.”</a:t>
            </a:r>
          </a:p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1 Sam. 15:23) </a:t>
            </a:r>
          </a:p>
        </p:txBody>
      </p:sp>
    </p:spTree>
    <p:extLst>
      <p:ext uri="{BB962C8B-B14F-4D97-AF65-F5344CB8AC3E}">
        <p14:creationId xmlns:p14="http://schemas.microsoft.com/office/powerpoint/2010/main" val="25136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-3772" y="754"/>
            <a:ext cx="1219200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Jesus came to heal the broken hearted. (Is. 61:1-3)</a:t>
            </a:r>
          </a:p>
          <a:p>
            <a:pPr algn="ctr"/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anointed me to preach good tidings unto the meek;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hath sent me to bind up the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brokenhearted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(Shabar’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crushed, hurt, quenched)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proclaim liberty to the captives, and the opening of the prison to them that are bound;…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give them beauty for ashes… joy for mourning,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garment of praise for heaviness.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might be called trees of righteousness,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planting of the Lord,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 might be glorified!”</a:t>
            </a:r>
          </a:p>
          <a:p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0" y="-76200"/>
            <a:ext cx="12344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13:12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“Hope deferred makes the heart sick...” </a:t>
            </a:r>
          </a:p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Jesus came to heal the broken hearted. (Is. 61:1-3)</a:t>
            </a:r>
          </a:p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Woman with the issue of blood for 12 years.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 5 </a:t>
            </a:r>
          </a:p>
          <a:p>
            <a:pPr algn="ctr"/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had suffered many things of many physicians,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had spent all that she had, and was nothing bettered,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rather grew worse, …said, 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hat Can We Learn From The Woman With The Issue of Blood - Timothy ...">
            <a:extLst>
              <a:ext uri="{FF2B5EF4-FFF2-40B4-BE49-F238E27FC236}">
                <a16:creationId xmlns:a16="http://schemas.microsoft.com/office/drawing/2014/main" id="{270AECD4-13B8-564A-1323-BB06A8EC8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49" y="3733800"/>
            <a:ext cx="6177482" cy="30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2B99D0-47E8-5BBC-B68B-1D827ECFAE55}"/>
              </a:ext>
            </a:extLst>
          </p:cNvPr>
          <p:cNvSpPr txBox="1"/>
          <p:nvPr/>
        </p:nvSpPr>
        <p:spPr>
          <a:xfrm>
            <a:off x="-24384" y="3733800"/>
            <a:ext cx="63962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I may touch but his clothes,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shall be whole.”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25-28 </a:t>
            </a:r>
          </a:p>
        </p:txBody>
      </p:sp>
    </p:spTree>
    <p:extLst>
      <p:ext uri="{BB962C8B-B14F-4D97-AF65-F5344CB8AC3E}">
        <p14:creationId xmlns:p14="http://schemas.microsoft.com/office/powerpoint/2010/main" val="4479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76200" y="11317"/>
            <a:ext cx="120396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The Father of the demonized son. Mark 9:21-24 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child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ofttimes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hath cast him into the fire, and into the waters, to destroy him: but if thou canst do any thing, have compassion on us, and help us. </a:t>
            </a:r>
          </a:p>
          <a:p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said unto him, If thou canst believe, </a:t>
            </a:r>
          </a:p>
          <a:p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all things are possible to him that believeth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Jesus Heals a Demon-Possessed Boy — Watchtower ONLINE LIBRARY">
            <a:extLst>
              <a:ext uri="{FF2B5EF4-FFF2-40B4-BE49-F238E27FC236}">
                <a16:creationId xmlns:a16="http://schemas.microsoft.com/office/drawing/2014/main" id="{33106A9A-73F8-5C99-6EB4-698BF020D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/>
          <a:stretch/>
        </p:blipFill>
        <p:spPr bwMode="auto">
          <a:xfrm>
            <a:off x="7010400" y="3886200"/>
            <a:ext cx="5105400" cy="29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9B2C9C-DDF3-ABC7-2C24-8CEA7339132E}"/>
              </a:ext>
            </a:extLst>
          </p:cNvPr>
          <p:cNvSpPr txBox="1"/>
          <p:nvPr/>
        </p:nvSpPr>
        <p:spPr>
          <a:xfrm>
            <a:off x="228600" y="3886200"/>
            <a:ext cx="70104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straightway the father …cried out, and said with tears, Lord, I believe; </a:t>
            </a:r>
          </a:p>
          <a:p>
            <a:pPr algn="ctr"/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help thou mine unbelief.” 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1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76200" y="11317"/>
            <a:ext cx="1203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The man at the pool of Bethesda. Jn 5:5-16</a:t>
            </a:r>
          </a:p>
        </p:txBody>
      </p:sp>
      <p:pic>
        <p:nvPicPr>
          <p:cNvPr id="1026" name="Picture 2" descr="Half-Healing at the Pool of Bethesda.">
            <a:extLst>
              <a:ext uri="{FF2B5EF4-FFF2-40B4-BE49-F238E27FC236}">
                <a16:creationId xmlns:a16="http://schemas.microsoft.com/office/drawing/2014/main" id="{DFC7C8FE-C6A7-EDD1-6CD7-8E3EB18D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549926"/>
            <a:ext cx="4267200" cy="33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1C04A1-183A-9BF4-9229-3A396192CF93}"/>
              </a:ext>
            </a:extLst>
          </p:cNvPr>
          <p:cNvSpPr txBox="1"/>
          <p:nvPr/>
        </p:nvSpPr>
        <p:spPr>
          <a:xfrm>
            <a:off x="154663" y="719203"/>
            <a:ext cx="120396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6</a:t>
            </a:r>
            <a:r>
              <a:rPr lang="en-US" sz="1600" dirty="0"/>
              <a:t>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Jesus saw him lie, and knew that he had been now a    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long time in that case, he saith Wilt thou be made whole?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impotent man answered him,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Sir, I have no man,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when the water is troubled, to put me into the pool: 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while I am coming, another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steppeth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down before me. 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(He felt helpless and hopeless!)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  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Jesus saith unto him,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Rise, take up thy bed, and walk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0CC94-71B6-573E-685B-76B426BCC855}"/>
              </a:ext>
            </a:extLst>
          </p:cNvPr>
          <p:cNvSpPr txBox="1"/>
          <p:nvPr/>
        </p:nvSpPr>
        <p:spPr>
          <a:xfrm>
            <a:off x="104115" y="5520517"/>
            <a:ext cx="734915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aseline="30000" dirty="0"/>
              <a:t>17</a:t>
            </a:r>
            <a:r>
              <a:rPr lang="en-US" baseline="30000" dirty="0"/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Father worketh hitherto, and I work.” 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F124D8-3768-3DF6-E6F9-62E6117F5D16}"/>
              </a:ext>
            </a:extLst>
          </p:cNvPr>
          <p:cNvSpPr txBox="1"/>
          <p:nvPr/>
        </p:nvSpPr>
        <p:spPr>
          <a:xfrm>
            <a:off x="76200" y="132188"/>
            <a:ext cx="1203960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Hard hearts are unreceptive to God’s Truth.    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Hearts can grow hard through: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peated exposure and/or use. </a:t>
            </a:r>
          </a:p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(Familiarity without Faithful obedience)</a:t>
            </a:r>
          </a:p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Repeated Pain and disappointments can numb/embittered a heart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was Satan’s goal in Job! 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1:11; 2:4,5</a:t>
            </a:r>
          </a:p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“put forth thine hand now, and touch all that he hath,</a:t>
            </a:r>
          </a:p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will curse thee to thy face.”</a:t>
            </a:r>
            <a:endParaRPr lang="en-US" alt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-12071" y="-76200"/>
            <a:ext cx="12039600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</a:p>
          <a:p>
            <a:pPr algn="ctr"/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 your heart grown hard or numb through: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 without Application?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Repeated Disappointments without Explanation? </a:t>
            </a:r>
          </a:p>
          <a:p>
            <a:pPr algn="ctr"/>
            <a:r>
              <a:rPr lang="en-US" alt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is not done with you!  </a:t>
            </a:r>
          </a:p>
          <a:p>
            <a:pPr algn="ctr"/>
            <a:r>
              <a:rPr lang="en-US" alt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 trying to motivate you to grow roots of faith that can survive the heat. </a:t>
            </a:r>
          </a:p>
          <a:p>
            <a:pPr algn="ctr"/>
            <a:r>
              <a:rPr lang="en-US" alt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13:21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0C693-7AA5-72BD-D4F3-52FB2174A612}"/>
              </a:ext>
            </a:extLst>
          </p:cNvPr>
          <p:cNvSpPr txBox="1"/>
          <p:nvPr/>
        </p:nvSpPr>
        <p:spPr>
          <a:xfrm>
            <a:off x="3886200" y="2819400"/>
            <a:ext cx="93605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never did get an explanation!)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0" y="152400"/>
            <a:ext cx="120396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29:11-14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know the thoughts that I think toward you, saith the LORD, thoughts of peace, and not of evil,</a:t>
            </a: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give you an expected end.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tiqwâ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a cord, hope)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shall ye call upon me, and ye shall go and pray unto me, and I will hearken unto you.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seek me, and find me, </a:t>
            </a:r>
          </a:p>
          <a:p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ye shall search for me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be found of you, saith the LORD:</a:t>
            </a:r>
          </a:p>
          <a:p>
            <a:pPr algn="ctr"/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 will turn away your captivity...” 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70F7D-31EE-7CCD-ADC1-80282B254336}"/>
              </a:ext>
            </a:extLst>
          </p:cNvPr>
          <p:cNvSpPr txBox="1"/>
          <p:nvPr/>
        </p:nvSpPr>
        <p:spPr>
          <a:xfrm>
            <a:off x="5818482" y="3810000"/>
            <a:ext cx="62333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all your heart. </a:t>
            </a:r>
          </a:p>
        </p:txBody>
      </p:sp>
    </p:spTree>
    <p:extLst>
      <p:ext uri="{BB962C8B-B14F-4D97-AF65-F5344CB8AC3E}">
        <p14:creationId xmlns:p14="http://schemas.microsoft.com/office/powerpoint/2010/main" val="6617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DA7F292E-125B-FB60-97B0-0FCDA134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11887200" cy="62484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used seed and harvest principles to illustrate the importance of what we allow to grow in the soil of our souls.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4:20-23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son, attend to my words; incline thine ear unto my sayings. Let them not depart from thine eyes;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them in the midst of thine heart.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they are life unto those that find them,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health to all their flesh.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thy heart with all diligence;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out of it are the issues of life.”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23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0" y="152400"/>
            <a:ext cx="121920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Sam. 13:14  reveals that God is seeking </a:t>
            </a:r>
          </a:p>
          <a:p>
            <a:pPr algn="ctr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man after His heart”? </a:t>
            </a:r>
          </a:p>
          <a:p>
            <a:pPr algn="ctr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found such a man in David!</a:t>
            </a:r>
          </a:p>
          <a:p>
            <a:pPr algn="ctr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9:1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praise thee,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LORD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my whole heart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111:1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praise the LORD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my whole heart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alt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Ps 119:10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my whole heart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I sought thee…”</a:t>
            </a:r>
            <a:endParaRPr lang="en-US" alt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119:34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shall observe it (thy law)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my whole heart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119:58 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intreated thy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my whole heart…”</a:t>
            </a: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119:145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cried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my whole heart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hear me,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will keep thy statutes.”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-304800" y="-76200"/>
            <a:ext cx="12192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still</a:t>
            </a:r>
            <a:r>
              <a:rPr kumimoji="0" lang="en-US" altLang="en-US" sz="7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looking for such.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12FA8-7AA8-061D-66B1-1F3E40ED105F}"/>
              </a:ext>
            </a:extLst>
          </p:cNvPr>
          <p:cNvSpPr txBox="1"/>
          <p:nvPr/>
        </p:nvSpPr>
        <p:spPr>
          <a:xfrm>
            <a:off x="4717365" y="1139517"/>
            <a:ext cx="727478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John 4:23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hour cometh,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now is, when the true worshippers shall worship the Father in spirit and in truth: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Father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such to worship him.” </a:t>
            </a:r>
            <a:b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Living Water (Jesus and the Samaritan Woman)">
            <a:extLst>
              <a:ext uri="{FF2B5EF4-FFF2-40B4-BE49-F238E27FC236}">
                <a16:creationId xmlns:a16="http://schemas.microsoft.com/office/drawing/2014/main" id="{2B778596-782C-8D3D-0A0A-566B263B5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810125" cy="3998411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9FC06A-7C76-BF67-DC0C-DF986BF7377E}"/>
              </a:ext>
            </a:extLst>
          </p:cNvPr>
          <p:cNvSpPr txBox="1"/>
          <p:nvPr/>
        </p:nvSpPr>
        <p:spPr>
          <a:xfrm>
            <a:off x="-190500" y="4734342"/>
            <a:ext cx="12573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willing to become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“whole hearted?” Christian?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97E649-D77A-3988-8304-E75D2AC12CAE}"/>
              </a:ext>
            </a:extLst>
          </p:cNvPr>
          <p:cNvSpPr txBox="1"/>
          <p:nvPr/>
        </p:nvSpPr>
        <p:spPr>
          <a:xfrm>
            <a:off x="-304800" y="-76200"/>
            <a:ext cx="12192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still</a:t>
            </a:r>
            <a:r>
              <a:rPr kumimoji="0" lang="en-US" altLang="en-US" sz="7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looking for such.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FC06A-7C76-BF67-DC0C-DF986BF7377E}"/>
              </a:ext>
            </a:extLst>
          </p:cNvPr>
          <p:cNvSpPr txBox="1"/>
          <p:nvPr/>
        </p:nvSpPr>
        <p:spPr>
          <a:xfrm>
            <a:off x="-190500" y="4734342"/>
            <a:ext cx="12573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willing to become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“whole hearted?” Christian?</a:t>
            </a:r>
            <a:endParaRPr lang="en-US" dirty="0"/>
          </a:p>
        </p:txBody>
      </p:sp>
      <p:pic>
        <p:nvPicPr>
          <p:cNvPr id="2050" name="Picture 2" descr="Prayer: The Most Powerful Bible Study Tool - Adventist.org">
            <a:extLst>
              <a:ext uri="{FF2B5EF4-FFF2-40B4-BE49-F238E27FC236}">
                <a16:creationId xmlns:a16="http://schemas.microsoft.com/office/drawing/2014/main" id="{0A7002CE-B6F5-B067-91EF-8040CEFD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23558"/>
            <a:ext cx="5677157" cy="31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oman Praying">
            <a:extLst>
              <a:ext uri="{FF2B5EF4-FFF2-40B4-BE49-F238E27FC236}">
                <a16:creationId xmlns:a16="http://schemas.microsoft.com/office/drawing/2014/main" id="{ED75AF91-2358-7EDB-BEBC-67CB1EE3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46" y="1404879"/>
            <a:ext cx="4876800" cy="32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5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DA7F292E-125B-FB60-97B0-0FCDA134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11887200" cy="62484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the Seed sown in our hearts.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seeks to sow Good Seed.   Mt 13:24     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likened unto a man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sowed good seed in his field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seeks to sow bad/evil Seed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13:25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“while men slept,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enemy came and sowed tares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..”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 (society) seeks to sow Selfish Seed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Gal. 5:16-21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flesh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lusteth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against the Spirit,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Spirit  against the flesh: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these are contrary the one to the other” 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DA7F292E-125B-FB60-97B0-0FCDA134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039600" cy="62484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Harvest Principles reveal we will reap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 sow.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Ga. 6:7,8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 a man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sows, that shall he also reap”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we Sow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Gal. 6:9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not weary in well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doing, for in due season we shall reap…”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we sow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Mt 13:8,9;  Hosea 8:7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have sown the wind,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shall reap the whirlwind”</a:t>
            </a:r>
            <a:endParaRPr lang="en-US" alt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DA7F292E-125B-FB60-97B0-0FCDA134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2" y="76200"/>
            <a:ext cx="12167857" cy="62484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closed last week by reminding ourselves that there’s a limited season for preparing, planting, protecting and harvesting that which we sow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Eccl. 3:1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every thing there is a season,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time to every purpose under the heaven: </a:t>
            </a:r>
          </a:p>
          <a:p>
            <a:pPr marL="742950" indent="-742950" algn="ctr" eaLnBrk="1" hangingPunct="1">
              <a:spcBef>
                <a:spcPts val="0"/>
              </a:spcBef>
              <a:buAutoNum type="arabicPlain" startAt="2"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time to be born, and a time to die;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time to plant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 time to pluck up that which is planted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hath made every thing beautiful in his time: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also he hath set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their heart…”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ôlām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eternity)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DA7F292E-125B-FB60-97B0-0FCDA134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04" y="0"/>
            <a:ext cx="12167857" cy="3657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don’t prepare the soil (heart), the seed won’t be able to Penetrate, Germinate, or Propagate.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aka: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“bring forth fruit” 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(Mt. 13:18-22)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Isn’t it interesting how weeds can thrive anywhere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without any intentional preparation/effort!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 descr="Image result for weeds growing in parking lots">
            <a:extLst>
              <a:ext uri="{FF2B5EF4-FFF2-40B4-BE49-F238E27FC236}">
                <a16:creationId xmlns:a16="http://schemas.microsoft.com/office/drawing/2014/main" id="{99BCA863-C56B-9D6F-3B30-08FE4015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" y="3530120"/>
            <a:ext cx="5731349" cy="33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eeds growing in parking lots">
            <a:extLst>
              <a:ext uri="{FF2B5EF4-FFF2-40B4-BE49-F238E27FC236}">
                <a16:creationId xmlns:a16="http://schemas.microsoft.com/office/drawing/2014/main" id="{C9F7A37D-4EDE-5B73-EA99-3705E281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64" y="3505200"/>
            <a:ext cx="6572362" cy="33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DA7F292E-125B-FB60-97B0-0FCDA134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04" y="0"/>
            <a:ext cx="12167857" cy="62484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good seed requires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“good ground”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13:8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order to produce a healthy, fruitful crop.</a:t>
            </a:r>
          </a:p>
        </p:txBody>
      </p:sp>
      <p:pic>
        <p:nvPicPr>
          <p:cNvPr id="2050" name="Picture 2" descr="Plowed Field Photograph by Wendell Ward">
            <a:extLst>
              <a:ext uri="{FF2B5EF4-FFF2-40B4-BE49-F238E27FC236}">
                <a16:creationId xmlns:a16="http://schemas.microsoft.com/office/drawing/2014/main" id="{311EE68C-2DE6-46E8-5A89-AD34DA6F1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1"/>
          <a:stretch/>
        </p:blipFill>
        <p:spPr bwMode="auto">
          <a:xfrm>
            <a:off x="50648" y="3352800"/>
            <a:ext cx="4597552" cy="33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D2923D-4B50-0312-CB6E-09B5BCD01AA5}"/>
              </a:ext>
            </a:extLst>
          </p:cNvPr>
          <p:cNvSpPr txBox="1"/>
          <p:nvPr/>
        </p:nvSpPr>
        <p:spPr>
          <a:xfrm>
            <a:off x="84175" y="1227494"/>
            <a:ext cx="1183655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“Good ground” requires Preparation!</a:t>
            </a:r>
            <a:endParaRPr lang="en-US" sz="3600" b="1" dirty="0"/>
          </a:p>
          <a:p>
            <a:pPr algn="ctr"/>
            <a:b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B54A8-E489-A504-611E-BE8C7784B497}"/>
              </a:ext>
            </a:extLst>
          </p:cNvPr>
          <p:cNvSpPr txBox="1"/>
          <p:nvPr/>
        </p:nvSpPr>
        <p:spPr>
          <a:xfrm>
            <a:off x="4738604" y="5033966"/>
            <a:ext cx="7416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“By failing to prepare, 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preparing to fail!”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Benjamin Franklin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F9CC8-D246-4317-1444-3D0369152CA0}"/>
              </a:ext>
            </a:extLst>
          </p:cNvPr>
          <p:cNvSpPr txBox="1"/>
          <p:nvPr/>
        </p:nvSpPr>
        <p:spPr>
          <a:xfrm>
            <a:off x="4419601" y="3346174"/>
            <a:ext cx="79503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“Before anything else,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Preparation is the key to success.”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Alexander Graham 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DA7F292E-125B-FB60-97B0-0FCDA134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04" y="0"/>
            <a:ext cx="12167857" cy="6705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fail to intentionally prepare our hearts,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if they’re exposed to God’s “good seed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have trouble taking root and bearing fruit.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Chron.  12:14 tell us that King Rehoboam </a:t>
            </a:r>
          </a:p>
        </p:txBody>
      </p:sp>
      <p:pic>
        <p:nvPicPr>
          <p:cNvPr id="2050" name="Picture 2" descr="Servanthood – glennsreflections.com">
            <a:extLst>
              <a:ext uri="{FF2B5EF4-FFF2-40B4-BE49-F238E27FC236}">
                <a16:creationId xmlns:a16="http://schemas.microsoft.com/office/drawing/2014/main" id="{E0B641B8-D3AA-F1C4-6760-49D8E507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2790825"/>
            <a:ext cx="29337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417016-0AFA-4F99-07B4-3ED698CB6894}"/>
              </a:ext>
            </a:extLst>
          </p:cNvPr>
          <p:cNvSpPr txBox="1"/>
          <p:nvPr/>
        </p:nvSpPr>
        <p:spPr>
          <a:xfrm>
            <a:off x="2667000" y="2590800"/>
            <a:ext cx="91853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“did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āśâ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produced, prepared)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evil,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hurt, wickedness)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prepared not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kûn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set up, established, fixed)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his heart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seek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dārash</a:t>
            </a: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frequent, follow, search, Worship)</a:t>
            </a:r>
            <a:endParaRPr kumimoji="0" lang="en-US" alt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2745</Words>
  <Application>Microsoft Office PowerPoint</Application>
  <PresentationFormat>Widescreen</PresentationFormat>
  <Paragraphs>257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 Pro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94</cp:revision>
  <dcterms:created xsi:type="dcterms:W3CDTF">2011-08-02T06:30:26Z</dcterms:created>
  <dcterms:modified xsi:type="dcterms:W3CDTF">2023-04-29T23:17:18Z</dcterms:modified>
</cp:coreProperties>
</file>