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2" r:id="rId1"/>
    <p:sldMasterId id="2147483735" r:id="rId2"/>
    <p:sldMasterId id="2147483710" r:id="rId3"/>
    <p:sldMasterId id="2147483648" r:id="rId4"/>
    <p:sldMasterId id="2147483763" r:id="rId5"/>
    <p:sldMasterId id="2147483764" r:id="rId6"/>
    <p:sldMasterId id="2147483765" r:id="rId7"/>
    <p:sldMasterId id="2147483769" r:id="rId8"/>
    <p:sldMasterId id="2147483775" r:id="rId9"/>
  </p:sldMasterIdLst>
  <p:notesMasterIdLst>
    <p:notesMasterId r:id="rId40"/>
  </p:notesMasterIdLst>
  <p:sldIdLst>
    <p:sldId id="289" r:id="rId10"/>
    <p:sldId id="378" r:id="rId11"/>
    <p:sldId id="379" r:id="rId12"/>
    <p:sldId id="352" r:id="rId13"/>
    <p:sldId id="291" r:id="rId14"/>
    <p:sldId id="292" r:id="rId15"/>
    <p:sldId id="282" r:id="rId16"/>
    <p:sldId id="346" r:id="rId17"/>
    <p:sldId id="331" r:id="rId18"/>
    <p:sldId id="348" r:id="rId19"/>
    <p:sldId id="354" r:id="rId20"/>
    <p:sldId id="377" r:id="rId21"/>
    <p:sldId id="366" r:id="rId22"/>
    <p:sldId id="365" r:id="rId23"/>
    <p:sldId id="364" r:id="rId24"/>
    <p:sldId id="368" r:id="rId25"/>
    <p:sldId id="369" r:id="rId26"/>
    <p:sldId id="359" r:id="rId27"/>
    <p:sldId id="370" r:id="rId28"/>
    <p:sldId id="353" r:id="rId29"/>
    <p:sldId id="383" r:id="rId30"/>
    <p:sldId id="380" r:id="rId31"/>
    <p:sldId id="371" r:id="rId32"/>
    <p:sldId id="357" r:id="rId33"/>
    <p:sldId id="373" r:id="rId34"/>
    <p:sldId id="372" r:id="rId35"/>
    <p:sldId id="381" r:id="rId36"/>
    <p:sldId id="382" r:id="rId37"/>
    <p:sldId id="347" r:id="rId38"/>
    <p:sldId id="351" r:id="rId3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3300"/>
    <a:srgbClr val="FF0066"/>
    <a:srgbClr val="FFFFFF"/>
    <a:srgbClr val="ADA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95" autoAdjust="0"/>
  </p:normalViewPr>
  <p:slideViewPr>
    <p:cSldViewPr>
      <p:cViewPr varScale="1">
        <p:scale>
          <a:sx n="104" d="100"/>
          <a:sy n="104" d="100"/>
        </p:scale>
        <p:origin x="114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63D2-66EB-4D53-8E7F-3DFFF4009EA2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8AB58-FC50-4F17-BD3A-FD95E0839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3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96D62-E159-47A8-9A71-E5752C26B2C5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4388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8AB58-FC50-4F17-BD3A-FD95E08395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89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96D62-E159-47A8-9A71-E5752C26B2C5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75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18B-F667-400D-BD65-8FA21F40F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122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18B-F667-400D-BD65-8FA21F40F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77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18B-F667-400D-BD65-8FA21F40F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565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589CDB-1591-4EC7-94B4-1F11EF9AE6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03661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64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33663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34259-66D5-4332-9D23-862A533F6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9ED51-7DC7-4CC2-A2A5-026EC43ECE3B}" type="datetimeFigureOut">
              <a:rPr lang="en-US"/>
              <a:pPr>
                <a:defRPr/>
              </a:pPr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4910A-6B09-43A8-85E3-6B3F0F4B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FAF3D-9FA2-42E2-9B41-1473614A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38A97-D657-4850-B73E-8945B4CA90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79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554B8-6309-4921-A07D-59E1DC10F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DAEFF-17A4-4397-99DF-A13434D29624}" type="datetimeFigureOut">
              <a:rPr lang="en-US"/>
              <a:pPr>
                <a:defRPr/>
              </a:pPr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4E355-1DC6-4405-A30A-EC2B90209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52C52-6B3D-4004-8D30-5D29530E8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7842D-C8C4-4270-9BCF-1A2399E87A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861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554B8-6309-4921-A07D-59E1DC10F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DAEFF-17A4-4397-99DF-A13434D29624}" type="datetimeFigureOut">
              <a:rPr lang="en-US"/>
              <a:pPr>
                <a:defRPr/>
              </a:pPr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4E355-1DC6-4405-A30A-EC2B90209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52C52-6B3D-4004-8D30-5D29530E8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7842D-C8C4-4270-9BCF-1A2399E87A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861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554B8-6309-4921-A07D-59E1DC10F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DAEFF-17A4-4397-99DF-A13434D29624}" type="datetimeFigureOut">
              <a:rPr lang="en-US"/>
              <a:pPr>
                <a:defRPr/>
              </a:pPr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4E355-1DC6-4405-A30A-EC2B90209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52C52-6B3D-4004-8D30-5D29530E8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7842D-C8C4-4270-9BCF-1A2399E87A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861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276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3600" b="1" cap="small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1840"/>
            <a:ext cx="10972800" cy="5224510"/>
          </a:xfrm>
        </p:spPr>
        <p:txBody>
          <a:bodyPr/>
          <a:lstStyle>
            <a:lvl1pPr marL="0" indent="0">
              <a:buNone/>
              <a:defRPr sz="2800" b="1">
                <a:latin typeface="Times New Roman"/>
                <a:cs typeface="Times New Roman"/>
              </a:defRPr>
            </a:lvl1pPr>
            <a:lvl2pPr marL="285750" indent="-285750"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573088" indent="-228600">
              <a:buFont typeface="Wingdings" charset="2"/>
              <a:buChar char="§"/>
              <a:tabLst/>
              <a:defRPr>
                <a:latin typeface="Times New Roman"/>
                <a:cs typeface="Times New Roman"/>
              </a:defRPr>
            </a:lvl3pPr>
            <a:lvl4pPr>
              <a:defRPr>
                <a:latin typeface="Times New Roman"/>
                <a:cs typeface="Times New Roman"/>
              </a:defRPr>
            </a:lvl4pPr>
            <a:lvl5pPr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2ABF0-67EE-408B-A199-ACF8BDD8647C}" type="datetimeFigureOut">
              <a:rPr lang="en-US" altLang="en-US"/>
              <a:pPr>
                <a:defRPr/>
              </a:pPr>
              <a:t>3/31/2022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AFBA9-9172-48F9-985C-D7EC2EEB4E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9025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F13C-66FA-40EF-AE06-0B4ADF6AD88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129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18B-F667-400D-BD65-8FA21F40F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22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18B-F667-400D-BD65-8FA21F40F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019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18B-F667-400D-BD65-8FA21F40F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985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18B-F667-400D-BD65-8FA21F40F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44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18B-F667-400D-BD65-8FA21F40F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32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18B-F667-400D-BD65-8FA21F40F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152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18B-F667-400D-BD65-8FA21F40F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94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A1C1D-2F45-49AE-9461-55B16AC6B07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38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3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90500"/>
            <a:ext cx="109728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40639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eorgia" pitchFamily="18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93900"/>
            <a:ext cx="7010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422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charset="0"/>
              </a:rPr>
              <a:t>Second level</a:t>
            </a:r>
          </a:p>
          <a:p>
            <a:pPr lvl="2"/>
            <a:r>
              <a:rPr lang="en-US" altLang="en-US">
                <a:sym typeface="Arial" charset="0"/>
              </a:rPr>
              <a:t>Third level</a:t>
            </a:r>
          </a:p>
          <a:p>
            <a:pPr lvl="3"/>
            <a:r>
              <a:rPr lang="en-US" altLang="en-US">
                <a:sym typeface="Arial" charset="0"/>
              </a:rPr>
              <a:t>Fourth level</a:t>
            </a:r>
          </a:p>
          <a:p>
            <a:pPr lvl="4"/>
            <a:r>
              <a:rPr lang="en-US" altLang="en-US">
                <a:sym typeface="Arial" charset="0"/>
              </a:rPr>
              <a:t>Fifth level</a:t>
            </a:r>
          </a:p>
        </p:txBody>
      </p:sp>
      <p:sp>
        <p:nvSpPr>
          <p:cNvPr id="307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9950452" y="6245225"/>
            <a:ext cx="41698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cs typeface="Arial" charset="0"/>
              </a:defRPr>
            </a:lvl1pPr>
          </a:lstStyle>
          <a:p>
            <a:fld id="{B661C270-8FA0-469F-96FC-CEA9F9F0E2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8" r:id="rId1"/>
  </p:sldLayoutIdLst>
  <p:transition/>
  <p:hf hdr="0" ftr="0" dt="0"/>
  <p:txStyles>
    <p:titleStyle>
      <a:lvl1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+mj-lt"/>
          <a:ea typeface="+mj-ea"/>
          <a:cs typeface="+mj-cs"/>
          <a:sym typeface="Georgia" pitchFamily="18" charset="0"/>
        </a:defRPr>
      </a:lvl1pPr>
      <a:lvl2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2pPr>
      <a:lvl3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3pPr>
      <a:lvl4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4pPr>
      <a:lvl5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5pPr>
      <a:lvl6pPr marL="4968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6pPr>
      <a:lvl7pPr marL="9540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7pPr>
      <a:lvl8pPr marL="14112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8pPr>
      <a:lvl9pPr marL="18684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SzPct val="100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–"/>
        <a:defRPr sz="2800">
          <a:solidFill>
            <a:schemeClr val="tx1"/>
          </a:solidFill>
          <a:latin typeface="+mn-lt"/>
          <a:ea typeface="+mn-ea"/>
          <a:sym typeface="Arial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•"/>
        <a:defRPr sz="2400">
          <a:solidFill>
            <a:schemeClr val="tx1"/>
          </a:solidFill>
          <a:latin typeface="+mn-lt"/>
          <a:ea typeface="+mn-ea"/>
          <a:sym typeface="Arial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–"/>
        <a:defRPr sz="2000">
          <a:solidFill>
            <a:schemeClr val="tx1"/>
          </a:solidFill>
          <a:latin typeface="+mn-lt"/>
          <a:ea typeface="+mn-ea"/>
          <a:sym typeface="Arial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4B584BB0-8A57-4247-AB1B-E7E37E05A2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7219" y="321469"/>
            <a:ext cx="10977562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charset="0"/>
              </a:rPr>
              <a:t>Click to edit Master title style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2D18D73E-CD87-4242-AD56-E536504AB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7218" y="1553766"/>
            <a:ext cx="10989469" cy="503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18084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charset="0"/>
              </a:rPr>
              <a:t>Second level</a:t>
            </a:r>
          </a:p>
          <a:p>
            <a:pPr lvl="2"/>
            <a:r>
              <a:rPr lang="en-US" dirty="0">
                <a:sym typeface="Arial" charset="0"/>
              </a:rPr>
              <a:t>Third level</a:t>
            </a:r>
          </a:p>
          <a:p>
            <a:pPr lvl="3"/>
            <a:r>
              <a:rPr lang="en-US" dirty="0">
                <a:sym typeface="Arial" charset="0"/>
              </a:rPr>
              <a:t>Fourth level</a:t>
            </a:r>
          </a:p>
          <a:p>
            <a:pPr lvl="4"/>
            <a:r>
              <a:rPr lang="en-US" dirty="0">
                <a:sym typeface="Arial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+mn-lt"/>
          <a:ea typeface="+mj-ea"/>
          <a:cs typeface="+mj-cs"/>
          <a:sym typeface="Georgia" panose="02040502050405020303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charset="0"/>
          <a:ea typeface="ヒラギノ明朝 Pro W6" charset="0"/>
          <a:cs typeface="ヒラギノ明朝 Pro W6" charset="0"/>
          <a:sym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charset="0"/>
          <a:ea typeface="ヒラギノ明朝 Pro W6" charset="0"/>
          <a:cs typeface="ヒラギノ明朝 Pro W6" charset="0"/>
          <a:sym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charset="0"/>
          <a:ea typeface="ヒラギノ明朝 Pro W6" charset="0"/>
          <a:cs typeface="ヒラギノ明朝 Pro W6" charset="0"/>
          <a:sym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charset="0"/>
          <a:ea typeface="ヒラギノ明朝 Pro W6" charset="0"/>
          <a:cs typeface="ヒラギノ明朝 Pro W6" charset="0"/>
          <a:sym typeface="Georgia" panose="02040502050405020303" pitchFamily="18" charset="0"/>
        </a:defRPr>
      </a:lvl5pPr>
      <a:lvl6pPr marL="609630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121926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82889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2438522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649850" indent="-641383" algn="l" rtl="0" eaLnBrk="0" fontAlgn="base" hangingPunct="0">
        <a:spcBef>
          <a:spcPts val="1467"/>
        </a:spcBef>
        <a:spcAft>
          <a:spcPct val="0"/>
        </a:spcAft>
        <a:buSzPct val="100000"/>
        <a:buFont typeface="Lucida Grande" charset="0"/>
        <a:buChar char="•"/>
        <a:defRPr sz="5867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1331451" indent="-522843" algn="l" rtl="0" eaLnBrk="0" fontAlgn="base" hangingPunct="0">
        <a:spcBef>
          <a:spcPts val="1200"/>
        </a:spcBef>
        <a:spcAft>
          <a:spcPct val="0"/>
        </a:spcAft>
        <a:buSzPct val="100000"/>
        <a:buFont typeface="Lucida Grande" charset="0"/>
        <a:buChar char="–"/>
        <a:defRPr sz="5067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2108305" indent="-433939" algn="l" rtl="0" eaLnBrk="0" fontAlgn="base" hangingPunct="0">
        <a:spcBef>
          <a:spcPts val="1067"/>
        </a:spcBef>
        <a:spcAft>
          <a:spcPct val="0"/>
        </a:spcAft>
        <a:buSzPct val="100000"/>
        <a:buFont typeface="Lucida Grande" charset="0"/>
        <a:buChar char="•"/>
        <a:defRPr sz="4534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297194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charset="0"/>
        <a:buChar char="–"/>
        <a:defRPr sz="3734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383770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444734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6pPr>
      <a:lvl7pPr marL="505697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7pPr>
      <a:lvl8pPr marL="566660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8pPr>
      <a:lvl9pPr marL="627623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E09FF23-883E-4E79-B730-B75137AB9C9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41B7AEA-D413-4A9E-A22D-24B3F324EA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F753F-B6C0-4D5A-88F6-8BD2EB5F14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D9689B-D8B1-4B31-83CD-F9DA9B395319}" type="datetimeFigureOut">
              <a:rPr lang="en-US"/>
              <a:pPr>
                <a:defRPr/>
              </a:pPr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9122C-45DA-4616-8D5C-11230DA42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77DE8-C284-4D6B-8165-0C5ECB6F0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0BCC892-39B8-4B46-8C6B-D1A6DDD89F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E09FF23-883E-4E79-B730-B75137AB9C9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41B7AEA-D413-4A9E-A22D-24B3F324EA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F753F-B6C0-4D5A-88F6-8BD2EB5F14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D9689B-D8B1-4B31-83CD-F9DA9B395319}" type="datetimeFigureOut">
              <a:rPr lang="en-US"/>
              <a:pPr>
                <a:defRPr/>
              </a:pPr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9122C-45DA-4616-8D5C-11230DA42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77DE8-C284-4D6B-8165-0C5ECB6F0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0BCC892-39B8-4B46-8C6B-D1A6DDD89F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E09FF23-883E-4E79-B730-B75137AB9C9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41B7AEA-D413-4A9E-A22D-24B3F324EA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F753F-B6C0-4D5A-88F6-8BD2EB5F14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D9689B-D8B1-4B31-83CD-F9DA9B395319}" type="datetimeFigureOut">
              <a:rPr lang="en-US"/>
              <a:pPr>
                <a:defRPr/>
              </a:pPr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9122C-45DA-4616-8D5C-11230DA42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77DE8-C284-4D6B-8165-0C5ECB6F0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0BCC892-39B8-4B46-8C6B-D1A6DDD89F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E09FF23-883E-4E79-B730-B75137AB9C9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41B7AEA-D413-4A9E-A22D-24B3F324EA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F753F-B6C0-4D5A-88F6-8BD2EB5F14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D9689B-D8B1-4B31-83CD-F9DA9B395319}" type="datetimeFigureOut">
              <a:rPr lang="en-US"/>
              <a:pPr>
                <a:defRPr/>
              </a:pPr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9122C-45DA-4616-8D5C-11230DA42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77DE8-C284-4D6B-8165-0C5ECB6F0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0BCC892-39B8-4B46-8C6B-D1A6DDD89F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BC70BA5-1BAE-421C-990F-9A1E736F9DA4}" type="datetimeFigureOut">
              <a:rPr lang="en-US" altLang="en-US"/>
              <a:pPr>
                <a:defRPr/>
              </a:pPr>
              <a:t>3/31/2022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A0FA49A-F5B0-4D19-8010-25F396AAF2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9F504C-750D-4030-8B20-86BA57D2A81D}"/>
              </a:ext>
            </a:extLst>
          </p:cNvPr>
          <p:cNvSpPr txBox="1"/>
          <p:nvPr/>
        </p:nvSpPr>
        <p:spPr>
          <a:xfrm>
            <a:off x="76384" y="5562535"/>
            <a:ext cx="11734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Seeing ourselves through God’s Eyes. 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46B219-30D2-4D71-983C-6C31D5555642}"/>
              </a:ext>
            </a:extLst>
          </p:cNvPr>
          <p:cNvSpPr txBox="1"/>
          <p:nvPr/>
        </p:nvSpPr>
        <p:spPr>
          <a:xfrm>
            <a:off x="76384" y="104"/>
            <a:ext cx="12039233" cy="1107996"/>
          </a:xfrm>
          <a:prstGeom prst="rect">
            <a:avLst/>
          </a:prstGeom>
          <a:solidFill>
            <a:schemeClr val="bg1">
              <a:alpha val="42000"/>
            </a:schemeClr>
          </a:solidFill>
          <a:effectLst>
            <a:softEdge rad="1651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Pictures of the People of God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06673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E108DD2D-AB94-46F6-9A9A-94FD9CCF9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12039600" cy="1143000"/>
          </a:xfrm>
        </p:spPr>
        <p:txBody>
          <a:bodyPr/>
          <a:lstStyle/>
          <a:p>
            <a:pPr eaLnBrk="1" hangingPunct="1"/>
            <a:r>
              <a:rPr lang="en-US" altLang="en-US" sz="6000" b="1" dirty="0">
                <a:solidFill>
                  <a:schemeClr val="bg1"/>
                </a:solidFill>
                <a:latin typeface="Georgia" panose="02040502050405020303" pitchFamily="18" charset="0"/>
              </a:rPr>
              <a:t>Pt.6  God describes us as </a:t>
            </a:r>
            <a:br>
              <a:rPr lang="en-US" altLang="en-US" sz="60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members of His Family!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D1F51F-DCF2-4D70-AAD4-EED52CDFD1DA}"/>
              </a:ext>
            </a:extLst>
          </p:cNvPr>
          <p:cNvSpPr txBox="1"/>
          <p:nvPr/>
        </p:nvSpPr>
        <p:spPr>
          <a:xfrm>
            <a:off x="152400" y="1676400"/>
            <a:ext cx="12039600" cy="1446550"/>
          </a:xfrm>
          <a:prstGeom prst="rect">
            <a:avLst/>
          </a:prstGeom>
          <a:solidFill>
            <a:schemeClr val="tx1">
              <a:alpha val="36000"/>
            </a:schemeClr>
          </a:solidFill>
          <a:effectLst>
            <a:softEdge rad="1397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Eph 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2:18,19  </a:t>
            </a:r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through him we have access </a:t>
            </a:r>
          </a:p>
          <a:p>
            <a:pPr algn="ctr"/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one Spirit </a:t>
            </a:r>
            <a:r>
              <a:rPr lang="en-US" sz="4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unto the Father</a:t>
            </a:r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AC3840-601B-40C6-AC2E-7900F02D01EF}"/>
              </a:ext>
            </a:extLst>
          </p:cNvPr>
          <p:cNvSpPr txBox="1"/>
          <p:nvPr/>
        </p:nvSpPr>
        <p:spPr>
          <a:xfrm>
            <a:off x="38100" y="3235612"/>
            <a:ext cx="11811000" cy="1446550"/>
          </a:xfrm>
          <a:prstGeom prst="rect">
            <a:avLst/>
          </a:prstGeom>
          <a:solidFill>
            <a:schemeClr val="tx1">
              <a:alpha val="38000"/>
            </a:schemeClr>
          </a:solidFill>
          <a:effectLst>
            <a:softEdge rad="2159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Now therefore ye are no more strangers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foreigners,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653271-4BFA-4B02-B023-82471B1518FE}"/>
              </a:ext>
            </a:extLst>
          </p:cNvPr>
          <p:cNvSpPr txBox="1"/>
          <p:nvPr/>
        </p:nvSpPr>
        <p:spPr>
          <a:xfrm>
            <a:off x="304800" y="4829036"/>
            <a:ext cx="11277600" cy="1754326"/>
          </a:xfrm>
          <a:prstGeom prst="rect">
            <a:avLst/>
          </a:prstGeom>
          <a:solidFill>
            <a:schemeClr val="tx1">
              <a:alpha val="3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fellow-citizens with the saints,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of the household of God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!”; 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98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53125630-A258-46EF-9FEA-4A98D5737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18" y="1066800"/>
            <a:ext cx="12004964" cy="56388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does someone become part of a family?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Either by Birth / Conception</a:t>
            </a:r>
            <a:endParaRPr lang="en-US" altLang="en-US" sz="4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(Jn 3:3; 1 Pt 1:21)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by Adoption / Invitation</a:t>
            </a:r>
            <a:r>
              <a:rPr lang="en-US" alt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(Ro. 8:15, 23; Gal. 4:5; Eph. 1:5)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God’s word uses both examples to illustrate the nature of His Family.   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37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53125630-A258-46EF-9FEA-4A98D5737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661" y="990600"/>
            <a:ext cx="12004964" cy="56388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members of God’s Family:</a:t>
            </a:r>
          </a:p>
          <a:p>
            <a:pPr marL="914400" indent="-914400" eaLnBrk="1" hangingPunct="1">
              <a:spcBef>
                <a:spcPts val="0"/>
              </a:spcBef>
              <a:buAutoNum type="alphaUcPeriod"/>
            </a:pP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obtain His </a:t>
            </a:r>
            <a:r>
              <a:rPr lang="en-US" altLang="en-US" sz="4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Peter 1:3-4 </a:t>
            </a:r>
            <a:endParaRPr lang="en-US" alt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“his divine power hath given unto us all things that pertain unto life and godliness, through the knowledge of him that hath called us to glory and virtue: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Whereby are given unto us exceeding great and precious promises: </a:t>
            </a: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by these ye might be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partakers of the divine nature</a:t>
            </a: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377D95-5E29-437A-83EC-45CFAF3165C6}"/>
              </a:ext>
            </a:extLst>
          </p:cNvPr>
          <p:cNvSpPr txBox="1"/>
          <p:nvPr/>
        </p:nvSpPr>
        <p:spPr>
          <a:xfrm>
            <a:off x="17106" y="32657"/>
            <a:ext cx="8898294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The </a:t>
            </a:r>
            <a:r>
              <a:rPr lang="en-US" sz="4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Privilege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God’s Family</a:t>
            </a:r>
          </a:p>
        </p:txBody>
      </p:sp>
    </p:spTree>
    <p:extLst>
      <p:ext uri="{BB962C8B-B14F-4D97-AF65-F5344CB8AC3E}">
        <p14:creationId xmlns:p14="http://schemas.microsoft.com/office/powerpoint/2010/main" val="367950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53125630-A258-46EF-9FEA-4A98D5737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782" y="990600"/>
            <a:ext cx="12233564" cy="5638800"/>
          </a:xfrm>
        </p:spPr>
        <p:txBody>
          <a:bodyPr/>
          <a:lstStyle/>
          <a:p>
            <a:pPr marL="742950" indent="-742950" eaLnBrk="1" hangingPunct="1">
              <a:buAutoNum type="arabicParenR"/>
            </a:pP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When?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we recognize and respond in faith (Trust) to the Gospel.  </a:t>
            </a:r>
            <a:r>
              <a:rPr lang="en-US" alt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Jn 3:16, Gal 2:8,9; Rev. 3:20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“Behold I stand at the door and knock </a:t>
            </a:r>
            <a:r>
              <a:rPr lang="en-US" alt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(See Ro. 10:10)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any …hear my voice and open the door,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will </a:t>
            </a:r>
            <a:r>
              <a:rPr lang="en-US" altLang="en-US" sz="5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in unto him</a:t>
            </a: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 algn="ctr" eaLnBrk="1" hangingPunct="1"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Cor. 4:6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“God, who commanded the light to shine out of darkness, </a:t>
            </a:r>
            <a:r>
              <a:rPr lang="en-US" alt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hath shined in our hearts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to give the light of the knowledge of the glory of God in Jesus Christ.” </a:t>
            </a:r>
          </a:p>
          <a:p>
            <a:pPr marL="0" indent="0" algn="ctr" eaLnBrk="1" hangingPunct="1">
              <a:buNone/>
            </a:pPr>
            <a:endParaRPr lang="en-US" alt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0A7883-B07A-4BF0-8828-0337966FC81C}"/>
              </a:ext>
            </a:extLst>
          </p:cNvPr>
          <p:cNvSpPr txBox="1"/>
          <p:nvPr/>
        </p:nvSpPr>
        <p:spPr>
          <a:xfrm>
            <a:off x="17106" y="32657"/>
            <a:ext cx="899160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We have His nature!</a:t>
            </a:r>
          </a:p>
        </p:txBody>
      </p:sp>
    </p:spTree>
    <p:extLst>
      <p:ext uri="{BB962C8B-B14F-4D97-AF65-F5344CB8AC3E}">
        <p14:creationId xmlns:p14="http://schemas.microsoft.com/office/powerpoint/2010/main" val="323641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53125630-A258-46EF-9FEA-4A98D5737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782" y="990600"/>
            <a:ext cx="12233564" cy="5638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How?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being born again by His Spirit. Jn 3:3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“Verily I say unto thee, Except a man be born again,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 cannot see the kingdom of God. …</a:t>
            </a:r>
          </a:p>
          <a:p>
            <a:pPr marL="742950" indent="-742950" algn="ctr" eaLnBrk="1" hangingPunct="1">
              <a:spcBef>
                <a:spcPts val="0"/>
              </a:spcBef>
              <a:buAutoNum type="arabicPlain" startAt="6"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which is born of the flesh is flesh;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that which is born of the Spirit is spirit. </a:t>
            </a:r>
          </a:p>
          <a:p>
            <a:pPr marL="742950" indent="-742950" algn="ctr" eaLnBrk="1" hangingPunct="1">
              <a:spcBef>
                <a:spcPts val="0"/>
              </a:spcBef>
              <a:buAutoNum type="arabicPlain" startAt="7"/>
            </a:pP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Marvel not that I said unto thee,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Ye must be </a:t>
            </a:r>
            <a:r>
              <a:rPr lang="en-US" altLang="en-US" sz="4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born again.”</a:t>
            </a: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Genna’ō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regenerated (from Genos: kin)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endParaRPr lang="en-US" alt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0A7883-B07A-4BF0-8828-0337966FC81C}"/>
              </a:ext>
            </a:extLst>
          </p:cNvPr>
          <p:cNvSpPr txBox="1"/>
          <p:nvPr/>
        </p:nvSpPr>
        <p:spPr>
          <a:xfrm>
            <a:off x="17106" y="32657"/>
            <a:ext cx="899160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We have His nature!</a:t>
            </a:r>
          </a:p>
        </p:txBody>
      </p:sp>
    </p:spTree>
    <p:extLst>
      <p:ext uri="{BB962C8B-B14F-4D97-AF65-F5344CB8AC3E}">
        <p14:creationId xmlns:p14="http://schemas.microsoft.com/office/powerpoint/2010/main" val="58347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53125630-A258-46EF-9FEA-4A98D5737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782" y="990600"/>
            <a:ext cx="12233564" cy="5638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How?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being born again by His Spirit. Tit 3:5-6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“Not by works of righteousness which we have done,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according to his mercy he saved us,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the washing of regeneration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renewing of the Holy Ghost; </a:t>
            </a:r>
          </a:p>
          <a:p>
            <a:pPr marL="742950" indent="-742950" algn="ctr" eaLnBrk="1" hangingPunct="1">
              <a:spcBef>
                <a:spcPts val="0"/>
              </a:spcBef>
              <a:buAutoNum type="arabicPlain" startAt="6"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he shed on us abundantly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through Jesus Christ our Savior;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 </a:t>
            </a:r>
            <a:r>
              <a:rPr lang="en-US" alt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being justified by his grace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we should </a:t>
            </a:r>
            <a:r>
              <a:rPr lang="en-US" alt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made heirs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hope of eternal life.”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endParaRPr lang="en-US" alt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0A7883-B07A-4BF0-8828-0337966FC81C}"/>
              </a:ext>
            </a:extLst>
          </p:cNvPr>
          <p:cNvSpPr txBox="1"/>
          <p:nvPr/>
        </p:nvSpPr>
        <p:spPr>
          <a:xfrm>
            <a:off x="17106" y="32657"/>
            <a:ext cx="899160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We have His nature!</a:t>
            </a:r>
          </a:p>
        </p:txBody>
      </p:sp>
    </p:spTree>
    <p:extLst>
      <p:ext uri="{BB962C8B-B14F-4D97-AF65-F5344CB8AC3E}">
        <p14:creationId xmlns:p14="http://schemas.microsoft.com/office/powerpoint/2010/main" val="134635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53125630-A258-46EF-9FEA-4A98D5737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782" y="990600"/>
            <a:ext cx="12233564" cy="5638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Gal. 4:4-7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“God sent his Son…to redeem them that were under the law, </a:t>
            </a:r>
          </a:p>
          <a:p>
            <a:pPr marL="0" indent="0" algn="ctr" eaLnBrk="1" hangingPunct="1">
              <a:buNone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we might receive </a:t>
            </a:r>
            <a:r>
              <a:rPr lang="en-US" alt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adoption of sons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 eaLnBrk="1" hangingPunct="1"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because ye are sons, God sent forth the Spirit of his Son into your hearts, crying, Abba, Father.”</a:t>
            </a:r>
          </a:p>
          <a:p>
            <a:pPr marL="0" indent="0" algn="ctr" eaLnBrk="1" hangingPunct="1">
              <a:spcBef>
                <a:spcPts val="180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 8:15-16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“we’ve received… </a:t>
            </a:r>
            <a:r>
              <a:rPr lang="en-US" alt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Spirit of adoption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whereby we cry, Abba, Father.  The Spirit itself bears witness with our spirit, that we are the children of God”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0A7883-B07A-4BF0-8828-0337966FC81C}"/>
              </a:ext>
            </a:extLst>
          </p:cNvPr>
          <p:cNvSpPr txBox="1"/>
          <p:nvPr/>
        </p:nvSpPr>
        <p:spPr>
          <a:xfrm>
            <a:off x="17106" y="32657"/>
            <a:ext cx="899160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We have His nature!</a:t>
            </a:r>
          </a:p>
        </p:txBody>
      </p:sp>
    </p:spTree>
    <p:extLst>
      <p:ext uri="{BB962C8B-B14F-4D97-AF65-F5344CB8AC3E}">
        <p14:creationId xmlns:p14="http://schemas.microsoft.com/office/powerpoint/2010/main" val="399458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53125630-A258-46EF-9FEA-4A98D5737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782" y="990600"/>
            <a:ext cx="12233564" cy="5638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Why: To help us develop a “Family Likeness”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Ro. 12:2  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“Be not conformed to this world,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be transformed…” </a:t>
            </a:r>
          </a:p>
          <a:p>
            <a:pPr marL="0" indent="0" algn="ctr" eaLnBrk="1" hangingPunct="1"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2Cor 3:18 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“we all…are changed, from glory to glory,</a:t>
            </a:r>
          </a:p>
          <a:p>
            <a:pPr marL="0" indent="0" algn="ctr" eaLnBrk="1" hangingPunct="1">
              <a:buNone/>
            </a:pPr>
            <a:r>
              <a:rPr lang="en-US" alt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even as by the Spirit of the Lord.” </a:t>
            </a:r>
          </a:p>
          <a:p>
            <a:pPr marL="0" indent="0" algn="ctr" eaLnBrk="1" hangingPunct="1">
              <a:buNone/>
            </a:pPr>
            <a:r>
              <a:rPr lang="en-US" alt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Ro. 8:28,29  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“to be conformed to the image of his son.”</a:t>
            </a:r>
          </a:p>
          <a:p>
            <a:pPr marL="0" indent="0" algn="ctr" eaLnBrk="1" hangingPunct="1">
              <a:buNone/>
            </a:pPr>
            <a:endParaRPr lang="en-US" alt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0A7883-B07A-4BF0-8828-0337966FC81C}"/>
              </a:ext>
            </a:extLst>
          </p:cNvPr>
          <p:cNvSpPr txBox="1"/>
          <p:nvPr/>
        </p:nvSpPr>
        <p:spPr>
          <a:xfrm>
            <a:off x="17106" y="32657"/>
            <a:ext cx="899160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We have His nature!</a:t>
            </a:r>
          </a:p>
        </p:txBody>
      </p:sp>
    </p:spTree>
    <p:extLst>
      <p:ext uri="{BB962C8B-B14F-4D97-AF65-F5344CB8AC3E}">
        <p14:creationId xmlns:p14="http://schemas.microsoft.com/office/powerpoint/2010/main" val="40026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53125630-A258-46EF-9FEA-4A98D5737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782" y="990600"/>
            <a:ext cx="12233564" cy="5638800"/>
          </a:xfrm>
        </p:spPr>
        <p:txBody>
          <a:bodyPr/>
          <a:lstStyle/>
          <a:p>
            <a:pPr marL="742950" indent="-742950" eaLnBrk="1" hangingPunct="1">
              <a:buAutoNum type="alphaUcPeriod"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His nature! </a:t>
            </a:r>
          </a:p>
          <a:p>
            <a:pPr marL="742950" indent="-742950" algn="ctr" eaLnBrk="1" hangingPunct="1">
              <a:spcBef>
                <a:spcPts val="0"/>
              </a:spcBef>
              <a:buAutoNum type="alphaUcPeriod"/>
            </a:pP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share His </a:t>
            </a:r>
            <a:r>
              <a:rPr lang="en-US" altLang="en-US" sz="4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Riches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 8:16-18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“His Spirit bears witness that we are the children of God.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children,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so be that we suffer with him,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we may be also glorified together.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 reckon that the sufferings of this present time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not worthy to be compared with the glory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which shall be revealed in us.” </a:t>
            </a:r>
          </a:p>
          <a:p>
            <a:pPr marL="742950" indent="-742950" eaLnBrk="1" hangingPunct="1">
              <a:buAutoNum type="alphaUcPeriod"/>
            </a:pPr>
            <a:endParaRPr lang="en-US" alt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0A7883-B07A-4BF0-8828-0337966FC81C}"/>
              </a:ext>
            </a:extLst>
          </p:cNvPr>
          <p:cNvSpPr txBox="1"/>
          <p:nvPr/>
        </p:nvSpPr>
        <p:spPr>
          <a:xfrm>
            <a:off x="17106" y="32657"/>
            <a:ext cx="899160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This Describes our Privilege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4CCD6A-5821-4DB9-9CD2-2504CB15B5F1}"/>
              </a:ext>
            </a:extLst>
          </p:cNvPr>
          <p:cNvSpPr txBox="1"/>
          <p:nvPr/>
        </p:nvSpPr>
        <p:spPr>
          <a:xfrm>
            <a:off x="2590800" y="2971800"/>
            <a:ext cx="9448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then heirs of God, &amp; joint-heirs with Christ;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25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53125630-A258-46EF-9FEA-4A98D5737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782" y="990600"/>
            <a:ext cx="12233564" cy="563880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eyes of your understanding being enlightened;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ye may know what is the hope of his calling,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what the riches of the glory of his inheritance in the saints,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what is the exceeding greatness of his power to us-ward who believe,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working of his mighty power”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eaLnBrk="1" hangingPunct="1">
              <a:buAutoNum type="alphaUcPeriod"/>
            </a:pPr>
            <a:endParaRPr lang="en-US" alt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eaLnBrk="1" hangingPunct="1">
              <a:buAutoNum type="alphaUcPeriod"/>
            </a:pPr>
            <a:endParaRPr lang="en-US" alt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0A7883-B07A-4BF0-8828-0337966FC81C}"/>
              </a:ext>
            </a:extLst>
          </p:cNvPr>
          <p:cNvSpPr txBox="1"/>
          <p:nvPr/>
        </p:nvSpPr>
        <p:spPr>
          <a:xfrm>
            <a:off x="17106" y="32657"/>
            <a:ext cx="899160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We share His Riches.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Eph. 1:18  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01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1888"/>
            <a:ext cx="12039600" cy="5224462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Pictures &amp; parables have many points of focus.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Likewise, words can have multiple definitions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and/or applications,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en-US" sz="5400" i="1" dirty="0">
                <a:latin typeface="Times New Roman" pitchFamily="18" charset="0"/>
                <a:cs typeface="Times New Roman" pitchFamily="18" charset="0"/>
              </a:rPr>
              <a:t>many of which are affected by our own experiences.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en-US" sz="4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Most define “church” as either a building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en-US" sz="4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or a loosely associated group of people. </a:t>
            </a:r>
            <a:endParaRPr lang="en-US" altLang="en-US" sz="4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AB190C-D421-4472-A586-378D5D344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The Pictures of God’s People</a:t>
            </a:r>
          </a:p>
        </p:txBody>
      </p:sp>
      <p:pic>
        <p:nvPicPr>
          <p:cNvPr id="5" name="Picture 4" descr="Church_SS136870706.png">
            <a:extLst>
              <a:ext uri="{FF2B5EF4-FFF2-40B4-BE49-F238E27FC236}">
                <a16:creationId xmlns:a16="http://schemas.microsoft.com/office/drawing/2014/main" id="{453C4185-2D7E-4AF5-960D-D0DA0B22F2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44247" y="4560887"/>
            <a:ext cx="1047753" cy="23304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18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53125630-A258-46EF-9FEA-4A98D5737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36" y="1219200"/>
            <a:ext cx="12233564" cy="5638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We bear His </a:t>
            </a:r>
            <a:r>
              <a:rPr lang="en-US" altLang="en-US" sz="44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Name!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Gal. 4:7 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Wherefore thou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art no more a servant, </a:t>
            </a:r>
            <a:endParaRPr lang="en-US" altLang="en-US" sz="5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Acts 11:26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disciples were called </a:t>
            </a:r>
            <a:r>
              <a:rPr lang="en-US" alt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Christians </a:t>
            </a: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first in Antioch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1)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Christianos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(from Christos): 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anointed (Is 61:1-3)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Spirit of the Lord God is upon me;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Because the Lord hath anointed me to…”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0A7883-B07A-4BF0-8828-0337966FC81C}"/>
              </a:ext>
            </a:extLst>
          </p:cNvPr>
          <p:cNvSpPr txBox="1"/>
          <p:nvPr/>
        </p:nvSpPr>
        <p:spPr>
          <a:xfrm>
            <a:off x="34636" y="76200"/>
            <a:ext cx="899160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This Describes our Privilege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772B77-DFB8-4A7B-A787-EFE9DC17432A}"/>
              </a:ext>
            </a:extLst>
          </p:cNvPr>
          <p:cNvSpPr txBox="1"/>
          <p:nvPr/>
        </p:nvSpPr>
        <p:spPr>
          <a:xfrm>
            <a:off x="6629400" y="1752600"/>
            <a:ext cx="62559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a son!”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28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53125630-A258-46EF-9FEA-4A98D5737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36" y="1219200"/>
            <a:ext cx="12233564" cy="5638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a) What has God “anointed” you for?  1Pt 2:9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“ye are chosen generation, a royal priesthood,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holy nation, a </a:t>
            </a:r>
            <a:r>
              <a:rPr lang="en-US" alt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peculiar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people,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peripoi’ēsis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purchased, precious, preserved acquisition)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Show forth the praises of Him who hath called you out of darkness and into his marvelous light!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Which in times past were not a people,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are now the people of God.”</a:t>
            </a:r>
            <a:endParaRPr lang="en-US" altLang="en-US" sz="4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0A7883-B07A-4BF0-8828-0337966FC81C}"/>
              </a:ext>
            </a:extLst>
          </p:cNvPr>
          <p:cNvSpPr txBox="1"/>
          <p:nvPr/>
        </p:nvSpPr>
        <p:spPr>
          <a:xfrm>
            <a:off x="34636" y="76200"/>
            <a:ext cx="899160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This Describes our Privilege</a:t>
            </a:r>
          </a:p>
        </p:txBody>
      </p:sp>
    </p:spTree>
    <p:extLst>
      <p:ext uri="{BB962C8B-B14F-4D97-AF65-F5344CB8AC3E}">
        <p14:creationId xmlns:p14="http://schemas.microsoft.com/office/powerpoint/2010/main" val="141644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53125630-A258-46EF-9FEA-4A98D5737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36" y="1219200"/>
            <a:ext cx="12233564" cy="5638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Acts 11:26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“the disciples were called </a:t>
            </a:r>
            <a:r>
              <a:rPr lang="en-US" alt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Christians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1)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Christianos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(from Christos) anointed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2) 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Christos comes from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chrio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 make </a:t>
            </a:r>
            <a:r>
              <a:rPr lang="en-US" altLang="en-US" sz="44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contact!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a) The more “Contact” we make </a:t>
            </a:r>
            <a:r>
              <a:rPr lang="en-US" altLang="en-US" sz="44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Christ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the more consistently we become 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“Like Christ!”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Jn 15:4-5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“Abide in me, and I in you. As the branch cannot bear fruit of itself, except it abide in the vine;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more can ye, except ye abide in me.”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0A7883-B07A-4BF0-8828-0337966FC81C}"/>
              </a:ext>
            </a:extLst>
          </p:cNvPr>
          <p:cNvSpPr txBox="1"/>
          <p:nvPr/>
        </p:nvSpPr>
        <p:spPr>
          <a:xfrm>
            <a:off x="34636" y="76200"/>
            <a:ext cx="7128164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We Bear His Name!</a:t>
            </a:r>
          </a:p>
        </p:txBody>
      </p:sp>
    </p:spTree>
    <p:extLst>
      <p:ext uri="{BB962C8B-B14F-4D97-AF65-F5344CB8AC3E}">
        <p14:creationId xmlns:p14="http://schemas.microsoft.com/office/powerpoint/2010/main" val="57415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53125630-A258-46EF-9FEA-4A98D5737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36" y="1219200"/>
            <a:ext cx="12233564" cy="5638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a) The more “Contact” we have with Christ, </a:t>
            </a:r>
          </a:p>
          <a:p>
            <a:pPr marL="0" indent="0" eaLnBrk="1" hangingPunct="1"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the more like Him we become. (Jn 15)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Acts 4:13  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“they marveled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thaumazo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wondered)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they took knowledge of them,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they had been with Jesus.”</a:t>
            </a:r>
          </a:p>
          <a:p>
            <a:pPr marL="0" indent="0" algn="ctr" eaLnBrk="1" hangingPunct="1"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Your behavior reflects the degree of intimacy in your relationship with Jesus. (1 Pt 3:15)</a:t>
            </a:r>
          </a:p>
          <a:p>
            <a:pPr marL="0" indent="0" algn="ctr" eaLnBrk="1" hangingPunct="1">
              <a:buNone/>
            </a:pPr>
            <a:endParaRPr lang="en-US" alt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0A7883-B07A-4BF0-8828-0337966FC81C}"/>
              </a:ext>
            </a:extLst>
          </p:cNvPr>
          <p:cNvSpPr txBox="1"/>
          <p:nvPr/>
        </p:nvSpPr>
        <p:spPr>
          <a:xfrm>
            <a:off x="34636" y="76200"/>
            <a:ext cx="899160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We bear His Name. </a:t>
            </a:r>
          </a:p>
        </p:txBody>
      </p:sp>
    </p:spTree>
    <p:extLst>
      <p:ext uri="{BB962C8B-B14F-4D97-AF65-F5344CB8AC3E}">
        <p14:creationId xmlns:p14="http://schemas.microsoft.com/office/powerpoint/2010/main" val="125633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53125630-A258-46EF-9FEA-4A98D5737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36" y="1219200"/>
            <a:ext cx="12233564" cy="56388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 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means our conduct </a:t>
            </a:r>
            <a:r>
              <a:rPr lang="en-US" altLang="en-US" sz="48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reflects 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Him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and so, </a:t>
            </a:r>
            <a:r>
              <a:rPr lang="en-US" altLang="en-US" sz="54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affects </a:t>
            </a:r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others!  </a:t>
            </a:r>
            <a:endParaRPr lang="en-US" alt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eaLnBrk="1" hangingPunct="1">
              <a:spcBef>
                <a:spcPts val="0"/>
              </a:spcBef>
              <a:buAutoNum type="alphaLcParenR"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Positively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 5:16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“Let your light so shine before men,    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they may see your good works, </a:t>
            </a:r>
            <a:endParaRPr lang="en-US" alt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glorify your Father 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is in heaven.” 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b) Negatively Ro. 2:24  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name of God is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blasphemed among the Gentiles through you”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0A7883-B07A-4BF0-8828-0337966FC81C}"/>
              </a:ext>
            </a:extLst>
          </p:cNvPr>
          <p:cNvSpPr txBox="1"/>
          <p:nvPr/>
        </p:nvSpPr>
        <p:spPr>
          <a:xfrm>
            <a:off x="34636" y="76200"/>
            <a:ext cx="6594764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We bear His Name</a:t>
            </a:r>
          </a:p>
        </p:txBody>
      </p:sp>
    </p:spTree>
    <p:extLst>
      <p:ext uri="{BB962C8B-B14F-4D97-AF65-F5344CB8AC3E}">
        <p14:creationId xmlns:p14="http://schemas.microsoft.com/office/powerpoint/2010/main" val="153509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53125630-A258-46EF-9FEA-4A98D5737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219200"/>
            <a:ext cx="12233564" cy="563880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6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Members of God’s Family we: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 His Nature (Gal. 4:4-6)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 His Resources (2 Pt. 1:3-4)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Bear His Name (Reputation) (Mt 5:16)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Great Privilege comes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 </a:t>
            </a:r>
            <a:r>
              <a:rPr lang="en-US" altLang="en-US" sz="66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Responsibility!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endParaRPr lang="en-US" altLang="en-US" sz="4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endParaRPr lang="en-US" altLang="en-US" sz="4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85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53125630-A258-46EF-9FEA-4A98D5737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36" y="1066800"/>
            <a:ext cx="12233564" cy="563880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audience is a general group of unrelated people drawn together by a short lived attraction, event  or interest.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Church is a specific group of people who belong to the Lord and have been “called together” by Him to accomplish His purposes. </a:t>
            </a:r>
            <a:endParaRPr lang="en-US" altLang="en-US" sz="4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most accurately describes us?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0A7883-B07A-4BF0-8828-0337966FC81C}"/>
              </a:ext>
            </a:extLst>
          </p:cNvPr>
          <p:cNvSpPr txBox="1"/>
          <p:nvPr/>
        </p:nvSpPr>
        <p:spPr>
          <a:xfrm>
            <a:off x="34636" y="21771"/>
            <a:ext cx="883920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Privileges of God’s Family</a:t>
            </a:r>
          </a:p>
        </p:txBody>
      </p:sp>
    </p:spTree>
    <p:extLst>
      <p:ext uri="{BB962C8B-B14F-4D97-AF65-F5344CB8AC3E}">
        <p14:creationId xmlns:p14="http://schemas.microsoft.com/office/powerpoint/2010/main" val="294498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DAF84-D69F-4CD4-884F-2B02C9D15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12344400" cy="4983163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4000" b="1" dirty="0">
                <a:solidFill>
                  <a:schemeClr val="bg1"/>
                </a:solidFill>
              </a:rPr>
              <a:t>“I'm so glad I'm a part of the family of God-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4000" b="1" dirty="0">
                <a:solidFill>
                  <a:schemeClr val="bg1"/>
                </a:solidFill>
              </a:rPr>
              <a:t> I've been washed in the fountain, cleansed by His blood!                            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4000" b="1" dirty="0">
                <a:solidFill>
                  <a:schemeClr val="bg1"/>
                </a:solidFill>
              </a:rPr>
              <a:t>Joint heirs with Jesus as we travel this sod;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4000" b="1" dirty="0">
                <a:solidFill>
                  <a:schemeClr val="bg1"/>
                </a:solidFill>
              </a:rPr>
              <a:t>For I'm part of the family, the family of God.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4000" b="1" dirty="0">
                <a:solidFill>
                  <a:schemeClr val="bg1"/>
                </a:solidFill>
              </a:rPr>
              <a:t>You will notice we say brother and sister 'round here,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4000" b="1" dirty="0">
                <a:solidFill>
                  <a:schemeClr val="bg1"/>
                </a:solidFill>
              </a:rPr>
              <a:t>It's because we're a family and these folks are so near;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4000" b="1" dirty="0">
                <a:solidFill>
                  <a:schemeClr val="bg1"/>
                </a:solidFill>
              </a:rPr>
              <a:t>When one has a heartache, we all share the tears,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4000" b="1" dirty="0">
                <a:solidFill>
                  <a:schemeClr val="bg1"/>
                </a:solidFill>
              </a:rPr>
              <a:t> And rejoice in each victory in this family so dear.” </a:t>
            </a:r>
          </a:p>
          <a:p>
            <a:pPr marL="0" indent="0">
              <a:spcBef>
                <a:spcPts val="600"/>
              </a:spcBef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12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DAF84-D69F-4CD4-884F-2B02C9D15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12344400" cy="4983163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4000" b="1" dirty="0">
                <a:solidFill>
                  <a:schemeClr val="bg1"/>
                </a:solidFill>
              </a:rPr>
              <a:t>“From the door of an orphanage to the house of the King, No longer an outcast, a new song I sing;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4800" b="1" dirty="0">
                <a:solidFill>
                  <a:schemeClr val="bg1"/>
                </a:solidFill>
              </a:rPr>
              <a:t>From rags unto riches,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4800" b="1" dirty="0">
                <a:solidFill>
                  <a:schemeClr val="bg1"/>
                </a:solidFill>
              </a:rPr>
              <a:t>from the weak to the strong,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4800" b="1" dirty="0">
                <a:solidFill>
                  <a:schemeClr val="bg1"/>
                </a:solidFill>
              </a:rPr>
              <a:t>I'm not worthy to be here,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6000" b="1" dirty="0">
                <a:solidFill>
                  <a:schemeClr val="bg1"/>
                </a:solidFill>
              </a:rPr>
              <a:t> but Praise God! I belong!”</a:t>
            </a:r>
          </a:p>
          <a:p>
            <a:pPr marL="0" indent="0">
              <a:buNone/>
            </a:pP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159859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0AE428-6A66-43A4-8F15-D251497D76E9}"/>
              </a:ext>
            </a:extLst>
          </p:cNvPr>
          <p:cNvSpPr txBox="1"/>
          <p:nvPr/>
        </p:nvSpPr>
        <p:spPr>
          <a:xfrm>
            <a:off x="1905000" y="685800"/>
            <a:ext cx="8229600" cy="227754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-457200" algn="l"/>
              </a:tabLst>
            </a:pPr>
            <a:r>
              <a:rPr lang="en-US" sz="2000" b="1" spc="-10" dirty="0">
                <a:effectLst/>
                <a:latin typeface="Invitation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400" b="1" spc="-1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Church is not something </a:t>
            </a:r>
            <a:endParaRPr lang="en-US" sz="1800" dirty="0">
              <a:solidFill>
                <a:schemeClr val="bg1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-457200" algn="l"/>
              </a:tabLst>
            </a:pPr>
            <a:r>
              <a:rPr lang="en-US" sz="4400" b="1" spc="-1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or someplace you go to,</a:t>
            </a:r>
            <a:endParaRPr lang="en-US" sz="1800" dirty="0">
              <a:solidFill>
                <a:schemeClr val="bg1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1200"/>
              </a:spcBef>
              <a:spcAft>
                <a:spcPts val="0"/>
              </a:spcAft>
              <a:tabLst>
                <a:tab pos="-457200" algn="l"/>
              </a:tabLst>
            </a:pPr>
            <a:r>
              <a:rPr lang="en-US" sz="4000" b="1" spc="-1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a family you belong to!</a:t>
            </a:r>
            <a:endParaRPr lang="en-US" sz="4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C86C30-CE86-4AC2-AE4A-00C3D60AEFBE}"/>
              </a:ext>
            </a:extLst>
          </p:cNvPr>
          <p:cNvSpPr txBox="1"/>
          <p:nvPr/>
        </p:nvSpPr>
        <p:spPr>
          <a:xfrm>
            <a:off x="3581400" y="2963347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Hebrews 10:23-25</a:t>
            </a:r>
          </a:p>
        </p:txBody>
      </p:sp>
    </p:spTree>
    <p:extLst>
      <p:ext uri="{BB962C8B-B14F-4D97-AF65-F5344CB8AC3E}">
        <p14:creationId xmlns:p14="http://schemas.microsoft.com/office/powerpoint/2010/main" val="245905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9"/>
            <a:ext cx="11734800" cy="727075"/>
          </a:xfrm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>
                <a:ea typeface="+mj-ea"/>
              </a:rPr>
              <a:t>God sees his church much differently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1888"/>
            <a:ext cx="11887200" cy="5224462"/>
          </a:xfrm>
        </p:spPr>
        <p:txBody>
          <a:bodyPr/>
          <a:lstStyle/>
          <a:p>
            <a:pPr marL="344488" lvl="2" indent="0" algn="ctr" eaLnBrk="1" hangingPunct="1">
              <a:buNone/>
              <a:defRPr/>
            </a:pP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The English word </a:t>
            </a:r>
            <a:r>
              <a:rPr lang="en-US" altLang="en-US" sz="4000" b="1" i="1" dirty="0">
                <a:latin typeface="Times New Roman" pitchFamily="18" charset="0"/>
                <a:cs typeface="Times New Roman" pitchFamily="18" charset="0"/>
              </a:rPr>
              <a:t>church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comes from the Greek </a:t>
            </a:r>
            <a:r>
              <a:rPr lang="en-US" altLang="en-US" sz="4000" b="1" i="1" dirty="0" err="1">
                <a:latin typeface="Times New Roman" pitchFamily="18" charset="0"/>
                <a:cs typeface="Times New Roman" pitchFamily="18" charset="0"/>
              </a:rPr>
              <a:t>kuriaskos</a:t>
            </a:r>
            <a:r>
              <a:rPr lang="en-US" altLang="en-US" sz="4000" b="1" i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, meaning </a:t>
            </a:r>
            <a:r>
              <a:rPr lang="en-US" alt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“belonging to the Lord.” </a:t>
            </a:r>
            <a:endParaRPr lang="en-US" alt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7338" lvl="2" indent="0" eaLnBrk="1" hangingPunct="1">
              <a:buNone/>
              <a:defRPr/>
            </a:pPr>
            <a:endParaRPr lang="en-US" altLang="en-US" sz="1200" b="1" dirty="0">
              <a:latin typeface="Times New Roman" pitchFamily="18" charset="0"/>
              <a:cs typeface="Times New Roman" pitchFamily="18" charset="0"/>
            </a:endParaRPr>
          </a:p>
          <a:p>
            <a:pPr marL="344488" lvl="2" indent="0" eaLnBrk="1" hangingPunct="1">
              <a:buNone/>
              <a:defRPr/>
            </a:pP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The most common word in the New Testament for church is </a:t>
            </a:r>
            <a:r>
              <a:rPr lang="en-US" altLang="en-US" sz="4000" b="1" i="1" dirty="0" err="1">
                <a:latin typeface="Times New Roman" pitchFamily="18" charset="0"/>
                <a:cs typeface="Times New Roman" pitchFamily="18" charset="0"/>
              </a:rPr>
              <a:t>ekklesia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, from ek: out &amp; Kaleo (a calling) </a:t>
            </a:r>
          </a:p>
          <a:p>
            <a:pPr marL="344488" lvl="2" indent="0" algn="ctr" eaLnBrk="1" hangingPunct="1">
              <a:spcBef>
                <a:spcPts val="1200"/>
              </a:spcBef>
              <a:buNone/>
              <a:defRPr/>
            </a:pP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Taken together these two words mean the church is: </a:t>
            </a:r>
            <a:r>
              <a:rPr lang="en-US" alt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en-US" sz="48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called out </a:t>
            </a:r>
            <a:r>
              <a:rPr lang="en-US" alt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assembly of people</a:t>
            </a:r>
          </a:p>
          <a:p>
            <a:pPr marL="344488" lvl="2" indent="0" algn="ctr" eaLnBrk="1" hangingPunct="1">
              <a:spcBef>
                <a:spcPts val="0"/>
              </a:spcBef>
              <a:buNone/>
              <a:defRPr/>
            </a:pPr>
            <a:r>
              <a:rPr lang="en-US" altLang="en-US" sz="4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that belong to the Lord</a:t>
            </a:r>
            <a:r>
              <a:rPr lang="en-US" alt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!”</a:t>
            </a:r>
            <a:endParaRPr lang="en-US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hurch_SS13687070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44247" y="4560887"/>
            <a:ext cx="1047753" cy="23304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25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EBCF96CC-3A24-460A-8905-201C4C629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0" y="228601"/>
            <a:ext cx="8229600" cy="28956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Who do you belong to?</a:t>
            </a:r>
            <a:endParaRPr lang="en-US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202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7F7010-3AA4-40B2-B9CA-63494EECEF9A}"/>
              </a:ext>
            </a:extLst>
          </p:cNvPr>
          <p:cNvSpPr txBox="1"/>
          <p:nvPr/>
        </p:nvSpPr>
        <p:spPr>
          <a:xfrm>
            <a:off x="135626" y="0"/>
            <a:ext cx="11960112" cy="133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8086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Pictures of God’s People</a:t>
            </a:r>
            <a:endParaRPr lang="en-US" sz="8086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96750F-D1F3-4744-B4F9-F1D35655A6EB}"/>
              </a:ext>
            </a:extLst>
          </p:cNvPr>
          <p:cNvSpPr txBox="1"/>
          <p:nvPr/>
        </p:nvSpPr>
        <p:spPr>
          <a:xfrm>
            <a:off x="0" y="1447800"/>
            <a:ext cx="7696199" cy="5262979"/>
          </a:xfrm>
          <a:prstGeom prst="rect">
            <a:avLst/>
          </a:prstGeom>
          <a:solidFill>
            <a:schemeClr val="bg1">
              <a:alpha val="56000"/>
            </a:schemeClr>
          </a:solidFill>
          <a:effectLst>
            <a:softEdge rad="3048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Bible is filled with different “word pictures” that God uses to describe us. </a:t>
            </a:r>
          </a:p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These help us better understand what He’s looking at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(and for) </a:t>
            </a:r>
          </a:p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he sees us.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8264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EFF28A79-C876-478F-B3A9-07E7AD44C3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-29817"/>
            <a:ext cx="12215439" cy="1828744"/>
          </a:xfrm>
        </p:spPr>
        <p:txBody>
          <a:bodyPr vert="horz" lIns="0" tIns="0" rIns="108367" bIns="0" numCol="1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marL="0" indent="0" algn="ctr"/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describes us as:</a:t>
            </a:r>
            <a:b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 1:  A Hidden Treasure! 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PS BIBLE MINISTRY: THE PARABLES OF THE HIDDEN TREASURE AND THE PEARL">
            <a:extLst>
              <a:ext uri="{FF2B5EF4-FFF2-40B4-BE49-F238E27FC236}">
                <a16:creationId xmlns:a16="http://schemas.microsoft.com/office/drawing/2014/main" id="{C3795478-CF61-4483-BE21-FDAFC75189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1" r="10928" b="1"/>
          <a:stretch/>
        </p:blipFill>
        <p:spPr bwMode="auto">
          <a:xfrm>
            <a:off x="14" y="1961220"/>
            <a:ext cx="4038586" cy="489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>
            <a:extLst>
              <a:ext uri="{FF2B5EF4-FFF2-40B4-BE49-F238E27FC236}">
                <a16:creationId xmlns:a16="http://schemas.microsoft.com/office/drawing/2014/main" id="{698396C6-437F-4126-809E-61B1C03B56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1000" y="1676400"/>
            <a:ext cx="7744838" cy="5181495"/>
          </a:xfrm>
        </p:spPr>
        <p:txBody>
          <a:bodyPr vert="horz" lIns="35716" tIns="35716" rIns="291450" bIns="35716" numCol="1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marL="53579" indent="0" algn="ctr">
              <a:buNone/>
            </a:pPr>
            <a: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kingdom of heaven is like unto </a:t>
            </a:r>
            <a:r>
              <a:rPr lang="en-US" alt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treasure</a:t>
            </a:r>
            <a: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hid in a field; </a:t>
            </a:r>
          </a:p>
          <a:p>
            <a:pPr marL="53579" indent="0" algn="ctr">
              <a:buNone/>
            </a:pPr>
            <a: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which when a man hath found, he </a:t>
            </a:r>
            <a:r>
              <a:rPr lang="en-US" altLang="en-US" sz="4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hideth</a:t>
            </a:r>
            <a: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53579" indent="0" algn="ctr">
              <a:buNone/>
            </a:pP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for joy thereof </a:t>
            </a:r>
            <a:r>
              <a:rPr lang="en-US" altLang="en-US" sz="4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goeth</a:t>
            </a: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3579" indent="0" algn="ctr">
              <a:buNone/>
            </a:pP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4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selleth</a:t>
            </a: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all that he hath, </a:t>
            </a:r>
          </a:p>
          <a:p>
            <a:pPr marL="53579" indent="0" algn="ctr">
              <a:buNone/>
            </a:pPr>
            <a:r>
              <a:rPr lang="en-US" alt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4800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buyeth</a:t>
            </a:r>
            <a:r>
              <a:rPr lang="en-US" alt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that field.”</a:t>
            </a:r>
          </a:p>
          <a:p>
            <a:pPr marL="53579" indent="0">
              <a:buNone/>
            </a:pPr>
            <a:endParaRPr lang="en-US" altLang="en-US" sz="2391" dirty="0"/>
          </a:p>
          <a:p>
            <a:pPr marL="53579" indent="0" algn="ctr">
              <a:buNone/>
            </a:pPr>
            <a:r>
              <a:rPr lang="en-US" altLang="en-US" sz="4000" dirty="0"/>
              <a:t>Mt. 13:44</a:t>
            </a:r>
          </a:p>
        </p:txBody>
      </p:sp>
    </p:spTree>
    <p:extLst>
      <p:ext uri="{BB962C8B-B14F-4D97-AF65-F5344CB8AC3E}">
        <p14:creationId xmlns:p14="http://schemas.microsoft.com/office/powerpoint/2010/main" val="2908785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98396C6-437F-4126-809E-61B1C03B56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19903" y="3352800"/>
            <a:ext cx="7072097" cy="3437098"/>
          </a:xfrm>
          <a:solidFill>
            <a:schemeClr val="tx1">
              <a:alpha val="46000"/>
            </a:schemeClr>
          </a:solidFill>
          <a:ln/>
          <a:effectLst>
            <a:softEdge rad="215900"/>
          </a:effectLst>
        </p:spPr>
        <p:txBody>
          <a:bodyPr vert="horz" wrap="square" lIns="35716" tIns="35716" rIns="291450" bIns="35716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marL="53579" indent="0" algn="ctr">
              <a:buNone/>
            </a:pPr>
            <a:r>
              <a:rPr lang="en-US" altLang="en-US" sz="4219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Who, when he had found one pearl of </a:t>
            </a:r>
            <a:r>
              <a:rPr lang="en-US" altLang="en-US" sz="4219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 price</a:t>
            </a:r>
            <a:r>
              <a:rPr lang="en-US" altLang="en-US" sz="4219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53579" indent="0" algn="ctr">
              <a:buNone/>
            </a:pPr>
            <a:r>
              <a:rPr lang="en-US" altLang="en-US" sz="337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375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Poly’timos</a:t>
            </a:r>
            <a:r>
              <a:rPr lang="en-US" altLang="en-US" sz="337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extraordinary value)</a:t>
            </a:r>
          </a:p>
          <a:p>
            <a:pPr marL="53579" indent="0" algn="ctr">
              <a:buNone/>
            </a:pPr>
            <a:r>
              <a:rPr lang="en-US" altLang="en-US" sz="4219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went and sold all that he had, and bought it.”</a:t>
            </a:r>
          </a:p>
          <a:p>
            <a:pPr marL="53579" indent="0">
              <a:buNone/>
            </a:pPr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A06607-8D3F-4224-B94C-2C0696D86ADE}"/>
              </a:ext>
            </a:extLst>
          </p:cNvPr>
          <p:cNvSpPr txBox="1"/>
          <p:nvPr/>
        </p:nvSpPr>
        <p:spPr>
          <a:xfrm>
            <a:off x="202587" y="-36443"/>
            <a:ext cx="118404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marL="53579" indent="0">
              <a:buNone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God describes us as </a:t>
            </a: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Pearls of Great Price! </a:t>
            </a:r>
            <a:endParaRPr lang="en-US" altLang="en-US" sz="5062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746D24-BDAD-441D-B866-3F399203889C}"/>
              </a:ext>
            </a:extLst>
          </p:cNvPr>
          <p:cNvSpPr txBox="1"/>
          <p:nvPr/>
        </p:nvSpPr>
        <p:spPr>
          <a:xfrm>
            <a:off x="309739" y="1488704"/>
            <a:ext cx="11733252" cy="1446550"/>
          </a:xfrm>
          <a:prstGeom prst="rect">
            <a:avLst/>
          </a:prstGeom>
          <a:solidFill>
            <a:schemeClr val="tx1">
              <a:alpha val="42000"/>
            </a:schemeClr>
          </a:solidFill>
          <a:effectLst>
            <a:softEdge rad="1651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sz="379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13:45,46  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kingdom of heaven is like unto a merchant man, seeking 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goodly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pearls:</a:t>
            </a:r>
            <a:endParaRPr lang="en-US" sz="379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1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29DE3351-B53F-4C17-96AB-2972E18BEC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12039600" cy="1143140"/>
          </a:xfrm>
          <a:ln/>
        </p:spPr>
        <p:txBody>
          <a:bodyPr>
            <a:normAutofit fontScale="900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53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69931" algn="l" rtl="0" fontAlgn="base">
              <a:spcBef>
                <a:spcPct val="0"/>
              </a:spcBef>
              <a:spcAft>
                <a:spcPct val="0"/>
              </a:spcAft>
              <a:defRPr sz="153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39862" algn="l" rtl="0" fontAlgn="base">
              <a:spcBef>
                <a:spcPct val="0"/>
              </a:spcBef>
              <a:spcAft>
                <a:spcPct val="0"/>
              </a:spcAft>
              <a:defRPr sz="153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809793" algn="l" rtl="0" fontAlgn="base">
              <a:spcBef>
                <a:spcPct val="0"/>
              </a:spcBef>
              <a:spcAft>
                <a:spcPct val="0"/>
              </a:spcAft>
              <a:defRPr sz="153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079724" algn="l" rtl="0" fontAlgn="base">
              <a:spcBef>
                <a:spcPct val="0"/>
              </a:spcBef>
              <a:spcAft>
                <a:spcPct val="0"/>
              </a:spcAft>
              <a:defRPr sz="153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349654" algn="l" defTabSz="539862" rtl="0" eaLnBrk="1" latinLnBrk="0" hangingPunct="1">
              <a:defRPr sz="153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1619585" algn="l" defTabSz="539862" rtl="0" eaLnBrk="1" latinLnBrk="0" hangingPunct="1">
              <a:defRPr sz="153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1889516" algn="l" defTabSz="539862" rtl="0" eaLnBrk="1" latinLnBrk="0" hangingPunct="1">
              <a:defRPr sz="153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159447" algn="l" defTabSz="539862" rtl="0" eaLnBrk="1" latinLnBrk="0" hangingPunct="1">
              <a:defRPr sz="153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describes us as clay in the hands of a Master Potter.   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Jer. 18:1-6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2A20D5-3DA3-4D11-BBA5-42FBC82C8401}"/>
              </a:ext>
            </a:extLst>
          </p:cNvPr>
          <p:cNvSpPr txBox="1"/>
          <p:nvPr/>
        </p:nvSpPr>
        <p:spPr>
          <a:xfrm>
            <a:off x="609600" y="1600200"/>
            <a:ext cx="11201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Behold, as the clay is in the potter's hand,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are ye in mine hand”</a:t>
            </a:r>
          </a:p>
          <a:p>
            <a:pPr algn="ctr"/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27CD01-D2F7-4B4D-BF6E-4A49A15DF2EF}"/>
              </a:ext>
            </a:extLst>
          </p:cNvPr>
          <p:cNvSpPr txBox="1"/>
          <p:nvPr/>
        </p:nvSpPr>
        <p:spPr>
          <a:xfrm>
            <a:off x="4114800" y="3243688"/>
            <a:ext cx="78486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64:8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“Lord, thou art our father; 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are the clay, </a:t>
            </a:r>
          </a:p>
          <a:p>
            <a:pPr algn="ctr"/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thou our potter;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the work of thy hand.” </a:t>
            </a:r>
            <a:b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17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580990E-C08B-451B-ACE3-EE4C25C04845}"/>
              </a:ext>
            </a:extLst>
          </p:cNvPr>
          <p:cNvSpPr txBox="1"/>
          <p:nvPr/>
        </p:nvSpPr>
        <p:spPr>
          <a:xfrm>
            <a:off x="-228600" y="-84892"/>
            <a:ext cx="12420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describes us as the Bride of Christ! 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(Eph 5:22-33; 2 Cor 11:2; Rev 19, 21)</a:t>
            </a:r>
          </a:p>
        </p:txBody>
      </p:sp>
      <p:pic>
        <p:nvPicPr>
          <p:cNvPr id="7" name="Picture 2" descr="Text&#10;&#10;Description automatically generated">
            <a:extLst>
              <a:ext uri="{FF2B5EF4-FFF2-40B4-BE49-F238E27FC236}">
                <a16:creationId xmlns:a16="http://schemas.microsoft.com/office/drawing/2014/main" id="{32F40C4E-4382-4594-A93C-1C51BD930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9434"/>
            <a:ext cx="12006315" cy="522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328374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5B1767-926A-47A0-AE8C-C9166362518D}"/>
              </a:ext>
            </a:extLst>
          </p:cNvPr>
          <p:cNvSpPr txBox="1"/>
          <p:nvPr/>
        </p:nvSpPr>
        <p:spPr>
          <a:xfrm>
            <a:off x="152400" y="4800600"/>
            <a:ext cx="1203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God describes us as the </a:t>
            </a:r>
          </a:p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“Sheep of His Pasture”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Ps. 100:3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214006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8A7B6F"/>
      </a:accent1>
      <a:accent2>
        <a:srgbClr val="333399"/>
      </a:accent2>
      <a:accent3>
        <a:srgbClr val="AAAAAA"/>
      </a:accent3>
      <a:accent4>
        <a:srgbClr val="DADADA"/>
      </a:accent4>
      <a:accent5>
        <a:srgbClr val="C4BFBB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ヒラギノ明朝 Pro W6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6F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 W3" pitchFamily="1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6F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 W3" pitchFamily="1" charset="-128"/>
            <a:sym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lorentine-Appointed">
  <a:themeElements>
    <a:clrScheme name="Psalm 23">
      <a:dk1>
        <a:srgbClr val="245B3E"/>
      </a:dk1>
      <a:lt1>
        <a:srgbClr val="FFFFFF"/>
      </a:lt1>
      <a:dk2>
        <a:srgbClr val="245B3E"/>
      </a:dk2>
      <a:lt2>
        <a:srgbClr val="FFFFFF"/>
      </a:lt2>
      <a:accent1>
        <a:srgbClr val="FBE26E"/>
      </a:accent1>
      <a:accent2>
        <a:srgbClr val="97CFE3"/>
      </a:accent2>
      <a:accent3>
        <a:srgbClr val="D0F9E9"/>
      </a:accent3>
      <a:accent4>
        <a:srgbClr val="E0C332"/>
      </a:accent4>
      <a:accent5>
        <a:srgbClr val="B9E3AD"/>
      </a:accent5>
      <a:accent6>
        <a:srgbClr val="DBE57E"/>
      </a:accent6>
      <a:hlink>
        <a:srgbClr val="97CFE3"/>
      </a:hlink>
      <a:folHlink>
        <a:srgbClr val="B9E3AD"/>
      </a:folHlink>
    </a:clrScheme>
    <a:fontScheme name="Florentine-Appointed">
      <a:majorFont>
        <a:latin typeface="Georgia"/>
        <a:ea typeface="ヒラギノ明朝 Pro W6"/>
        <a:cs typeface="ヒラギノ明朝 Pro W6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Florentine-Appoint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Potter</Template>
  <TotalTime>1254</TotalTime>
  <Words>1882</Words>
  <Application>Microsoft Office PowerPoint</Application>
  <PresentationFormat>Widescreen</PresentationFormat>
  <Paragraphs>185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30</vt:i4>
      </vt:variant>
    </vt:vector>
  </HeadingPairs>
  <TitlesOfParts>
    <vt:vector size="47" baseType="lpstr">
      <vt:lpstr>Arial</vt:lpstr>
      <vt:lpstr>Calibri</vt:lpstr>
      <vt:lpstr>Calibri Light</vt:lpstr>
      <vt:lpstr>Georgia</vt:lpstr>
      <vt:lpstr>Invitation</vt:lpstr>
      <vt:lpstr>Lucida Grande</vt:lpstr>
      <vt:lpstr>Times New Roman</vt:lpstr>
      <vt:lpstr>Wingdings</vt:lpstr>
      <vt:lpstr>Office Theme</vt:lpstr>
      <vt:lpstr>Default Design</vt:lpstr>
      <vt:lpstr>2_Default Design</vt:lpstr>
      <vt:lpstr>Florentine-Appointed</vt:lpstr>
      <vt:lpstr>Office Theme</vt:lpstr>
      <vt:lpstr>Office Theme</vt:lpstr>
      <vt:lpstr>Office Theme</vt:lpstr>
      <vt:lpstr>Office Theme</vt:lpstr>
      <vt:lpstr>Office Theme</vt:lpstr>
      <vt:lpstr>PowerPoint Presentation</vt:lpstr>
      <vt:lpstr>The Pictures of God’s People</vt:lpstr>
      <vt:lpstr>God sees his church much differently</vt:lpstr>
      <vt:lpstr>PowerPoint Presentation</vt:lpstr>
      <vt:lpstr>God describes us as:  Pt 1:  A Hidden Treasure! </vt:lpstr>
      <vt:lpstr>PowerPoint Presentation</vt:lpstr>
      <vt:lpstr>God describes us as clay in the hands of a Master Potter.     Jer. 18:1-6  </vt:lpstr>
      <vt:lpstr>PowerPoint Presentation</vt:lpstr>
      <vt:lpstr>PowerPoint Presentation</vt:lpstr>
      <vt:lpstr>Pt.6  God describes us as  members of His Family!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ˮ뀀Į͋㉐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Peters</dc:creator>
  <cp:lastModifiedBy>Admin</cp:lastModifiedBy>
  <cp:revision>35</cp:revision>
  <dcterms:created xsi:type="dcterms:W3CDTF">2016-02-04T15:22:09Z</dcterms:created>
  <dcterms:modified xsi:type="dcterms:W3CDTF">2022-03-31T20:36:01Z</dcterms:modified>
</cp:coreProperties>
</file>