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78" r:id="rId3"/>
    <p:sldId id="291" r:id="rId4"/>
    <p:sldId id="327" r:id="rId5"/>
    <p:sldId id="326" r:id="rId6"/>
    <p:sldId id="330" r:id="rId7"/>
    <p:sldId id="329" r:id="rId8"/>
    <p:sldId id="344" r:id="rId9"/>
    <p:sldId id="295" r:id="rId10"/>
    <p:sldId id="301" r:id="rId11"/>
    <p:sldId id="297" r:id="rId12"/>
    <p:sldId id="331" r:id="rId13"/>
    <p:sldId id="299" r:id="rId14"/>
    <p:sldId id="332" r:id="rId15"/>
    <p:sldId id="294" r:id="rId16"/>
    <p:sldId id="342" r:id="rId17"/>
    <p:sldId id="306" r:id="rId18"/>
    <p:sldId id="346" r:id="rId19"/>
    <p:sldId id="307" r:id="rId20"/>
    <p:sldId id="336" r:id="rId21"/>
    <p:sldId id="345" r:id="rId22"/>
    <p:sldId id="343" r:id="rId23"/>
    <p:sldId id="334" r:id="rId24"/>
    <p:sldId id="333" r:id="rId25"/>
    <p:sldId id="317" r:id="rId26"/>
    <p:sldId id="320" r:id="rId27"/>
    <p:sldId id="337" r:id="rId28"/>
    <p:sldId id="338" r:id="rId29"/>
    <p:sldId id="340" r:id="rId30"/>
    <p:sldId id="339" r:id="rId31"/>
    <p:sldId id="341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3535" autoAdjust="0"/>
  </p:normalViewPr>
  <p:slideViewPr>
    <p:cSldViewPr>
      <p:cViewPr varScale="1">
        <p:scale>
          <a:sx n="69" d="100"/>
          <a:sy n="69" d="100"/>
        </p:scale>
        <p:origin x="1656" y="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BA4B5-14F4-456A-BD73-16E398C4C268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0DDAC-2845-477D-A450-D0D34433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1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DDAC-2845-477D-A450-D0D34433BC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7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DDAC-2845-477D-A450-D0D34433BC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00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DDAC-2845-477D-A450-D0D34433BC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77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DDAC-2845-477D-A450-D0D34433BC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38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DDAC-2845-477D-A450-D0D34433BC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A445-3DDB-481F-BC35-998946ABC2E9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4E8D-A468-4A5B-8442-8C46350AE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5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E94D-2767-4E37-863B-82E09E907BFB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385CF-340F-4087-86DA-FE5631FC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1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10185-2D5E-4CC2-B2A7-FA741DEB3003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CD457-FF2F-4903-B975-4F95362F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D9EC-45DB-4831-BFF9-6E46FEA0BA62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AEF9-1B43-4F46-803F-C77D4365C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2932-545C-442C-BE6D-19B99092915D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6DA3-36FB-4965-BB2E-C791E9A87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2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39E5-3E69-4FDD-B30E-CB91A1216789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4AF4-596D-4E01-AAE6-21AFB16F1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88DB-E6F0-4C8A-9FA2-CF54B8E3BA20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4FFF-F660-435C-AE03-D9C4A1687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5CEA8-7AA6-4651-BED0-B6E02B2BEEE2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6D550-5595-4AF2-9C46-DF179EB5A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9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0A345-A7C4-4FDA-BA67-7A27FDFC6D6C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53A7-3C83-4392-8A69-25E8275E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D2BC-AB60-432E-B319-CBD5C94EAF2A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E466-337F-445C-B7DE-53C4B24A2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BE19-6BDD-4196-A0E2-FDA53FB5C9A4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4B6F-7CB5-4850-B96B-2B7C6B761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6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303A1D-BD20-4C4E-B18E-6FECC115C2A1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236DC-6004-4943-8A4B-B91C4A60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Sunday: The First School | Sabbath School Net">
            <a:extLst>
              <a:ext uri="{FF2B5EF4-FFF2-40B4-BE49-F238E27FC236}">
                <a16:creationId xmlns:a16="http://schemas.microsoft.com/office/drawing/2014/main" id="{A6CFEEC1-9A2A-074E-ABCE-C5D8CEA86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r="6853" b="2"/>
          <a:stretch/>
        </p:blipFill>
        <p:spPr bwMode="auto">
          <a:xfrm>
            <a:off x="8039110" y="22880"/>
            <a:ext cx="4000480" cy="4168120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dam &amp; Eve's Real Story: Dust Episode Four - HubPages">
            <a:extLst>
              <a:ext uri="{FF2B5EF4-FFF2-40B4-BE49-F238E27FC236}">
                <a16:creationId xmlns:a16="http://schemas.microsoft.com/office/drawing/2014/main" id="{54D7A20E-E875-39B1-B5DB-EABD03B4D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" r="921"/>
          <a:stretch/>
        </p:blipFill>
        <p:spPr bwMode="auto">
          <a:xfrm>
            <a:off x="-1308" y="0"/>
            <a:ext cx="3809998" cy="4191000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dam and Eve: 6 Responsibilities God Entrusted Them With">
            <a:extLst>
              <a:ext uri="{FF2B5EF4-FFF2-40B4-BE49-F238E27FC236}">
                <a16:creationId xmlns:a16="http://schemas.microsoft.com/office/drawing/2014/main" id="{C6F43247-D8D0-1DB3-B622-9365464C6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r="24253" b="-2"/>
          <a:stretch/>
        </p:blipFill>
        <p:spPr bwMode="auto">
          <a:xfrm>
            <a:off x="3886200" y="0"/>
            <a:ext cx="4000500" cy="4191000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6200" y="4182894"/>
            <a:ext cx="12115800" cy="2750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4400" b="1" i="1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538891-05BC-6C72-68AC-4F12C38CB758}"/>
              </a:ext>
            </a:extLst>
          </p:cNvPr>
          <p:cNvSpPr txBox="1"/>
          <p:nvPr/>
        </p:nvSpPr>
        <p:spPr>
          <a:xfrm>
            <a:off x="52137" y="4213880"/>
            <a:ext cx="12063663" cy="268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Christ created Adam and Eve and placed them in the “Garden of Eden”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(pleasure)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offering them: 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infinite Purpose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(Gen 1:26-28)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intimate Partnership</a:t>
            </a:r>
            <a:r>
              <a:rPr lang="en-US" sz="4400" b="1" i="1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(Gen 2:21-25)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-76200" y="76200"/>
            <a:ext cx="12344400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Our Conscience (compass)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Corrupted by:</a:t>
            </a:r>
          </a:p>
          <a:p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 Satan.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Cor 4:4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god of this world hath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blinded the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minds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no’ema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perception, purpose)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A. Our “minds” are affected by our perception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(recognition)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perceived purpose!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(reason)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1)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seeks to obscure our Perception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(understanding)   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as to divert us from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our Purpose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 (Rev. 4:11)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“Thou has created all things …for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thy pleasure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thel’ema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desire, determination, purpose)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0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-76200" y="76200"/>
            <a:ext cx="1234440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Satan.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Cor 4:4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hath blinded the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minds…”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Our minds are influenced by our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conscience.</a:t>
            </a:r>
            <a:endParaRPr lang="en-US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synei’dēsis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literally means </a:t>
            </a:r>
            <a:r>
              <a:rPr lang="en-US" sz="4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-perception!</a:t>
            </a:r>
          </a:p>
          <a:p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from syn (with) and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eido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(to know, perceive)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1) We’re created to perceive/see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with God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Ps 36:9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With thee is the fountain of life: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in thy light, we see light!”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(See Jn 1:5-7)</a:t>
            </a:r>
          </a:p>
          <a:p>
            <a:pPr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2) Satan seeks to obscure the truth by getting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us to “see” </a:t>
            </a:r>
            <a:r>
              <a:rPr lang="en-US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(perceive, consider)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with him!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1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76200"/>
            <a:ext cx="122682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a) After Eve conversed with Satan, (and sin)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she “saw” the tree differently! Gen. 3:6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when the woman saw that the tree was 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Monday: The Woman and the Serpent | Sabbath School Net">
            <a:extLst>
              <a:ext uri="{FF2B5EF4-FFF2-40B4-BE49-F238E27FC236}">
                <a16:creationId xmlns:a16="http://schemas.microsoft.com/office/drawing/2014/main" id="{60EC5E0D-75FC-DF59-6A9C-8ABF538BB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47720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BE46ED-D5C8-4243-7DFC-535EAF97D228}"/>
              </a:ext>
            </a:extLst>
          </p:cNvPr>
          <p:cNvSpPr txBox="1"/>
          <p:nvPr/>
        </p:nvSpPr>
        <p:spPr>
          <a:xfrm>
            <a:off x="0" y="2196994"/>
            <a:ext cx="759142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 for food, 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was pleasant to the eyes,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and a tree to be desired to make one wise, 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took of the fruit thereof, and did eat, and gave also unto her husband with her; and he did eat.”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51FC7C-D21C-1186-794D-EFEECFC21A72}"/>
              </a:ext>
            </a:extLst>
          </p:cNvPr>
          <p:cNvSpPr txBox="1"/>
          <p:nvPr/>
        </p:nvSpPr>
        <p:spPr>
          <a:xfrm>
            <a:off x="7772400" y="6019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 John 2:16</a:t>
            </a:r>
          </a:p>
        </p:txBody>
      </p:sp>
    </p:spTree>
    <p:extLst>
      <p:ext uri="{BB962C8B-B14F-4D97-AF65-F5344CB8AC3E}">
        <p14:creationId xmlns:p14="http://schemas.microsoft.com/office/powerpoint/2010/main" val="29442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76200" y="76200"/>
            <a:ext cx="121920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b) After Eve conversed with Satan (and sin)</a:t>
            </a:r>
          </a:p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she “saw”  Adam (and herself) differently!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E46ED-D5C8-4243-7DFC-535EAF97D228}"/>
              </a:ext>
            </a:extLst>
          </p:cNvPr>
          <p:cNvSpPr txBox="1"/>
          <p:nvPr/>
        </p:nvSpPr>
        <p:spPr>
          <a:xfrm>
            <a:off x="0" y="1922859"/>
            <a:ext cx="76200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the eyes of them both were opened, and they knew that they were naked;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sewed fig leaves together, and made themselves aprons.”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innocent (2:25)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ashamed! (3:7,8)</a:t>
            </a:r>
          </a:p>
        </p:txBody>
      </p:sp>
      <p:pic>
        <p:nvPicPr>
          <p:cNvPr id="6148" name="Picture 4" descr="Jesus Christ the Lamb of God - Lesson 4 in &quot;New Life in Christ&quot; series 2">
            <a:extLst>
              <a:ext uri="{FF2B5EF4-FFF2-40B4-BE49-F238E27FC236}">
                <a16:creationId xmlns:a16="http://schemas.microsoft.com/office/drawing/2014/main" id="{E09A8D5A-2154-F4D4-1C58-7796F1CE4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441" y="1752600"/>
            <a:ext cx="4719559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-76200" y="76200"/>
            <a:ext cx="123444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c) After Eve conversed with Satan (and sin)</a:t>
            </a:r>
          </a:p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They saw God differently!  Vs 8-10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E46ED-D5C8-4243-7DFC-535EAF97D228}"/>
              </a:ext>
            </a:extLst>
          </p:cNvPr>
          <p:cNvSpPr txBox="1"/>
          <p:nvPr/>
        </p:nvSpPr>
        <p:spPr>
          <a:xfrm>
            <a:off x="0" y="1531108"/>
            <a:ext cx="8358701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they heard the voice of the LORD God walking in the garden in the cool of the day: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Adam and his wife hid themselves from the presence of the LORD God amongst the trees of the garden.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heard thy voice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was afraid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Why are you a sinner and do you need Jesus Christ? Sermon Wilfred">
            <a:extLst>
              <a:ext uri="{FF2B5EF4-FFF2-40B4-BE49-F238E27FC236}">
                <a16:creationId xmlns:a16="http://schemas.microsoft.com/office/drawing/2014/main" id="{61FE1CAD-67D6-DDE0-5CCF-ED2EE1848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9"/>
          <a:stretch/>
        </p:blipFill>
        <p:spPr bwMode="auto">
          <a:xfrm>
            <a:off x="8358701" y="1828800"/>
            <a:ext cx="3843238" cy="516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6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EBB28D-BD7E-F095-54D0-36107A4AABAF}"/>
              </a:ext>
            </a:extLst>
          </p:cNvPr>
          <p:cNvSpPr txBox="1"/>
          <p:nvPr/>
        </p:nvSpPr>
        <p:spPr>
          <a:xfrm>
            <a:off x="121920" y="25360"/>
            <a:ext cx="120396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Our Conscience (compass) is Corrupted by:</a:t>
            </a:r>
          </a:p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(interest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and/or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perspective)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This was Satan’s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“poisoned”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promise.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3:6  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shall be as gods,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knowing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(yada’)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good and evil.”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1) “Yada” has many subtle meanings and uses. </a:t>
            </a:r>
          </a:p>
          <a:p>
            <a:pPr lvl="0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a)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translated: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“Know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or Knowledge” 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750x,    </a:t>
            </a:r>
          </a:p>
          <a:p>
            <a:pPr lvl="0">
              <a:defRPr/>
            </a:pP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“perceive” 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18x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“acquaintance” 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6x;</a:t>
            </a:r>
          </a:p>
          <a:p>
            <a:pPr lvl="0">
              <a:defRPr/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“declare, show, tell, or teach” 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37x</a:t>
            </a:r>
          </a:p>
          <a:p>
            <a:pPr lvl="0"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b) Not just awareness or understanding,</a:t>
            </a:r>
          </a:p>
          <a:p>
            <a:pPr lvl="0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but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“declaring” (deciding) what’s good/evil.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8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EBB28D-BD7E-F095-54D0-36107A4AABAF}"/>
              </a:ext>
            </a:extLst>
          </p:cNvPr>
          <p:cNvSpPr txBox="1"/>
          <p:nvPr/>
        </p:nvSpPr>
        <p:spPr>
          <a:xfrm>
            <a:off x="121920" y="25360"/>
            <a:ext cx="120396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(interest/perspective)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This was Satan’s “promise”. 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3:6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 This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“poisoned promise”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corrupted us.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Jer. 17:9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heart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understanding)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deceitful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ʿāqōb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crooked, twisted)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above all things,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desperately wicked:”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ʾānash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incurably sick)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Pr. 21:2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Every way of a man is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right in his own eyes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53:6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“all we like sheep have gone astray,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have turned everyone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his own way!”</a:t>
            </a:r>
            <a:endParaRPr kumimoji="0" lang="en-US" sz="54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254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-66973"/>
            <a:ext cx="123444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This “infection” affects our perception &amp; choices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 4:17-18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“walk not as other Gentiles,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vanity</a:t>
            </a:r>
            <a:r>
              <a:rPr kumimoji="0" lang="en-US" sz="44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kumimoji="0" lang="en-US" sz="3600" b="1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mataios</a:t>
            </a:r>
            <a:r>
              <a:rPr kumimoji="0" lang="en-US" sz="3600" b="1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emptiness/idol} </a:t>
            </a:r>
            <a:r>
              <a:rPr kumimoji="0" lang="en-US" sz="44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 their mind,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Having the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darkened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skotizo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obscured)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being alienated from the life of God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through the ignorance that is in them,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blindness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(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Pō’rōsis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:  callousness, hardness)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 their heart: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kardia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thoughts, mind, feelings)</a:t>
            </a:r>
          </a:p>
        </p:txBody>
      </p:sp>
    </p:spTree>
    <p:extLst>
      <p:ext uri="{BB962C8B-B14F-4D97-AF65-F5344CB8AC3E}">
        <p14:creationId xmlns:p14="http://schemas.microsoft.com/office/powerpoint/2010/main" val="26229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-66973"/>
            <a:ext cx="123444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This “infection” affects our perception/choices.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 4:19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“Who being past feeling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 algn="ctr"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apal’geō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apathetic) </a:t>
            </a:r>
          </a:p>
          <a:p>
            <a:pPr lvl="0" algn="ctr">
              <a:defRPr/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have given themselves over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paradidōmi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yielded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Same word Satan used in Luke 4:6)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unto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lasciviousness,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asel’geia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wantonness)  </a:t>
            </a:r>
          </a:p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work all uncleanness w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greediness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pleonexia’a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covetousness)   </a:t>
            </a:r>
            <a:endParaRPr lang="en-US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See Rom 1:18-32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17690"/>
            <a:ext cx="12344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By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Sin:</a:t>
            </a:r>
          </a:p>
          <a:p>
            <a:pPr>
              <a:spcBef>
                <a:spcPts val="0"/>
              </a:spcBef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“Sin”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(hamartia) </a:t>
            </a: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eans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 offend 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skandalizo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hurt/ snare)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6D893-2016-C253-895A-30CAFDA3FC1D}"/>
              </a:ext>
            </a:extLst>
          </p:cNvPr>
          <p:cNvSpPr txBox="1"/>
          <p:nvPr/>
        </p:nvSpPr>
        <p:spPr>
          <a:xfrm>
            <a:off x="0" y="2331384"/>
            <a:ext cx="1213954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Who do we offend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by our sin?</a:t>
            </a:r>
          </a:p>
          <a:p>
            <a:pPr>
              <a:spcBef>
                <a:spcPts val="600"/>
              </a:spcBef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Others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Mt. 18:15-22</a:t>
            </a:r>
          </a:p>
          <a:p>
            <a:pPr>
              <a:spcBef>
                <a:spcPts val="600"/>
              </a:spcBef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Ourselves  </a:t>
            </a: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18:23-25 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“tormentors…”</a:t>
            </a:r>
          </a:p>
          <a:p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See also Romans 6:14-24</a:t>
            </a:r>
          </a:p>
          <a:p>
            <a:pPr>
              <a:spcBef>
                <a:spcPts val="1200"/>
              </a:spcBef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 God!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4:30</a:t>
            </a:r>
            <a:endParaRPr lang="en-US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alt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2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77382" y="152400"/>
            <a:ext cx="7238418" cy="5244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 seduced them to reject God’s will and to rely on their own moral compass.  Gen. 3:5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shall be as gods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knowing good and evil…”</a:t>
            </a:r>
            <a:endParaRPr lang="en-US" sz="4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Book of Adam and Eve, Chapters 1-30 - YouTube">
            <a:extLst>
              <a:ext uri="{FF2B5EF4-FFF2-40B4-BE49-F238E27FC236}">
                <a16:creationId xmlns:a16="http://schemas.microsoft.com/office/drawing/2014/main" id="{26966396-0F33-CCC1-C26A-C2BC7B661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333"/>
          <a:stretch/>
        </p:blipFill>
        <p:spPr bwMode="auto">
          <a:xfrm>
            <a:off x="5291528" y="3906162"/>
            <a:ext cx="6674565" cy="3173063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585739-E009-1685-9D8D-0FF9C808D0DD}"/>
              </a:ext>
            </a:extLst>
          </p:cNvPr>
          <p:cNvSpPr txBox="1"/>
          <p:nvPr/>
        </p:nvSpPr>
        <p:spPr>
          <a:xfrm>
            <a:off x="106017" y="4151535"/>
            <a:ext cx="4665348" cy="2794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disastrous consequences! 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3:8-24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Ro. 5:12</a:t>
            </a:r>
          </a:p>
        </p:txBody>
      </p:sp>
      <p:pic>
        <p:nvPicPr>
          <p:cNvPr id="1026" name="Picture 2" descr="Adam and Eve in the garden of Eden; the serpent speaks to Eve, she eats ...">
            <a:extLst>
              <a:ext uri="{FF2B5EF4-FFF2-40B4-BE49-F238E27FC236}">
                <a16:creationId xmlns:a16="http://schemas.microsoft.com/office/drawing/2014/main" id="{024B9DE9-9E5E-96FB-D1A3-D8C620BB3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5"/>
          <a:stretch/>
        </p:blipFill>
        <p:spPr bwMode="auto">
          <a:xfrm>
            <a:off x="11342" y="56148"/>
            <a:ext cx="4982948" cy="3927629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75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F6D893-2016-C253-895A-30CAFDA3FC1D}"/>
              </a:ext>
            </a:extLst>
          </p:cNvPr>
          <p:cNvSpPr txBox="1"/>
          <p:nvPr/>
        </p:nvSpPr>
        <p:spPr>
          <a:xfrm>
            <a:off x="152400" y="0"/>
            <a:ext cx="12139549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God!   </a:t>
            </a: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4:30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“grieve not </a:t>
            </a:r>
            <a:r>
              <a:rPr lang="en-US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lype’ō</a:t>
            </a:r>
            <a:r>
              <a:rPr lang="en-US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distress, make sorrowful)</a:t>
            </a:r>
            <a:endParaRPr lang="en-US" alt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the Holy Spirit of God,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whereby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are sealed </a:t>
            </a:r>
          </a:p>
          <a:p>
            <a:pPr lvl="0" algn="ctr"/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sphragizō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stamped for security/preservation) </a:t>
            </a:r>
          </a:p>
          <a:p>
            <a:pPr lvl="0" algn="ctr"/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the day of redemption.” </a:t>
            </a:r>
          </a:p>
          <a:p>
            <a:pPr lvl="0" algn="ctr"/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Eph.1:13-14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 whom ye also trusted, …</a:t>
            </a:r>
          </a:p>
          <a:p>
            <a:pPr lvl="0" algn="ctr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whom also after that ye believed, </a:t>
            </a:r>
          </a:p>
          <a:p>
            <a:pPr lvl="0" algn="ctr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were sealed with that holy Spirit of promise, </a:t>
            </a:r>
          </a:p>
          <a:p>
            <a:pPr lvl="0" algn="ctr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earnest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our inheritance </a:t>
            </a:r>
          </a:p>
          <a:p>
            <a:pPr lvl="0" algn="ctr"/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arrabōn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security deposit)</a:t>
            </a:r>
            <a:endParaRPr lang="en-US" altLang="en-US" sz="4000" b="1" i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until the redemption of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purchased possession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1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-76200" y="1621"/>
            <a:ext cx="1234440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A.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“Sin”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(hamartia) 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eans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1) To offend:</a:t>
            </a:r>
            <a:endParaRPr lang="en-US" alt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2) To Trespass: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Mk 11:25; Mt 18:15; 35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a) Greek: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parap’tōma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to deviate, fall)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Deviate/Fall from W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English: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Commit an injury to the person, property, or rights;  </a:t>
            </a:r>
          </a:p>
          <a:p>
            <a:pPr>
              <a:spcBef>
                <a:spcPts val="0"/>
              </a:spcBef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especially to 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enter onto another's land wrongfully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Infringe on the privacy, time, 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 attention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 another.</a:t>
            </a:r>
          </a:p>
          <a:p>
            <a:pPr>
              <a:spcBef>
                <a:spcPts val="0"/>
              </a:spcBef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commit an offense or a sin; transgress or err.</a:t>
            </a:r>
          </a:p>
          <a:p>
            <a:pPr>
              <a:spcBef>
                <a:spcPts val="0"/>
              </a:spcBef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7F6BEA-BAEB-B501-08A6-80AF0E5C0ECB}"/>
              </a:ext>
            </a:extLst>
          </p:cNvPr>
          <p:cNvSpPr txBox="1"/>
          <p:nvPr/>
        </p:nvSpPr>
        <p:spPr>
          <a:xfrm>
            <a:off x="7620000" y="2133600"/>
            <a:ext cx="63424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1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-76200" y="1621"/>
            <a:ext cx="12344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we trespass (sin):</a:t>
            </a:r>
          </a:p>
          <a:p>
            <a:pPr algn="ctr"/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 “property” are we trespassing on?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 “attention” are we now getting?</a:t>
            </a:r>
          </a:p>
          <a:p>
            <a:pPr>
              <a:spcBef>
                <a:spcPts val="0"/>
              </a:spcBef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e Giant of Doubting Castle and the Question of the Keys of Promise –  Under the Tamarisk Tree">
            <a:extLst>
              <a:ext uri="{FF2B5EF4-FFF2-40B4-BE49-F238E27FC236}">
                <a16:creationId xmlns:a16="http://schemas.microsoft.com/office/drawing/2014/main" id="{F23AB6C3-1544-AEEA-0D32-9A026C45C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427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CE8A92-6609-9794-A32C-6D3585C4EDD2}"/>
              </a:ext>
            </a:extLst>
          </p:cNvPr>
          <p:cNvSpPr txBox="1"/>
          <p:nvPr/>
        </p:nvSpPr>
        <p:spPr>
          <a:xfrm>
            <a:off x="4886380" y="2679277"/>
            <a:ext cx="69784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Remember Christian and Hopeful trespassing on Giant Despair’s property?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E99763-CE2C-B12E-C29D-CE1A4AE2DF1E}"/>
              </a:ext>
            </a:extLst>
          </p:cNvPr>
          <p:cNvSpPr txBox="1"/>
          <p:nvPr/>
        </p:nvSpPr>
        <p:spPr>
          <a:xfrm>
            <a:off x="5259643" y="5715000"/>
            <a:ext cx="6636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John </a:t>
            </a:r>
            <a:r>
              <a:rPr lang="en-US" sz="2800" b="1" dirty="0" err="1">
                <a:solidFill>
                  <a:srgbClr val="0000CC"/>
                </a:solidFill>
              </a:rPr>
              <a:t>Bunyon’s</a:t>
            </a:r>
            <a:r>
              <a:rPr lang="en-US" sz="2800" b="1" dirty="0">
                <a:solidFill>
                  <a:srgbClr val="0000CC"/>
                </a:solidFill>
              </a:rPr>
              <a:t> “Pilgrim’s Progress” Published in 1678</a:t>
            </a:r>
          </a:p>
        </p:txBody>
      </p:sp>
    </p:spTree>
    <p:extLst>
      <p:ext uri="{BB962C8B-B14F-4D97-AF65-F5344CB8AC3E}">
        <p14:creationId xmlns:p14="http://schemas.microsoft.com/office/powerpoint/2010/main" val="273318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-22634" y="-76200"/>
            <a:ext cx="12344400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Our conscience/ compass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Corrupted by Sin:</a:t>
            </a:r>
          </a:p>
          <a:p>
            <a:pPr>
              <a:spcBef>
                <a:spcPts val="0"/>
              </a:spcBef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A.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“Sin” in the New Testament (hamartia) </a:t>
            </a:r>
          </a:p>
          <a:p>
            <a:pPr marR="0" lvl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means to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ffend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and/or Trespass.</a:t>
            </a:r>
          </a:p>
          <a:p>
            <a:pPr marR="0" lvl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comes from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hamartano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which means: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“to miss the 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3600" b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skopos</a:t>
            </a:r>
            <a:r>
              <a:rPr kumimoji="0" lang="en-US" altLang="en-US" sz="36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God’s Goal</a:t>
            </a:r>
            <a:r>
              <a:rPr kumimoji="0" lang="en-US" altLang="en-US" sz="36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{Phil. 3:14</a:t>
            </a:r>
            <a:r>
              <a:rPr kumimoji="0" lang="en-US" altLang="en-US" sz="40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})</a:t>
            </a:r>
            <a:endParaRPr kumimoji="0" lang="en-US" altLang="en-US" sz="40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so not share the </a:t>
            </a:r>
            <a:r>
              <a:rPr lang="en-US" altLang="en-US" sz="44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  <a:r>
              <a:rPr lang="en-US" altLang="en-US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brebei’on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award/reward)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 has a “mark” 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(purpose/goal)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us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(Eccl. 3:9;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29:11; 1 Cor 3:9; Rev 4:11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Phil 3:14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press toward the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skopos</a:t>
            </a:r>
            <a:r>
              <a:rPr lang="en-US" altLang="en-US" sz="4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goal) 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high calling of God in Christ Jesus”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3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-22634" y="-76200"/>
            <a:ext cx="123444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Sin: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“to miss the 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3600" b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skopos</a:t>
            </a:r>
            <a:r>
              <a:rPr kumimoji="0" lang="en-US" altLang="en-US" sz="36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God’s Goal</a:t>
            </a:r>
            <a:r>
              <a:rPr kumimoji="0" lang="en-US" altLang="en-US" sz="36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{Phil. 3:14</a:t>
            </a:r>
            <a:r>
              <a:rPr kumimoji="0" lang="en-US" altLang="en-US" sz="40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})</a:t>
            </a:r>
            <a:endParaRPr kumimoji="0" lang="en-US" altLang="en-US" sz="40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so not share the </a:t>
            </a:r>
            <a:r>
              <a:rPr lang="en-US" altLang="en-US" sz="44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  <a:r>
              <a:rPr lang="en-US" altLang="en-US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brebei’on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award/reward)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 has a “mark”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(goal/purpose)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each of us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God has a “Prize” for each of us.  </a:t>
            </a: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Phil. 3:14</a:t>
            </a:r>
          </a:p>
          <a:p>
            <a:pPr lvl="0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“I press toward the mark for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prize 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brabeion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umpire)</a:t>
            </a:r>
          </a:p>
          <a:p>
            <a:pPr lvl="0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of the high calling of God…”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25:21,23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“well done good and faithful servant…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enter thou into the joy of the Lord”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“inherit the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kingdom prepared for you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Jn 14:</a:t>
            </a:r>
            <a:r>
              <a:rPr lang="en-US" altLang="en-US" sz="40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“I go</a:t>
            </a:r>
            <a:r>
              <a:rPr kumimoji="0" lang="en-US" altLang="en-US" sz="4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prepare a place </a:t>
            </a:r>
            <a:r>
              <a:rPr kumimoji="0" lang="en-US" altLang="en-US" sz="4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you”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9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-15089"/>
            <a:ext cx="12268200" cy="721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 uses our own Selfishness (</a:t>
            </a:r>
            <a:r>
              <a:rPr lang="en-US" alt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1:12-16)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tempt us to sin, which results in our:</a:t>
            </a:r>
          </a:p>
          <a:p>
            <a:pPr marL="571500" lvl="0" indent="-5715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Offending/grieving God.  Eph. 4:30;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6:16-19</a:t>
            </a:r>
          </a:p>
          <a:p>
            <a:pPr marL="571500" lvl="0" indent="-5715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Obscuring our mind/conscience. 1 Tim. 1:5;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4:19</a:t>
            </a:r>
          </a:p>
          <a:p>
            <a:pPr marL="571500" lvl="0" indent="-5715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Drifting further from God.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1:16</a:t>
            </a:r>
          </a:p>
          <a:p>
            <a:pPr marL="571500" lvl="0" indent="-5715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Forfeiting the Prize/Peace of God.  Is 48:22;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 4:3-4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the time will come when they will not endure sound doctrine; but after their own lusts shall they heap to themselves teachers, having itching ears;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shall turn away their ears from the truth”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76200"/>
            <a:ext cx="122682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Contrast this “current” attitude with Paul’s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vs 6-8</a:t>
            </a: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 am now ready to be offered,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time of my departure is at hand.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fought a good fight, I have finished my course, I have kept the faith: </a:t>
            </a:r>
          </a:p>
          <a:p>
            <a:pPr lvl="0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Henceforth there is laid up for me a crown of righteousness, which the Lord, the righteous judge,     </a:t>
            </a:r>
          </a:p>
          <a:p>
            <a:pPr lvl="0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shall give me at that day: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unto all them also that love his appearing.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10..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Demas hath forsaken me having loved this world”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67B9B-5E6B-BF15-2D68-9E485BDC66ED}"/>
              </a:ext>
            </a:extLst>
          </p:cNvPr>
          <p:cNvSpPr txBox="1"/>
          <p:nvPr/>
        </p:nvSpPr>
        <p:spPr>
          <a:xfrm>
            <a:off x="5768568" y="4800600"/>
            <a:ext cx="64234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not to me only, </a:t>
            </a:r>
          </a:p>
        </p:txBody>
      </p:sp>
    </p:spTree>
    <p:extLst>
      <p:ext uri="{BB962C8B-B14F-4D97-AF65-F5344CB8AC3E}">
        <p14:creationId xmlns:p14="http://schemas.microsoft.com/office/powerpoint/2010/main" val="39871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76200"/>
            <a:ext cx="1226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AAFFB0-4D05-9CEB-F963-C86D1E476BD3}"/>
              </a:ext>
            </a:extLst>
          </p:cNvPr>
          <p:cNvSpPr txBox="1"/>
          <p:nvPr/>
        </p:nvSpPr>
        <p:spPr>
          <a:xfrm>
            <a:off x="76200" y="25940"/>
            <a:ext cx="121158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Has a map or GPS ever misled you?</a:t>
            </a:r>
          </a:p>
          <a:p>
            <a:pPr marL="742950" indent="-742950">
              <a:buAutoNum type="arabicParenR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 you determine the accuracy of any compass, map, or GPS?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GPS Wallpapers - Wallpaper Cave">
            <a:extLst>
              <a:ext uri="{FF2B5EF4-FFF2-40B4-BE49-F238E27FC236}">
                <a16:creationId xmlns:a16="http://schemas.microsoft.com/office/drawing/2014/main" id="{68EEEED7-20F7-84B9-B41A-E606CA2E9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4" t="8533" r="13813" b="16808"/>
          <a:stretch/>
        </p:blipFill>
        <p:spPr bwMode="auto">
          <a:xfrm>
            <a:off x="7225691" y="3200400"/>
            <a:ext cx="4966309" cy="304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4E420D-0F8D-9ADD-05E1-C3C50D6D16F4}"/>
              </a:ext>
            </a:extLst>
          </p:cNvPr>
          <p:cNvSpPr txBox="1"/>
          <p:nvPr/>
        </p:nvSpPr>
        <p:spPr>
          <a:xfrm>
            <a:off x="-81482" y="2943964"/>
            <a:ext cx="7315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must compare and calibrate 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a reliable standard.</a:t>
            </a:r>
          </a:p>
        </p:txBody>
      </p:sp>
    </p:spTree>
    <p:extLst>
      <p:ext uri="{BB962C8B-B14F-4D97-AF65-F5344CB8AC3E}">
        <p14:creationId xmlns:p14="http://schemas.microsoft.com/office/powerpoint/2010/main" val="29791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76200"/>
            <a:ext cx="1226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AAFFB0-4D05-9CEB-F963-C86D1E476BD3}"/>
              </a:ext>
            </a:extLst>
          </p:cNvPr>
          <p:cNvSpPr txBox="1"/>
          <p:nvPr/>
        </p:nvSpPr>
        <p:spPr>
          <a:xfrm>
            <a:off x="76200" y="25940"/>
            <a:ext cx="12115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How do you know if your “moral compass”     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(GPS) is reliable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ym typeface="Wingdings" panose="05000000000000000000" pitchFamily="2" charset="2"/>
              </a:rPr>
              <a:t>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Honest Self Examination: </a:t>
            </a:r>
            <a:r>
              <a:rPr lang="en-US" sz="3200" b="1" dirty="0"/>
              <a:t>1 Cor 11:28-31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“let a man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examine himself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dokimazo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test, discern)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this cause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 are weak and sickly among you, and many sleep.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(obviously been misled)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if we would judge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diakrino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clearly discern)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ourselves, we should not be judged”.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Krino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questioned)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light of Jer. </a:t>
            </a: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17:9,10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standard do you use to accurately “judge” yourself?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4FAD9-A096-FB65-60FB-EDB93C1136B6}"/>
              </a:ext>
            </a:extLst>
          </p:cNvPr>
          <p:cNvSpPr txBox="1"/>
          <p:nvPr/>
        </p:nvSpPr>
        <p:spPr>
          <a:xfrm>
            <a:off x="5181600" y="746850"/>
            <a:ext cx="68190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(or has been corrupted)?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011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76200"/>
            <a:ext cx="1226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AAFFB0-4D05-9CEB-F963-C86D1E476BD3}"/>
              </a:ext>
            </a:extLst>
          </p:cNvPr>
          <p:cNvSpPr txBox="1"/>
          <p:nvPr/>
        </p:nvSpPr>
        <p:spPr>
          <a:xfrm>
            <a:off x="76200" y="25940"/>
            <a:ext cx="121158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How do you know if your “moral compass”     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(GPS) has been corrupted or is reliable?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/>
              <a:t> Honest Self Examination: </a:t>
            </a:r>
            <a:r>
              <a:rPr lang="en-US" sz="3200" b="1" dirty="0"/>
              <a:t>1 Cor 11:28-31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Humble God Examination: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11:32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when we are judged,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krino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cross examined) 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chastened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paideu’ō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disciplined)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Lord,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we should not be condemned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Katakrino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sentenced)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 world.”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also James 4:4-10</a:t>
            </a:r>
          </a:p>
          <a:p>
            <a:pPr algn="ctr"/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2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-76200" y="76200"/>
            <a:ext cx="123444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spite of their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rebellion, </a:t>
            </a:r>
          </a:p>
          <a:p>
            <a:pPr algn="ctr"/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God offered the promise of redemption</a:t>
            </a:r>
          </a:p>
          <a:p>
            <a:pPr algn="ctr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Through the sacrifice of the innocent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lamb.</a:t>
            </a:r>
          </a:p>
          <a:p>
            <a:r>
              <a:rPr lang="en-US" sz="44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Gen. 3:15; </a:t>
            </a:r>
          </a:p>
          <a:p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Rev. 13:8</a:t>
            </a:r>
            <a:r>
              <a:rPr lang="en-US" sz="44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hursday: The First Gospel Promise | Sabbath School Net">
            <a:extLst>
              <a:ext uri="{FF2B5EF4-FFF2-40B4-BE49-F238E27FC236}">
                <a16:creationId xmlns:a16="http://schemas.microsoft.com/office/drawing/2014/main" id="{E5FD03A8-C9EE-4605-C0AD-0C254F799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09" y="2285999"/>
            <a:ext cx="6044920" cy="4721419"/>
          </a:xfrm>
          <a:prstGeom prst="rect">
            <a:avLst/>
          </a:prstGeom>
          <a:noFill/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udianto Sianturi: ANTARA ADAM DAN KRISTUS SEBUAH PERENUNGAN">
            <a:extLst>
              <a:ext uri="{FF2B5EF4-FFF2-40B4-BE49-F238E27FC236}">
                <a16:creationId xmlns:a16="http://schemas.microsoft.com/office/drawing/2014/main" id="{4A1DE867-D081-25B6-3CD8-C63BC31E5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9"/>
            <a:ext cx="3625746" cy="46167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3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76200"/>
            <a:ext cx="1226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AAFFB0-4D05-9CEB-F963-C86D1E476BD3}"/>
              </a:ext>
            </a:extLst>
          </p:cNvPr>
          <p:cNvSpPr txBox="1"/>
          <p:nvPr/>
        </p:nvSpPr>
        <p:spPr>
          <a:xfrm>
            <a:off x="103762" y="0"/>
            <a:ext cx="12115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Humble God Examination: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Ps. 139:23-24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Search me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ḥāqar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examine intimately) </a:t>
            </a:r>
          </a:p>
          <a:p>
            <a:pPr algn="ctr"/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God and know my heart: </a:t>
            </a:r>
          </a:p>
          <a:p>
            <a:pPr algn="ctr"/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 me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bāḥan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test, prove, investigate)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know my thoughts: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see if there be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any wicked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ʿōṣeb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idol) 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derek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manner)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me,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lead me in the way everlasting.” </a:t>
            </a:r>
          </a:p>
        </p:txBody>
      </p:sp>
    </p:spTree>
    <p:extLst>
      <p:ext uri="{BB962C8B-B14F-4D97-AF65-F5344CB8AC3E}">
        <p14:creationId xmlns:p14="http://schemas.microsoft.com/office/powerpoint/2010/main" val="213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76200"/>
            <a:ext cx="1226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60 of Jesus Sitting On A Bench | luiscadenillas2007">
            <a:extLst>
              <a:ext uri="{FF2B5EF4-FFF2-40B4-BE49-F238E27FC236}">
                <a16:creationId xmlns:a16="http://schemas.microsoft.com/office/drawing/2014/main" id="{C275AFA3-3E28-C21C-C25A-5621B80E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242"/>
            <a:ext cx="12154711" cy="685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400837-F2F5-20BB-E656-7F77E4E67106}"/>
              </a:ext>
            </a:extLst>
          </p:cNvPr>
          <p:cNvSpPr txBox="1"/>
          <p:nvPr/>
        </p:nvSpPr>
        <p:spPr>
          <a:xfrm>
            <a:off x="37289" y="5285027"/>
            <a:ext cx="12117422" cy="156966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When’s the last time you calibrated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 Conscience?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7EFF7-B70C-CE04-826D-02EEE83907A9}"/>
              </a:ext>
            </a:extLst>
          </p:cNvPr>
          <p:cNvSpPr txBox="1"/>
          <p:nvPr/>
        </p:nvSpPr>
        <p:spPr>
          <a:xfrm>
            <a:off x="37289" y="-43242"/>
            <a:ext cx="12154711" cy="2123658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 16:11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“Thou wilt shew me the path of life: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thy presence is fulness of joy;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thy right hand there are pleasures for evermore.”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03BC2-268D-197C-554D-774DCD7C0AD5}"/>
              </a:ext>
            </a:extLst>
          </p:cNvPr>
          <p:cNvSpPr txBox="1"/>
          <p:nvPr/>
        </p:nvSpPr>
        <p:spPr>
          <a:xfrm>
            <a:off x="8578381" y="6410753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https://sethadamsmith.com/</a:t>
            </a:r>
          </a:p>
        </p:txBody>
      </p:sp>
    </p:spTree>
    <p:extLst>
      <p:ext uri="{BB962C8B-B14F-4D97-AF65-F5344CB8AC3E}">
        <p14:creationId xmlns:p14="http://schemas.microsoft.com/office/powerpoint/2010/main" val="45959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5355700"/>
            <a:ext cx="12344378" cy="15022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0" lang="en-US" sz="5400" b="1" i="0" u="none" strike="noStrike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But their sin had left their hearts </a:t>
            </a:r>
            <a:r>
              <a:rPr kumimoji="0" lang="en-US" sz="5400" b="1" i="0" u="none" strike="noStrike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corrupted.   </a:t>
            </a:r>
            <a:r>
              <a:rPr lang="en-US" sz="4400" b="1" dirty="0">
                <a:latin typeface="+mj-lt"/>
                <a:ea typeface="+mj-ea"/>
                <a:cs typeface="+mj-cs"/>
              </a:rPr>
              <a:t>Gen. 4  (Jer. 17:9)</a:t>
            </a:r>
          </a:p>
        </p:txBody>
      </p:sp>
      <p:pic>
        <p:nvPicPr>
          <p:cNvPr id="3076" name="Picture 4" descr="Cain and Abel story is about the breath activating the soul into ...">
            <a:extLst>
              <a:ext uri="{FF2B5EF4-FFF2-40B4-BE49-F238E27FC236}">
                <a16:creationId xmlns:a16="http://schemas.microsoft.com/office/drawing/2014/main" id="{2C31B036-4D48-5D28-40A3-54DAC9F32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3" b="11300"/>
          <a:stretch/>
        </p:blipFill>
        <p:spPr bwMode="auto">
          <a:xfrm>
            <a:off x="20" y="10"/>
            <a:ext cx="12191979" cy="5943589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6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eová, o Deus da comunicação | Estudo | Spiritual pictures, Adam and ...">
            <a:extLst>
              <a:ext uri="{FF2B5EF4-FFF2-40B4-BE49-F238E27FC236}">
                <a16:creationId xmlns:a16="http://schemas.microsoft.com/office/drawing/2014/main" id="{D1C912E6-EF8B-9895-7155-2CAA5C361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2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623C12-9A7B-B60D-B195-4C6359EB82C1}"/>
              </a:ext>
            </a:extLst>
          </p:cNvPr>
          <p:cNvSpPr txBox="1"/>
          <p:nvPr/>
        </p:nvSpPr>
        <p:spPr>
          <a:xfrm>
            <a:off x="3657600" y="73909"/>
            <a:ext cx="782540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Gen. 4:7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“If thou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doest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well,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shalt thou not be accepted?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if thou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doest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not well,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 lieth at the door.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D8F3CD-A32C-D97A-7850-5AFA0E7A2133}"/>
              </a:ext>
            </a:extLst>
          </p:cNvPr>
          <p:cNvSpPr txBox="1"/>
          <p:nvPr/>
        </p:nvSpPr>
        <p:spPr>
          <a:xfrm>
            <a:off x="4548808" y="2882325"/>
            <a:ext cx="7391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unto thee shall be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desire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Teshûqâ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to reach out for</a:t>
            </a:r>
          </a:p>
          <a:p>
            <a:pPr algn="ctr"/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Shûq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overflow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5B18AD-9FC4-F879-7E2E-6098DBF38DE3}"/>
              </a:ext>
            </a:extLst>
          </p:cNvPr>
          <p:cNvSpPr txBox="1"/>
          <p:nvPr/>
        </p:nvSpPr>
        <p:spPr>
          <a:xfrm>
            <a:off x="4283762" y="4615801"/>
            <a:ext cx="60976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thou shalt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rule over him.” 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-17834" y="76200"/>
            <a:ext cx="12039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Gen. 4:8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“And Cain talked with Abel his brother: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and it came to pass,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when they were in the field,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that Cain rose up against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Abel his brother, </a:t>
            </a:r>
          </a:p>
          <a:p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and slew him.” </a:t>
            </a:r>
          </a:p>
        </p:txBody>
      </p:sp>
      <p:pic>
        <p:nvPicPr>
          <p:cNvPr id="5122" name="Picture 2" descr="Nos remete a história na qual Cain e Abel um veio do trabalho braçal e ...">
            <a:extLst>
              <a:ext uri="{FF2B5EF4-FFF2-40B4-BE49-F238E27FC236}">
                <a16:creationId xmlns:a16="http://schemas.microsoft.com/office/drawing/2014/main" id="{618BC250-928B-8CCA-59FF-3BBC334A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809625"/>
            <a:ext cx="4762500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4AEFA8-A901-B3BB-D0BE-27DD3BB536BD}"/>
              </a:ext>
            </a:extLst>
          </p:cNvPr>
          <p:cNvSpPr txBox="1"/>
          <p:nvPr/>
        </p:nvSpPr>
        <p:spPr>
          <a:xfrm>
            <a:off x="685800" y="4800600"/>
            <a:ext cx="579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Romans 5:12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-76200" y="76200"/>
            <a:ext cx="123444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 this day we still rely on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our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own inclination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3:5) rather than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divine inspiration</a:t>
            </a:r>
          </a:p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 guide our choices</a:t>
            </a:r>
            <a:r>
              <a:rPr lang="en-US" sz="48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Pr. 21:2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Every way of a man is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right in his own eyes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the LORD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pondereth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the hearts”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Right”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Yāšār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can mean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correct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5FCF0-9C39-53DE-E25C-9AD8275DC3B7}"/>
              </a:ext>
            </a:extLst>
          </p:cNvPr>
          <p:cNvSpPr txBox="1"/>
          <p:nvPr/>
        </p:nvSpPr>
        <p:spPr>
          <a:xfrm>
            <a:off x="8305800" y="3810000"/>
            <a:ext cx="64902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convenient!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C6DDF-5140-25B1-19BB-1366199708AD}"/>
              </a:ext>
            </a:extLst>
          </p:cNvPr>
          <p:cNvSpPr txBox="1"/>
          <p:nvPr/>
        </p:nvSpPr>
        <p:spPr>
          <a:xfrm>
            <a:off x="-76200" y="4579441"/>
            <a:ext cx="124968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nevitably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leads to this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same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cycle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Problems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(Corruption),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Pain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(Separation)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Thankfully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God’s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Promise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(Redemption)!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-76200" y="76200"/>
            <a:ext cx="12344400" cy="707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This cycle is woven throughout scripture and History,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because it’s part of the Human story. 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 know that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Compasses don’t point to true north, </a:t>
            </a:r>
          </a:p>
          <a:p>
            <a:pPr algn="ctr"/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to a fluctuating magnetic north that changes </a:t>
            </a:r>
          </a:p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(based on distance and changing core composition)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much the same way, our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(conscience/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compass) has been Corrupted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(Ro 3:10, 23; 5:12)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varies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intensity based on: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distance </a:t>
            </a:r>
            <a:r>
              <a:rPr lang="en-US" sz="4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(from God/truth)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hanges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cultural composition.</a:t>
            </a:r>
            <a:r>
              <a:rPr lang="en-US" sz="4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(Values)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-97750"/>
            <a:ext cx="12344400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Problem: Our Conscience (compass) </a:t>
            </a:r>
          </a:p>
          <a:p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has been Corrupted by:</a:t>
            </a:r>
          </a:p>
          <a:p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 Satan.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Cor 4:4  </a:t>
            </a:r>
          </a:p>
          <a:p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“in whom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god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of this world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hath blinded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typhlo’ō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obscure, darken)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minds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no’ema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perception, purpose)</a:t>
            </a:r>
          </a:p>
          <a:p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(See also Eph. 2:1-3)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lucifer the light bringer&quot; - Playground">
            <a:extLst>
              <a:ext uri="{FF2B5EF4-FFF2-40B4-BE49-F238E27FC236}">
                <a16:creationId xmlns:a16="http://schemas.microsoft.com/office/drawing/2014/main" id="{523766E3-E704-C936-9E6F-6769E7554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94802"/>
            <a:ext cx="5181600" cy="606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2582A2-C492-A407-8B09-EF302EB426BE}"/>
              </a:ext>
            </a:extLst>
          </p:cNvPr>
          <p:cNvSpPr txBox="1"/>
          <p:nvPr/>
        </p:nvSpPr>
        <p:spPr>
          <a:xfrm>
            <a:off x="8001000" y="58674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 11:14</a:t>
            </a:r>
          </a:p>
        </p:txBody>
      </p:sp>
    </p:spTree>
    <p:extLst>
      <p:ext uri="{BB962C8B-B14F-4D97-AF65-F5344CB8AC3E}">
        <p14:creationId xmlns:p14="http://schemas.microsoft.com/office/powerpoint/2010/main" val="360751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2421</Words>
  <Application>Microsoft Office PowerPoint</Application>
  <PresentationFormat>Widescreen</PresentationFormat>
  <Paragraphs>247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57</cp:revision>
  <dcterms:created xsi:type="dcterms:W3CDTF">2011-06-07T04:33:49Z</dcterms:created>
  <dcterms:modified xsi:type="dcterms:W3CDTF">2024-01-28T14:48:08Z</dcterms:modified>
</cp:coreProperties>
</file>