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57" r:id="rId2"/>
    <p:sldId id="278" r:id="rId3"/>
    <p:sldId id="348" r:id="rId4"/>
    <p:sldId id="347" r:id="rId5"/>
    <p:sldId id="349" r:id="rId6"/>
    <p:sldId id="344" r:id="rId7"/>
    <p:sldId id="295" r:id="rId8"/>
    <p:sldId id="351" r:id="rId9"/>
    <p:sldId id="354" r:id="rId10"/>
    <p:sldId id="352" r:id="rId11"/>
    <p:sldId id="353" r:id="rId12"/>
    <p:sldId id="294" r:id="rId13"/>
    <p:sldId id="342" r:id="rId14"/>
    <p:sldId id="306" r:id="rId15"/>
    <p:sldId id="346" r:id="rId16"/>
    <p:sldId id="307" r:id="rId17"/>
    <p:sldId id="350" r:id="rId18"/>
    <p:sldId id="336" r:id="rId19"/>
    <p:sldId id="355" r:id="rId20"/>
    <p:sldId id="345" r:id="rId21"/>
    <p:sldId id="343" r:id="rId22"/>
    <p:sldId id="334" r:id="rId23"/>
    <p:sldId id="333" r:id="rId24"/>
    <p:sldId id="317" r:id="rId25"/>
    <p:sldId id="320" r:id="rId26"/>
    <p:sldId id="337" r:id="rId27"/>
    <p:sldId id="338" r:id="rId28"/>
    <p:sldId id="340" r:id="rId29"/>
    <p:sldId id="358" r:id="rId30"/>
    <p:sldId id="339" r:id="rId31"/>
    <p:sldId id="341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2F24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B3CBA-415C-4D63-A21B-D361CE0DB75C}" v="2119" dt="2024-01-29T18:28:32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646" autoAdjust="0"/>
  </p:normalViewPr>
  <p:slideViewPr>
    <p:cSldViewPr>
      <p:cViewPr varScale="1">
        <p:scale>
          <a:sx n="75" d="100"/>
          <a:sy n="75" d="100"/>
        </p:scale>
        <p:origin x="1397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BA4B5-14F4-456A-BD73-16E398C4C268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DDAC-2845-477D-A450-D0D34433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9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3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E94D-2767-4E37-863B-82E09E907BFB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85CF-340F-4087-86DA-FE5631FC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0185-2D5E-4CC2-B2A7-FA741DEB3003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D457-FF2F-4903-B975-4F95362F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2932-545C-442C-BE6D-19B99092915D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6DA3-36FB-4965-BB2E-C791E9A8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9E5-3E69-4FDD-B30E-CB91A1216789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AF4-596D-4E01-AAE6-21AFB16F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88DB-E6F0-4C8A-9FA2-CF54B8E3BA20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4FFF-F660-435C-AE03-D9C4A168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CEA8-7AA6-4651-BED0-B6E02B2BEEE2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D550-5595-4AF2-9C46-DF179EB5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A345-A7C4-4FDA-BA67-7A27FDFC6D6C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53A7-3C83-4392-8A69-25E8275E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D2BC-AB60-432E-B319-CBD5C94EAF2A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E466-337F-445C-B7DE-53C4B24A2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BE19-6BDD-4196-A0E2-FDA53FB5C9A4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4B6F-7CB5-4850-B96B-2B7C6B76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6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ld History - Department of History">
            <a:extLst>
              <a:ext uri="{FF2B5EF4-FFF2-40B4-BE49-F238E27FC236}">
                <a16:creationId xmlns:a16="http://schemas.microsoft.com/office/drawing/2014/main" id="{B0F32A71-3970-30C0-A4F1-CAE8D697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" y="0"/>
            <a:ext cx="12141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43E8A-0E98-5E7B-D1A9-F81E0D617C7D}"/>
              </a:ext>
            </a:extLst>
          </p:cNvPr>
          <p:cNvSpPr txBox="1"/>
          <p:nvPr/>
        </p:nvSpPr>
        <p:spPr>
          <a:xfrm>
            <a:off x="1371600" y="304800"/>
            <a:ext cx="6858000" cy="1920526"/>
          </a:xfrm>
          <a:prstGeom prst="rect">
            <a:avLst/>
          </a:prstGeom>
          <a:solidFill>
            <a:srgbClr val="F2F24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History tends to repeat itself!</a:t>
            </a:r>
          </a:p>
        </p:txBody>
      </p:sp>
    </p:spTree>
    <p:extLst>
      <p:ext uri="{BB962C8B-B14F-4D97-AF65-F5344CB8AC3E}">
        <p14:creationId xmlns:p14="http://schemas.microsoft.com/office/powerpoint/2010/main" val="145927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76200" y="76200"/>
            <a:ext cx="12192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After choosing Satan’s lies, they “saw” :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 Each other differently!  Gen. 3:7,8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E46ED-D5C8-4243-7DFC-535EAF97D228}"/>
              </a:ext>
            </a:extLst>
          </p:cNvPr>
          <p:cNvSpPr txBox="1"/>
          <p:nvPr/>
        </p:nvSpPr>
        <p:spPr>
          <a:xfrm>
            <a:off x="0" y="1922859"/>
            <a:ext cx="7620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eyes of them both were opened, and they knew that they were naked; and they sewed fig leaves together, and made themselves aprons.”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innocent (2:25)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ashamed! (3:7,8)</a:t>
            </a:r>
          </a:p>
        </p:txBody>
      </p:sp>
      <p:pic>
        <p:nvPicPr>
          <p:cNvPr id="6148" name="Picture 4" descr="Jesus Christ the Lamb of God - Lesson 4 in &quot;New Life in Christ&quot; series 2">
            <a:extLst>
              <a:ext uri="{FF2B5EF4-FFF2-40B4-BE49-F238E27FC236}">
                <a16:creationId xmlns:a16="http://schemas.microsoft.com/office/drawing/2014/main" id="{E09A8D5A-2154-F4D4-1C58-7796F1CE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41" y="1752600"/>
            <a:ext cx="4719559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After Choosing Satan’s lies they saw: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3)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God differently!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8-10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E46ED-D5C8-4243-7DFC-535EAF97D228}"/>
              </a:ext>
            </a:extLst>
          </p:cNvPr>
          <p:cNvSpPr txBox="1"/>
          <p:nvPr/>
        </p:nvSpPr>
        <p:spPr>
          <a:xfrm>
            <a:off x="0" y="1531108"/>
            <a:ext cx="835870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heard the voice of the LORD God walking in the garden in the cool of the day: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Adam and his wife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 themselves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presence of the LORD God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heard thy voice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was afraid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Why are you a sinner and do you need Jesus Christ? Sermon Wilfred">
            <a:extLst>
              <a:ext uri="{FF2B5EF4-FFF2-40B4-BE49-F238E27FC236}">
                <a16:creationId xmlns:a16="http://schemas.microsoft.com/office/drawing/2014/main" id="{61FE1CAD-67D6-DDE0-5CCF-ED2EE1848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9"/>
          <a:stretch/>
        </p:blipFill>
        <p:spPr bwMode="auto">
          <a:xfrm>
            <a:off x="8358701" y="1828800"/>
            <a:ext cx="3843238" cy="51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BB28D-BD7E-F095-54D0-36107A4AABAF}"/>
              </a:ext>
            </a:extLst>
          </p:cNvPr>
          <p:cNvSpPr txBox="1"/>
          <p:nvPr/>
        </p:nvSpPr>
        <p:spPr>
          <a:xfrm>
            <a:off x="76200" y="-64264"/>
            <a:ext cx="120396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Our Conscience (compass) is Corrupted by: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(interest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and/or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perspective)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This was Satan’s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“poisoned”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promise.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3:6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shall be as gods,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(yada’)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good and evil.”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“Yada” has several subtle meanings/ uses. 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a)  It’s translated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“Know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Knowledge”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750x,    </a:t>
            </a:r>
          </a:p>
          <a:p>
            <a:pPr lvl="0"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“perceive”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18x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“acquaintance”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6x;</a:t>
            </a:r>
          </a:p>
          <a:p>
            <a:pPr lvl="0"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“declare, show, tell, or teach”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37x</a:t>
            </a:r>
          </a:p>
          <a:p>
            <a:pPr lvl="0"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b) Not just an awareness or understanding,</a:t>
            </a:r>
          </a:p>
          <a:p>
            <a:pPr lvl="0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“declaring” (deciding) what’s good/evil.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BB28D-BD7E-F095-54D0-36107A4AABAF}"/>
              </a:ext>
            </a:extLst>
          </p:cNvPr>
          <p:cNvSpPr txBox="1"/>
          <p:nvPr/>
        </p:nvSpPr>
        <p:spPr>
          <a:xfrm>
            <a:off x="121920" y="25360"/>
            <a:ext cx="120396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(interest/perspective)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Acting on this poisoned promise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corrupted us.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5:12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by one…sin entered into the world, …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death hath passed upon all…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Jer. 17:9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heart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understanding)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deceitful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ʿāqōb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crooked, twisted)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above all things,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desperately wicked:”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ʾānash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incurably sick)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53:6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“all we like sheep have gone astray,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have turned everyone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his own way!”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EC5D7-6DA6-F98F-2C4E-018369DCFD2B}"/>
              </a:ext>
            </a:extLst>
          </p:cNvPr>
          <p:cNvSpPr txBox="1"/>
          <p:nvPr/>
        </p:nvSpPr>
        <p:spPr>
          <a:xfrm>
            <a:off x="6934200" y="2057400"/>
            <a:ext cx="6162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all have sinned!”</a:t>
            </a:r>
          </a:p>
        </p:txBody>
      </p:sp>
    </p:spTree>
    <p:extLst>
      <p:ext uri="{BB962C8B-B14F-4D97-AF65-F5344CB8AC3E}">
        <p14:creationId xmlns:p14="http://schemas.microsoft.com/office/powerpoint/2010/main" val="4925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120402"/>
            <a:ext cx="123444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“infection” affects our perception &amp; choices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4:17-18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“walk not as other Gentiles,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vanity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kumimoji="0" lang="en-US" sz="3600" b="1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mataios</a:t>
            </a:r>
            <a:r>
              <a:rPr kumimoji="0" lang="en-US" sz="36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emptiness/        }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their mind, </a:t>
            </a:r>
          </a:p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Having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darkened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skotizo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obscured)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being alienated from the life of God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 Cor 6:14)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through the ignorance that is in them,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blindness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(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Pō’rōsis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:  callousness, hardness)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their heart: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kardia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thoughts, mind, feelings)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7717B-257D-700B-754C-BDFCE1FCEBDC}"/>
              </a:ext>
            </a:extLst>
          </p:cNvPr>
          <p:cNvSpPr txBox="1"/>
          <p:nvPr/>
        </p:nvSpPr>
        <p:spPr>
          <a:xfrm>
            <a:off x="7239000" y="1524000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29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-66973"/>
            <a:ext cx="123444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Acting on this poisoned promise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corrupted us.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“infection” affects our perception/choices.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4:19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“Who being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past feeling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apal’geō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apathetic) </a:t>
            </a:r>
          </a:p>
          <a:p>
            <a:pPr lvl="0" algn="ctr"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have given themselves over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paradidōmi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yielded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Same word Satan used in Luke 4:6)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unto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lasciviousness,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asel’geia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wantonness) 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work all uncleanness w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greediness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pleonexia’a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covetousness)   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See Rom 1:18-32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17690"/>
            <a:ext cx="123444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Hearts/Minds have been corrupted: </a:t>
            </a:r>
          </a:p>
          <a:p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By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Sin:</a:t>
            </a:r>
          </a:p>
          <a:p>
            <a:pPr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“Sin”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(hamartia)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literally </a:t>
            </a: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eans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offend </a:t>
            </a: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skandalizo</a:t>
            </a: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hurt/ snare)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6D893-2016-C253-895A-30CAFDA3FC1D}"/>
              </a:ext>
            </a:extLst>
          </p:cNvPr>
          <p:cNvSpPr txBox="1"/>
          <p:nvPr/>
        </p:nvSpPr>
        <p:spPr>
          <a:xfrm>
            <a:off x="-76200" y="3505200"/>
            <a:ext cx="1234440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 do we offend</a:t>
            </a:r>
            <a:r>
              <a:rPr kumimoji="0" lang="en-US" altLang="en-US" sz="4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(hurt)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our sin?</a:t>
            </a:r>
          </a:p>
          <a:p>
            <a:pPr>
              <a:spcBef>
                <a:spcPts val="600"/>
              </a:spcBef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Others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Mt. 18:15-22</a:t>
            </a:r>
          </a:p>
          <a:p>
            <a:pPr>
              <a:spcBef>
                <a:spcPts val="600"/>
              </a:spcBef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Ourselves  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18:23-25 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vs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“deliver him to the tormentors…”</a:t>
            </a:r>
          </a:p>
          <a:p>
            <a:pPr lvl="0"/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86916"/>
            <a:ext cx="123444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Ro.  7: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“For we know that the law is spiritual: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I am carnal, sold under sin.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that which I do I allow not: what I would, that do I not;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what I hate, that do I….</a:t>
            </a:r>
            <a:endParaRPr kumimoji="0" lang="en-US" sz="4000" b="1" i="1" u="sng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23b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 see another law in my members,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warring against the law of my mind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bringing me into captivity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law of sin which is in my members.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 wretched man that I am!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shall deliver me from the body of this death?”</a:t>
            </a:r>
          </a:p>
        </p:txBody>
      </p:sp>
    </p:spTree>
    <p:extLst>
      <p:ext uri="{BB962C8B-B14F-4D97-AF65-F5344CB8AC3E}">
        <p14:creationId xmlns:p14="http://schemas.microsoft.com/office/powerpoint/2010/main" val="36991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F6D893-2016-C253-895A-30CAFDA3FC1D}"/>
              </a:ext>
            </a:extLst>
          </p:cNvPr>
          <p:cNvSpPr txBox="1"/>
          <p:nvPr/>
        </p:nvSpPr>
        <p:spPr>
          <a:xfrm>
            <a:off x="152400" y="0"/>
            <a:ext cx="12139549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God!   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4:30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“grieve not 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lype’ō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distress, make sorrowful)</a:t>
            </a:r>
            <a:endParaRPr lang="en-US" alt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Spirit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God,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whereby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sealed </a:t>
            </a:r>
          </a:p>
          <a:p>
            <a:pPr lvl="0" algn="ctr"/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sphragizō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stamped for security/preservation) </a:t>
            </a:r>
          </a:p>
          <a:p>
            <a:pPr lvl="0"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day of redemption.” </a:t>
            </a:r>
          </a:p>
          <a:p>
            <a:pPr lvl="0" algn="ctr"/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Eph.1:13-14 </a:t>
            </a:r>
          </a:p>
          <a:p>
            <a:pPr lvl="0"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whom ye also trusted, …after that ye believed, </a:t>
            </a:r>
          </a:p>
          <a:p>
            <a:pPr lvl="0" algn="ctr"/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were sealed with that holy Spirit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promise, </a:t>
            </a:r>
          </a:p>
          <a:p>
            <a:pPr lvl="0"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earnest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inheritance </a:t>
            </a:r>
          </a:p>
          <a:p>
            <a:pPr lvl="0" algn="ctr"/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arrabōn</a:t>
            </a: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security deposit)</a:t>
            </a:r>
            <a:endParaRPr lang="en-US" altLang="en-US" sz="4400" b="1" i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the redemption of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purchased possession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EPING FOR JERUSALEM: A THEOLOGICAL MEDITATION* - Jerusalem Peace  InstituteJerusalem Peace Institute">
            <a:extLst>
              <a:ext uri="{FF2B5EF4-FFF2-40B4-BE49-F238E27FC236}">
                <a16:creationId xmlns:a16="http://schemas.microsoft.com/office/drawing/2014/main" id="{900D3CA1-24CE-CA72-2693-C52CC7E5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75"/>
            <a:ext cx="12192000" cy="67908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softEdge rad="381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E435D-00AE-6279-FA55-3EC3D389C8B6}"/>
              </a:ext>
            </a:extLst>
          </p:cNvPr>
          <p:cNvSpPr txBox="1"/>
          <p:nvPr/>
        </p:nvSpPr>
        <p:spPr>
          <a:xfrm>
            <a:off x="228600" y="67175"/>
            <a:ext cx="11963400" cy="1938992"/>
          </a:xfrm>
          <a:prstGeom prst="rect">
            <a:avLst/>
          </a:prstGeom>
          <a:solidFill>
            <a:schemeClr val="tx1">
              <a:alpha val="44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19:41-44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beheld the city, and wept over it, saying, If thou hadst known, even thou, at least in this thy day, the things which belong unto thy peace!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448E5-778D-9046-C7F3-B28C13FD0621}"/>
              </a:ext>
            </a:extLst>
          </p:cNvPr>
          <p:cNvSpPr txBox="1"/>
          <p:nvPr/>
        </p:nvSpPr>
        <p:spPr>
          <a:xfrm>
            <a:off x="38100" y="5392400"/>
            <a:ext cx="6172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thou </a:t>
            </a: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knewest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the time of thy visitation.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C161B-7E36-2376-0A4B-6E42A3D8032C}"/>
              </a:ext>
            </a:extLst>
          </p:cNvPr>
          <p:cNvSpPr txBox="1"/>
          <p:nvPr/>
        </p:nvSpPr>
        <p:spPr>
          <a:xfrm>
            <a:off x="219075" y="2233683"/>
            <a:ext cx="33623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now they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hid 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thine eyes…</a:t>
            </a:r>
          </a:p>
        </p:txBody>
      </p:sp>
    </p:spTree>
    <p:extLst>
      <p:ext uri="{BB962C8B-B14F-4D97-AF65-F5344CB8AC3E}">
        <p14:creationId xmlns:p14="http://schemas.microsoft.com/office/powerpoint/2010/main" val="3066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873" y="152400"/>
            <a:ext cx="11956927" cy="524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Throughout history there’s a cyclical theme: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Rebellion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Reaction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(consequences)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offer of)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Redemption.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introduced to this cycle in Genesis 3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Book of Adam and Eve, Chapters 1-30 - YouTube">
            <a:extLst>
              <a:ext uri="{FF2B5EF4-FFF2-40B4-BE49-F238E27FC236}">
                <a16:creationId xmlns:a16="http://schemas.microsoft.com/office/drawing/2014/main" id="{26966396-0F33-CCC1-C26A-C2BC7B661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 bwMode="auto">
          <a:xfrm>
            <a:off x="5291528" y="3906162"/>
            <a:ext cx="6674565" cy="3173063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am and Eve in the garden of Eden; the serpent speaks to Eve, she eats ...">
            <a:extLst>
              <a:ext uri="{FF2B5EF4-FFF2-40B4-BE49-F238E27FC236}">
                <a16:creationId xmlns:a16="http://schemas.microsoft.com/office/drawing/2014/main" id="{024B9DE9-9E5E-96FB-D1A3-D8C620BB3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/>
          <a:stretch/>
        </p:blipFill>
        <p:spPr bwMode="auto">
          <a:xfrm>
            <a:off x="158873" y="3429000"/>
            <a:ext cx="4982948" cy="3671007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1621"/>
            <a:ext cx="12344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“Sin”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(hamartia)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eans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1) To offend:</a:t>
            </a:r>
            <a:endParaRPr lang="en-US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To Trespass: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Mk 11:25; Mt 18:15; 35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Greek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parap’tōma</a:t>
            </a: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deviate or fall</a:t>
            </a: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 What? </a:t>
            </a:r>
            <a:endParaRPr lang="en-US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F6BEA-BAEB-B501-08A6-80AF0E5C0ECB}"/>
              </a:ext>
            </a:extLst>
          </p:cNvPr>
          <p:cNvSpPr txBox="1"/>
          <p:nvPr/>
        </p:nvSpPr>
        <p:spPr>
          <a:xfrm>
            <a:off x="5095874" y="2286000"/>
            <a:ext cx="4276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Whom?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BADB3-46C6-434B-EFE3-8FFC0EC13392}"/>
              </a:ext>
            </a:extLst>
          </p:cNvPr>
          <p:cNvSpPr txBox="1"/>
          <p:nvPr/>
        </p:nvSpPr>
        <p:spPr>
          <a:xfrm>
            <a:off x="5257800" y="2971800"/>
            <a:ext cx="381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Whom?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A7840-7A17-2CDF-9AC0-623CEAF48E27}"/>
              </a:ext>
            </a:extLst>
          </p:cNvPr>
          <p:cNvSpPr txBox="1"/>
          <p:nvPr/>
        </p:nvSpPr>
        <p:spPr>
          <a:xfrm>
            <a:off x="114300" y="3532495"/>
            <a:ext cx="119634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English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Commit injury to person, property, or rights;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especially to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 onto another's land wrongfully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Infringe on the privacy, time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attention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another.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commit an offense or sin; to transgress or err.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5E7F-EE26-5C65-6229-73321315F85A}"/>
              </a:ext>
            </a:extLst>
          </p:cNvPr>
          <p:cNvSpPr txBox="1"/>
          <p:nvPr/>
        </p:nvSpPr>
        <p:spPr>
          <a:xfrm>
            <a:off x="950122" y="2917678"/>
            <a:ext cx="2859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1621"/>
            <a:ext cx="123444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trespass (sin):</a:t>
            </a:r>
          </a:p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“property” are we trespassing on?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“attention” are we now getting?</a:t>
            </a:r>
          </a:p>
          <a:p>
            <a:pPr>
              <a:spcBef>
                <a:spcPts val="0"/>
              </a:spcBef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Giant of Doubting Castle and the Question of the Keys of Promise –  Under the Tamarisk Tree">
            <a:extLst>
              <a:ext uri="{FF2B5EF4-FFF2-40B4-BE49-F238E27FC236}">
                <a16:creationId xmlns:a16="http://schemas.microsoft.com/office/drawing/2014/main" id="{F23AB6C3-1544-AEEA-0D32-9A026C45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047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CE8A92-6609-9794-A32C-6D3585C4EDD2}"/>
              </a:ext>
            </a:extLst>
          </p:cNvPr>
          <p:cNvSpPr txBox="1"/>
          <p:nvPr/>
        </p:nvSpPr>
        <p:spPr>
          <a:xfrm>
            <a:off x="4886380" y="2679277"/>
            <a:ext cx="69784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Remember Christian and Hopeful trespassing on Giant Despair’s property?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99763-CE2C-B12E-C29D-CE1A4AE2DF1E}"/>
              </a:ext>
            </a:extLst>
          </p:cNvPr>
          <p:cNvSpPr txBox="1"/>
          <p:nvPr/>
        </p:nvSpPr>
        <p:spPr>
          <a:xfrm>
            <a:off x="5259643" y="5715000"/>
            <a:ext cx="6636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John </a:t>
            </a:r>
            <a:r>
              <a:rPr lang="en-US" sz="2800" b="1" dirty="0" err="1">
                <a:solidFill>
                  <a:srgbClr val="0000CC"/>
                </a:solidFill>
              </a:rPr>
              <a:t>Bunyon’s</a:t>
            </a:r>
            <a:r>
              <a:rPr lang="en-US" sz="2800" b="1" dirty="0">
                <a:solidFill>
                  <a:srgbClr val="0000CC"/>
                </a:solidFill>
              </a:rPr>
              <a:t> “Pilgrim’s Progress” Published in 1678</a:t>
            </a:r>
          </a:p>
        </p:txBody>
      </p:sp>
    </p:spTree>
    <p:extLst>
      <p:ext uri="{BB962C8B-B14F-4D97-AF65-F5344CB8AC3E}">
        <p14:creationId xmlns:p14="http://schemas.microsoft.com/office/powerpoint/2010/main" val="27331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22634" y="-76200"/>
            <a:ext cx="123444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conscience/ compass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Corrupted by Sin:</a:t>
            </a:r>
          </a:p>
          <a:p>
            <a:pPr lvl="0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Sin”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(hamartia)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means to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ffend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and/or </a:t>
            </a:r>
          </a:p>
          <a:p>
            <a:pPr lvl="0">
              <a:spcBef>
                <a:spcPts val="0"/>
              </a:spcBef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Trespass.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comes from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hamartano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which means: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“to miss the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skopos</a:t>
            </a: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God’s Goal</a:t>
            </a:r>
            <a:r>
              <a:rPr kumimoji="0" lang="en-US" altLang="en-US" sz="36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{Phil. 3:14</a:t>
            </a:r>
            <a:r>
              <a:rPr kumimoji="0" lang="en-US" alt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})</a:t>
            </a:r>
            <a:endParaRPr kumimoji="0" lang="en-US" alt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so not share the </a:t>
            </a:r>
            <a:r>
              <a:rPr lang="en-US" altLang="en-US" sz="4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en-US" alt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brebei’on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award/reward)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has a “mark”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(purpose/goal)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us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(Eccl. 3:9;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29:11; 1 Cor 3:9; Rev 4:11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Phil 3:14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press toward the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skopos</a:t>
            </a:r>
            <a:r>
              <a:rPr lang="en-US" altLang="en-US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goal)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high calling of God in Christ Jesus”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22634" y="-76200"/>
            <a:ext cx="123444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Sin: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“to miss the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skopos</a:t>
            </a: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God’s Goal</a:t>
            </a:r>
            <a:r>
              <a:rPr kumimoji="0" lang="en-US" altLang="en-US" sz="36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{Phil. 3:14</a:t>
            </a:r>
            <a:r>
              <a:rPr kumimoji="0" lang="en-US" alt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})</a:t>
            </a:r>
            <a:endParaRPr kumimoji="0" lang="en-US" alt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so not share the </a:t>
            </a:r>
            <a:r>
              <a:rPr lang="en-US" altLang="en-US" sz="4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en-US" alt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brebei’on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award/reward)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has a “mark”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(goal/purpose)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each of us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God has a “Prize” for each of us.  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Phil. 3:14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“I press toward the mark for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prize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brabeion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umpire)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high calling of God…”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25:21,23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 done good and faithful servant…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 thou into the joy of the Lord”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“inherit the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kingdom prepared for you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14:</a:t>
            </a:r>
            <a:r>
              <a:rPr lang="en-US" altLang="en-US" sz="4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 go</a:t>
            </a:r>
            <a:r>
              <a:rPr kumimoji="0" lang="en-US" alt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prepare a place </a:t>
            </a:r>
            <a:r>
              <a:rPr kumimoji="0" lang="en-US" alt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you”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-15089"/>
            <a:ext cx="12268200" cy="721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uses our own Selfishness (</a:t>
            </a:r>
            <a:r>
              <a:rPr lang="en-US" alt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1:12-16)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tempt us to sin, which results in our: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Offending/grieving God.  Eph. 4:30;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6:16-19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Obscuring our mind/conscience. 1 Tim. 1:5;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4:19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Drifting further from God.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1:16</a:t>
            </a: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Forfeiting the Prize/Peace of God.  Is 48:22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4:3-4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time will come when they will not endure sound doctrine; but after their own lusts shall they heap to themselves teachers, having itching ears;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turn away their ears from the truth”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Contrast this “current” attitude with Paul’s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vs 6-8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am now ready to be offered,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time of my departure is at hand.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fought a good fight, I have finished my course, I have kept the faith: 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Henceforth there is laid up for me a crown of righteousness, which the Lord, the righteous judge,     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shall give me at that day: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unto all them also that love his appearing.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10..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Demas hath forsaken me having loved this world”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67B9B-5E6B-BF15-2D68-9E485BDC66ED}"/>
              </a:ext>
            </a:extLst>
          </p:cNvPr>
          <p:cNvSpPr txBox="1"/>
          <p:nvPr/>
        </p:nvSpPr>
        <p:spPr>
          <a:xfrm>
            <a:off x="5768568" y="4800600"/>
            <a:ext cx="64234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not to me only, </a:t>
            </a:r>
          </a:p>
        </p:txBody>
      </p:sp>
    </p:spTree>
    <p:extLst>
      <p:ext uri="{BB962C8B-B14F-4D97-AF65-F5344CB8AC3E}">
        <p14:creationId xmlns:p14="http://schemas.microsoft.com/office/powerpoint/2010/main" val="39871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76200" y="25940"/>
            <a:ext cx="12115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Has a map or GPS ever misled you?</a:t>
            </a:r>
          </a:p>
          <a:p>
            <a:pPr marL="742950" indent="-742950">
              <a:buAutoNum type="arabicParenR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you determine the accuracy of any compass, map, or GPS?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GPS Wallpapers - Wallpaper Cave">
            <a:extLst>
              <a:ext uri="{FF2B5EF4-FFF2-40B4-BE49-F238E27FC236}">
                <a16:creationId xmlns:a16="http://schemas.microsoft.com/office/drawing/2014/main" id="{68EEEED7-20F7-84B9-B41A-E606CA2E9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4" t="8533" r="13813" b="16808"/>
          <a:stretch/>
        </p:blipFill>
        <p:spPr bwMode="auto">
          <a:xfrm>
            <a:off x="7225690" y="2668489"/>
            <a:ext cx="4966309" cy="30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E420D-0F8D-9ADD-05E1-C3C50D6D16F4}"/>
              </a:ext>
            </a:extLst>
          </p:cNvPr>
          <p:cNvSpPr txBox="1"/>
          <p:nvPr/>
        </p:nvSpPr>
        <p:spPr>
          <a:xfrm>
            <a:off x="47625" y="2590800"/>
            <a:ext cx="7315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must compare and calibrate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 reliable standard.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173D8-6FA5-820E-2D74-35D01AEF6F3A}"/>
              </a:ext>
            </a:extLst>
          </p:cNvPr>
          <p:cNvSpPr txBox="1"/>
          <p:nvPr/>
        </p:nvSpPr>
        <p:spPr>
          <a:xfrm>
            <a:off x="381000" y="5867400"/>
            <a:ext cx="1181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“reliable Standard”  do you use?</a:t>
            </a:r>
          </a:p>
        </p:txBody>
      </p:sp>
    </p:spTree>
    <p:extLst>
      <p:ext uri="{BB962C8B-B14F-4D97-AF65-F5344CB8AC3E}">
        <p14:creationId xmlns:p14="http://schemas.microsoft.com/office/powerpoint/2010/main" val="29791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76200" y="25940"/>
            <a:ext cx="1211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How do you know if your “moral compass”    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(GPS) is reliable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ym typeface="Wingdings" panose="05000000000000000000" pitchFamily="2" charset="2"/>
              </a:rPr>
              <a:t>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Honest Self Examination: </a:t>
            </a:r>
            <a:r>
              <a:rPr lang="en-US" sz="3200" b="1" dirty="0"/>
              <a:t>1 Cor 11:28-31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a man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examine himself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dokimazo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test, discern)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cause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are weak and sickly among you, and many sleep.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(obviously been misled)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if we would judge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diakrino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clearly discern)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ourselves, we should not be judged”.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Krino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questioned)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light of Jer. 17:9 what standard do you use to   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accurately “judge” yourself?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4FAD9-A096-FB65-60FB-EDB93C1136B6}"/>
              </a:ext>
            </a:extLst>
          </p:cNvPr>
          <p:cNvSpPr txBox="1"/>
          <p:nvPr/>
        </p:nvSpPr>
        <p:spPr>
          <a:xfrm>
            <a:off x="5181600" y="746850"/>
            <a:ext cx="6819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(or has been corrupted)? 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3B619-5EC7-C9BC-F1D7-08D6DCABACF5}"/>
              </a:ext>
            </a:extLst>
          </p:cNvPr>
          <p:cNvSpPr txBox="1"/>
          <p:nvPr/>
        </p:nvSpPr>
        <p:spPr>
          <a:xfrm>
            <a:off x="7658100" y="5943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17:10; Ps 119:9</a:t>
            </a:r>
          </a:p>
        </p:txBody>
      </p:sp>
    </p:spTree>
    <p:extLst>
      <p:ext uri="{BB962C8B-B14F-4D97-AF65-F5344CB8AC3E}">
        <p14:creationId xmlns:p14="http://schemas.microsoft.com/office/powerpoint/2010/main" val="29011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76200" y="25940"/>
            <a:ext cx="12115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 “other” examination: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3:12,13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“Take heed, lest there be in any of you an evil heart of unbelief, in departing from the living God.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exhort one another daily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…lest any of you be hardened through the deceitfulness of sin.”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10:23-24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us hold fast the profession of our faith without wavering; for He is faithful…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us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katanoe’o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observe)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another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provoke unto love and to good works:”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76200" y="25940"/>
            <a:ext cx="12115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Honest Self Examination: 1 Cor 11:28-31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 “other” examination: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10:23-25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Heartfelt God Examination:  1 Cor 11:32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when we are judged,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krino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cross examined)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chastened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paideu’ō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disciplined)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Lord,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should not be condemned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Katakrino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sentenced)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world.”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James 4:4-10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7" y="152400"/>
            <a:ext cx="12191999" cy="701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7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cycle is summed up in Rev. 20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the thousand years are expired,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shall be loosed out of his prison,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shall go out to deceive the nations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are in the four quarters of the earth,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…to gather them together to battle: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whom is as the sand of the sea</a:t>
            </a:r>
            <a:r>
              <a:rPr lang="en-US" sz="6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they went up on the breadth of the earth, and compassed the camp of the saints about, …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and fire came down from God …, and devoured them.”</a:t>
            </a:r>
          </a:p>
        </p:txBody>
      </p:sp>
    </p:spTree>
    <p:extLst>
      <p:ext uri="{BB962C8B-B14F-4D97-AF65-F5344CB8AC3E}">
        <p14:creationId xmlns:p14="http://schemas.microsoft.com/office/powerpoint/2010/main" val="32543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0" y="0"/>
            <a:ext cx="12115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 God Examination: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139:23-24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Search me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ḥāqar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examine intimately)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God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know my heart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lēḇāḇ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mind, understanding)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me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bāḥan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test, prove, investigate)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know my thoughts: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see if there be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wicked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ʿōṣeb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idol)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derek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manner)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me,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lead me in the way everlasting.” </a:t>
            </a:r>
          </a:p>
        </p:txBody>
      </p:sp>
    </p:spTree>
    <p:extLst>
      <p:ext uri="{BB962C8B-B14F-4D97-AF65-F5344CB8AC3E}">
        <p14:creationId xmlns:p14="http://schemas.microsoft.com/office/powerpoint/2010/main" val="213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60 of Jesus Sitting On A Bench | luiscadenillas2007">
            <a:extLst>
              <a:ext uri="{FF2B5EF4-FFF2-40B4-BE49-F238E27FC236}">
                <a16:creationId xmlns:a16="http://schemas.microsoft.com/office/drawing/2014/main" id="{C275AFA3-3E28-C21C-C25A-5621B80E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242"/>
            <a:ext cx="12154711" cy="68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00837-F2F5-20BB-E656-7F77E4E67106}"/>
              </a:ext>
            </a:extLst>
          </p:cNvPr>
          <p:cNvSpPr txBox="1"/>
          <p:nvPr/>
        </p:nvSpPr>
        <p:spPr>
          <a:xfrm>
            <a:off x="37289" y="5285027"/>
            <a:ext cx="12117422" cy="156966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When’s the last time you calibrated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Conscience?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7EFF7-B70C-CE04-826D-02EEE83907A9}"/>
              </a:ext>
            </a:extLst>
          </p:cNvPr>
          <p:cNvSpPr txBox="1"/>
          <p:nvPr/>
        </p:nvSpPr>
        <p:spPr>
          <a:xfrm>
            <a:off x="37289" y="-43242"/>
            <a:ext cx="12154711" cy="2123658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16:11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“Thou wilt shew me the path of life: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thy presence is fulness of joy;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thy right hand there are pleasures for evermore.”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03BC2-268D-197C-554D-774DCD7C0AD5}"/>
              </a:ext>
            </a:extLst>
          </p:cNvPr>
          <p:cNvSpPr txBox="1"/>
          <p:nvPr/>
        </p:nvSpPr>
        <p:spPr>
          <a:xfrm>
            <a:off x="-18239" y="64124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https://sethadamsmith.com/</a:t>
            </a:r>
          </a:p>
        </p:txBody>
      </p:sp>
    </p:spTree>
    <p:extLst>
      <p:ext uri="{BB962C8B-B14F-4D97-AF65-F5344CB8AC3E}">
        <p14:creationId xmlns:p14="http://schemas.microsoft.com/office/powerpoint/2010/main" val="4595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660" y="-1"/>
            <a:ext cx="11956927" cy="524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spite of this cycle being played out in every age,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every human heart,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we,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(who are made in God’s image)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Young Woman With Small Angel And Demon Stock Photo - Download Image Now -  Devil, Angel, Women - iStock">
            <a:extLst>
              <a:ext uri="{FF2B5EF4-FFF2-40B4-BE49-F238E27FC236}">
                <a16:creationId xmlns:a16="http://schemas.microsoft.com/office/drawing/2014/main" id="{41B87573-0286-B69A-8B6F-38583B4CC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r="18537"/>
          <a:stretch/>
        </p:blipFill>
        <p:spPr bwMode="auto">
          <a:xfrm>
            <a:off x="0" y="3465925"/>
            <a:ext cx="3886200" cy="341632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30+ Angel Devil Shoulder Stock Photos, Pictures &amp; Royalty-Free Images -  iStock | Happy, Emotions, Conscience">
            <a:extLst>
              <a:ext uri="{FF2B5EF4-FFF2-40B4-BE49-F238E27FC236}">
                <a16:creationId xmlns:a16="http://schemas.microsoft.com/office/drawing/2014/main" id="{A8DFFC8E-8022-C593-D42E-E82C15CB7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2" r="10797" b="33987"/>
          <a:stretch/>
        </p:blipFill>
        <p:spPr bwMode="auto">
          <a:xfrm>
            <a:off x="7840173" y="3558005"/>
            <a:ext cx="4358756" cy="323216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4CB01-5416-F3AC-6206-F34FB2435817}"/>
              </a:ext>
            </a:extLst>
          </p:cNvPr>
          <p:cNvSpPr txBox="1"/>
          <p:nvPr/>
        </p:nvSpPr>
        <p:spPr>
          <a:xfrm>
            <a:off x="-10389" y="2362200"/>
            <a:ext cx="11956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repeatedly fall for Satan’s </a:t>
            </a:r>
            <a:r>
              <a:rPr lang="en-US" sz="5400" b="1" noProof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temptations?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56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873" y="152400"/>
            <a:ext cx="11956927" cy="524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56319-BF36-D6A0-7E8A-F2D102C7B841}"/>
              </a:ext>
            </a:extLst>
          </p:cNvPr>
          <p:cNvSpPr txBox="1"/>
          <p:nvPr/>
        </p:nvSpPr>
        <p:spPr>
          <a:xfrm>
            <a:off x="-3471" y="57150"/>
            <a:ext cx="119969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 Ro 1:28-32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knowing the judgment of God,       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that they which commit such things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are worthy of death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have pleasure in them that do them.”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48E52-4F43-1E1B-BD47-880F10EAB083}"/>
              </a:ext>
            </a:extLst>
          </p:cNvPr>
          <p:cNvSpPr txBox="1"/>
          <p:nvPr/>
        </p:nvSpPr>
        <p:spPr>
          <a:xfrm>
            <a:off x="5884188" y="1461558"/>
            <a:ext cx="6208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only do the same, </a:t>
            </a:r>
          </a:p>
        </p:txBody>
      </p:sp>
      <p:pic>
        <p:nvPicPr>
          <p:cNvPr id="2050" name="Picture 2" descr="Oscar Wilde - The only way to get rid of temptation is to...">
            <a:extLst>
              <a:ext uri="{FF2B5EF4-FFF2-40B4-BE49-F238E27FC236}">
                <a16:creationId xmlns:a16="http://schemas.microsoft.com/office/drawing/2014/main" id="{16BBA776-B6AD-5D32-DC19-04CC901B8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-863" r="13287" b="17364"/>
          <a:stretch/>
        </p:blipFill>
        <p:spPr bwMode="auto">
          <a:xfrm>
            <a:off x="61439" y="3218598"/>
            <a:ext cx="5822749" cy="36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et Ready to Meet the 'Temptation Island' Season 4 Cast! New Details">
            <a:extLst>
              <a:ext uri="{FF2B5EF4-FFF2-40B4-BE49-F238E27FC236}">
                <a16:creationId xmlns:a16="http://schemas.microsoft.com/office/drawing/2014/main" id="{73566C72-F8D2-4A87-90F2-EC270160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57968"/>
            <a:ext cx="6324599" cy="360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cycle is woven throughout History, </a:t>
            </a:r>
          </a:p>
          <a:p>
            <a:pPr algn="ctr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because the human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heart/soul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(mind, will, emotion) </a:t>
            </a:r>
            <a:endParaRPr kumimoji="0" lang="en-US" sz="4400" b="1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has been corrupted.  Ro.  7:21-23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I would do good,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delight in the law of God after the inward man: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 see another law in my members,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warring against the law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(nomos: rule)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mind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(Nous: perception, understanding, feeling)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bringing me into captivity to the law of sin”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C9891-15F0-DDFF-CE4E-C8A5FB6086C9}"/>
              </a:ext>
            </a:extLst>
          </p:cNvPr>
          <p:cNvSpPr txBox="1"/>
          <p:nvPr/>
        </p:nvSpPr>
        <p:spPr>
          <a:xfrm>
            <a:off x="5486400" y="2362200"/>
            <a:ext cx="6494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evil is present with me!</a:t>
            </a:r>
          </a:p>
        </p:txBody>
      </p:sp>
    </p:spTree>
    <p:extLst>
      <p:ext uri="{BB962C8B-B14F-4D97-AF65-F5344CB8AC3E}">
        <p14:creationId xmlns:p14="http://schemas.microsoft.com/office/powerpoint/2010/main" val="38335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-97750"/>
            <a:ext cx="1234440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mind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(perception, Conscience, compass)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has been Corrupted by: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Satan.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 4:4  </a:t>
            </a:r>
          </a:p>
          <a:p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“in whom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god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of this world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hath blinded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typhlo’ō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obscure, darken)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minds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no’ema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perception, purpose)</a:t>
            </a:r>
          </a:p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(See also Eph. 2:1-3)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lucifer the light bringer&quot; - Playground">
            <a:extLst>
              <a:ext uri="{FF2B5EF4-FFF2-40B4-BE49-F238E27FC236}">
                <a16:creationId xmlns:a16="http://schemas.microsoft.com/office/drawing/2014/main" id="{523766E3-E704-C936-9E6F-6769E755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94802"/>
            <a:ext cx="5181600" cy="60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582A2-C492-A407-8B09-EF302EB426BE}"/>
              </a:ext>
            </a:extLst>
          </p:cNvPr>
          <p:cNvSpPr txBox="1"/>
          <p:nvPr/>
        </p:nvSpPr>
        <p:spPr>
          <a:xfrm>
            <a:off x="8001000" y="5867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 11:14</a:t>
            </a:r>
          </a:p>
        </p:txBody>
      </p:sp>
    </p:spTree>
    <p:extLst>
      <p:ext uri="{BB962C8B-B14F-4D97-AF65-F5344CB8AC3E}">
        <p14:creationId xmlns:p14="http://schemas.microsoft.com/office/powerpoint/2010/main" val="36075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152400"/>
            <a:ext cx="12344400" cy="737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Our Conscience (compass)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Corrupted by: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Satan.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 4:4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hath blinded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minds…”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Our Perception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(recognition)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influences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our Purposes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(reason, rationality, choices) </a:t>
            </a:r>
          </a:p>
          <a:p>
            <a:pPr>
              <a:spcBef>
                <a:spcPts val="6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 Our Choices affect our Conscience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synei’dēsis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-perception!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 1:15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them that are defiled and unbelieving is nothing pure;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even their mind and conscience 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defiled.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  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miainō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stained, polluted, contaminated)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D7EA2-DA08-D0D4-F91E-3E82E6057429}"/>
              </a:ext>
            </a:extLst>
          </p:cNvPr>
          <p:cNvSpPr txBox="1"/>
          <p:nvPr/>
        </p:nvSpPr>
        <p:spPr>
          <a:xfrm>
            <a:off x="8686800" y="3044279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vice versa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52820" y="-10391"/>
            <a:ext cx="122682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After choosing Satan’s lies, they “saw” :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 The tree (good and evil) differently! Gen. 3:6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when the woman saw that the tree was 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onday: The Woman and the Serpent | Sabbath School Net">
            <a:extLst>
              <a:ext uri="{FF2B5EF4-FFF2-40B4-BE49-F238E27FC236}">
                <a16:creationId xmlns:a16="http://schemas.microsoft.com/office/drawing/2014/main" id="{60EC5E0D-75FC-DF59-6A9C-8ABF538B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4772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E46ED-D5C8-4243-7DFC-535EAF97D228}"/>
              </a:ext>
            </a:extLst>
          </p:cNvPr>
          <p:cNvSpPr txBox="1"/>
          <p:nvPr/>
        </p:nvSpPr>
        <p:spPr>
          <a:xfrm>
            <a:off x="0" y="2196994"/>
            <a:ext cx="75914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 for food, and was pleasant to the eyes,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and a tree to be desired to make one wise, 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took of the fruit …and gave also unto her husband”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1FC7C-D21C-1186-794D-EFEECFC21A72}"/>
              </a:ext>
            </a:extLst>
          </p:cNvPr>
          <p:cNvSpPr txBox="1"/>
          <p:nvPr/>
        </p:nvSpPr>
        <p:spPr>
          <a:xfrm>
            <a:off x="7772400" y="6019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 John 2:16</a:t>
            </a:r>
          </a:p>
        </p:txBody>
      </p:sp>
    </p:spTree>
    <p:extLst>
      <p:ext uri="{BB962C8B-B14F-4D97-AF65-F5344CB8AC3E}">
        <p14:creationId xmlns:p14="http://schemas.microsoft.com/office/powerpoint/2010/main" val="325682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2454</Words>
  <Application>Microsoft Office PowerPoint</Application>
  <PresentationFormat>Widescreen</PresentationFormat>
  <Paragraphs>246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64</cp:revision>
  <dcterms:created xsi:type="dcterms:W3CDTF">2011-06-07T04:33:49Z</dcterms:created>
  <dcterms:modified xsi:type="dcterms:W3CDTF">2024-02-03T19:43:39Z</dcterms:modified>
</cp:coreProperties>
</file>