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  <p:sldMasterId id="2147483763" r:id="rId2"/>
    <p:sldMasterId id="2147483764" r:id="rId3"/>
    <p:sldMasterId id="2147483765" r:id="rId4"/>
    <p:sldMasterId id="2147483769" r:id="rId5"/>
    <p:sldMasterId id="2147483775" r:id="rId6"/>
  </p:sldMasterIdLst>
  <p:notesMasterIdLst>
    <p:notesMasterId r:id="rId41"/>
  </p:notesMasterIdLst>
  <p:sldIdLst>
    <p:sldId id="289" r:id="rId7"/>
    <p:sldId id="378" r:id="rId8"/>
    <p:sldId id="384" r:id="rId9"/>
    <p:sldId id="379" r:id="rId10"/>
    <p:sldId id="386" r:id="rId11"/>
    <p:sldId id="348" r:id="rId12"/>
    <p:sldId id="373" r:id="rId13"/>
    <p:sldId id="414" r:id="rId14"/>
    <p:sldId id="387" r:id="rId15"/>
    <p:sldId id="403" r:id="rId16"/>
    <p:sldId id="390" r:id="rId17"/>
    <p:sldId id="391" r:id="rId18"/>
    <p:sldId id="415" r:id="rId19"/>
    <p:sldId id="392" r:id="rId20"/>
    <p:sldId id="393" r:id="rId21"/>
    <p:sldId id="395" r:id="rId22"/>
    <p:sldId id="404" r:id="rId23"/>
    <p:sldId id="427" r:id="rId24"/>
    <p:sldId id="426" r:id="rId25"/>
    <p:sldId id="400" r:id="rId26"/>
    <p:sldId id="416" r:id="rId27"/>
    <p:sldId id="422" r:id="rId28"/>
    <p:sldId id="419" r:id="rId29"/>
    <p:sldId id="420" r:id="rId30"/>
    <p:sldId id="421" r:id="rId31"/>
    <p:sldId id="401" r:id="rId32"/>
    <p:sldId id="402" r:id="rId33"/>
    <p:sldId id="423" r:id="rId34"/>
    <p:sldId id="408" r:id="rId35"/>
    <p:sldId id="410" r:id="rId36"/>
    <p:sldId id="413" r:id="rId37"/>
    <p:sldId id="347" r:id="rId38"/>
    <p:sldId id="351" r:id="rId39"/>
    <p:sldId id="428" r:id="rId4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80808"/>
    <a:srgbClr val="003300"/>
    <a:srgbClr val="FF0066"/>
    <a:srgbClr val="FFFFFF"/>
    <a:srgbClr val="ADA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95" autoAdjust="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63D2-66EB-4D53-8E7F-3DFFF4009EA2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8AB58-FC50-4F17-BD3A-FD95E083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589CDB-1591-4EC7-94B4-1F11EF9AE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66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34259-66D5-4332-9D23-862A533F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ED51-7DC7-4CC2-A2A5-026EC43ECE3B}" type="datetimeFigureOut">
              <a:rPr lang="en-US"/>
              <a:pPr>
                <a:defRPr/>
              </a:pPr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4910A-6B09-43A8-85E3-6B3F0F4B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FAF3D-9FA2-42E2-9B41-1473614A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38A97-D657-4850-B73E-8945B4CA9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79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554B8-6309-4921-A07D-59E1DC10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AEFF-17A4-4397-99DF-A13434D29624}" type="datetimeFigureOut">
              <a:rPr lang="en-US"/>
              <a:pPr>
                <a:defRPr/>
              </a:pPr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4E355-1DC6-4405-A30A-EC2B9020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52C52-6B3D-4004-8D30-5D29530E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7842D-C8C4-4270-9BCF-1A2399E87A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86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554B8-6309-4921-A07D-59E1DC10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AEFF-17A4-4397-99DF-A13434D29624}" type="datetimeFigureOut">
              <a:rPr lang="en-US"/>
              <a:pPr>
                <a:defRPr/>
              </a:pPr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4E355-1DC6-4405-A30A-EC2B9020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52C52-6B3D-4004-8D30-5D29530E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7842D-C8C4-4270-9BCF-1A2399E87A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86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554B8-6309-4921-A07D-59E1DC10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AEFF-17A4-4397-99DF-A13434D29624}" type="datetimeFigureOut">
              <a:rPr lang="en-US"/>
              <a:pPr>
                <a:defRPr/>
              </a:pPr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4E355-1DC6-4405-A30A-EC2B9020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52C52-6B3D-4004-8D30-5D29530E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7842D-C8C4-4270-9BCF-1A2399E87A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86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76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600" b="1" cap="small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1840"/>
            <a:ext cx="10972800" cy="5224510"/>
          </a:xfrm>
        </p:spPr>
        <p:txBody>
          <a:bodyPr/>
          <a:lstStyle>
            <a:lvl1pPr marL="0" indent="0">
              <a:buNone/>
              <a:defRPr sz="2800" b="1">
                <a:latin typeface="Times New Roman"/>
                <a:cs typeface="Times New Roman"/>
              </a:defRPr>
            </a:lvl1pPr>
            <a:lvl2pPr marL="285750" indent="-285750"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573088" indent="-228600">
              <a:buFont typeface="Wingdings" charset="2"/>
              <a:buChar char="§"/>
              <a:tabLst/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2ABF0-67EE-408B-A199-ACF8BDD8647C}" type="datetimeFigureOut">
              <a:rPr lang="en-US" altLang="en-US"/>
              <a:pPr>
                <a:defRPr/>
              </a:pPr>
              <a:t>4/30/2022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FBA9-9172-48F9-985C-D7EC2EEB4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02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93900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50452" y="6245225"/>
            <a:ext cx="4169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B661C270-8FA0-469F-96FC-CEA9F9F0E2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09FF23-883E-4E79-B730-B75137AB9C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1B7AEA-D413-4A9E-A22D-24B3F324EA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F753F-B6C0-4D5A-88F6-8BD2EB5F1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9689B-D8B1-4B31-83CD-F9DA9B395319}" type="datetimeFigureOut">
              <a:rPr lang="en-US"/>
              <a:pPr>
                <a:defRPr/>
              </a:pPr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122C-45DA-4616-8D5C-11230DA42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7DE8-C284-4D6B-8165-0C5ECB6F0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BCC892-39B8-4B46-8C6B-D1A6DDD89F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09FF23-883E-4E79-B730-B75137AB9C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1B7AEA-D413-4A9E-A22D-24B3F324EA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F753F-B6C0-4D5A-88F6-8BD2EB5F1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9689B-D8B1-4B31-83CD-F9DA9B395319}" type="datetimeFigureOut">
              <a:rPr lang="en-US"/>
              <a:pPr>
                <a:defRPr/>
              </a:pPr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122C-45DA-4616-8D5C-11230DA42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7DE8-C284-4D6B-8165-0C5ECB6F0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BCC892-39B8-4B46-8C6B-D1A6DDD89F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09FF23-883E-4E79-B730-B75137AB9C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1B7AEA-D413-4A9E-A22D-24B3F324EA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F753F-B6C0-4D5A-88F6-8BD2EB5F1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9689B-D8B1-4B31-83CD-F9DA9B395319}" type="datetimeFigureOut">
              <a:rPr lang="en-US"/>
              <a:pPr>
                <a:defRPr/>
              </a:pPr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122C-45DA-4616-8D5C-11230DA42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7DE8-C284-4D6B-8165-0C5ECB6F0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BCC892-39B8-4B46-8C6B-D1A6DDD89F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09FF23-883E-4E79-B730-B75137AB9C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1B7AEA-D413-4A9E-A22D-24B3F324EA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F753F-B6C0-4D5A-88F6-8BD2EB5F1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9689B-D8B1-4B31-83CD-F9DA9B395319}" type="datetimeFigureOut">
              <a:rPr lang="en-US"/>
              <a:pPr>
                <a:defRPr/>
              </a:pPr>
              <a:t>4/30/2022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122C-45DA-4616-8D5C-11230DA42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7DE8-C284-4D6B-8165-0C5ECB6F0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BCC892-39B8-4B46-8C6B-D1A6DDD89F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C70BA5-1BAE-421C-990F-9A1E736F9DA4}" type="datetimeFigureOut">
              <a:rPr lang="en-US" altLang="en-US"/>
              <a:pPr>
                <a:defRPr/>
              </a:pPr>
              <a:t>4/30/2022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0FA49A-F5B0-4D19-8010-25F396AAF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F504C-750D-4030-8B20-86BA57D2A81D}"/>
              </a:ext>
            </a:extLst>
          </p:cNvPr>
          <p:cNvSpPr txBox="1"/>
          <p:nvPr/>
        </p:nvSpPr>
        <p:spPr>
          <a:xfrm>
            <a:off x="76384" y="5562535"/>
            <a:ext cx="1173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ourselves through God’s Eyes.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6B219-30D2-4D71-983C-6C31D5555642}"/>
              </a:ext>
            </a:extLst>
          </p:cNvPr>
          <p:cNvSpPr txBox="1"/>
          <p:nvPr/>
        </p:nvSpPr>
        <p:spPr>
          <a:xfrm>
            <a:off x="76384" y="104"/>
            <a:ext cx="12039233" cy="1107996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 the People of God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67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" y="863654"/>
            <a:ext cx="12004964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Different levels of Spiritual </a:t>
            </a:r>
            <a:r>
              <a:rPr lang="en-US" alt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Maturity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A)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are “natural” 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2:14 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man </a:t>
            </a:r>
            <a:r>
              <a:rPr lang="en-US" altLang="en-US"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psychikos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Soul based sensitivity)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receiveth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the things of the Spirit of God: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they are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foolishness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unto him: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mori’a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absurd)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can he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them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ginosko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discern/understand)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are </a:t>
            </a:r>
            <a:r>
              <a:rPr lang="en-US" alt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spiritually discerned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Pneumatikōs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Spirit based sensitivity)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17106" y="32657"/>
            <a:ext cx="889829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Pressures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God’s Family</a:t>
            </a:r>
          </a:p>
        </p:txBody>
      </p:sp>
    </p:spTree>
    <p:extLst>
      <p:ext uri="{BB962C8B-B14F-4D97-AF65-F5344CB8AC3E}">
        <p14:creationId xmlns:p14="http://schemas.microsoft.com/office/powerpoint/2010/main" val="266409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662" y="863654"/>
            <a:ext cx="12210662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Different levels of </a:t>
            </a:r>
            <a:r>
              <a:rPr lang="en-US" alt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Spiritual</a:t>
            </a:r>
            <a:r>
              <a:rPr lang="en-US" alt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Maturity.     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are “natural” 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2:14 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They’re not actually part of God’s family.  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 but don’t Possess genuine faith</a:t>
            </a:r>
            <a:r>
              <a:rPr lang="en-US" alt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7:21-23</a:t>
            </a:r>
            <a:endParaRPr lang="en-US" alt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2)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“tares”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Mt.13:24-30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3) </a:t>
            </a:r>
            <a:r>
              <a:rPr lang="en-US" alt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 “hard soil“ of Mt. 13:19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4) Symbolized by the “Mixed Multitude” (Ex. 12:38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and Neh. 13:3) who came “along for the ride” 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d)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17106" y="32657"/>
            <a:ext cx="889829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Pressures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God’s Family</a:t>
            </a:r>
          </a:p>
        </p:txBody>
      </p:sp>
    </p:spTree>
    <p:extLst>
      <p:ext uri="{BB962C8B-B14F-4D97-AF65-F5344CB8AC3E}">
        <p14:creationId xmlns:p14="http://schemas.microsoft.com/office/powerpoint/2010/main" val="37446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662" y="863654"/>
            <a:ext cx="12210662" cy="56388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5) These often affect the actual “believers”.  Nu 11:4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mixt multitude that was among them fell a lusting: and the children of Israel also wept again, and said,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shall give us flesh to eat?”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 3:15-17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day if ye will hear his voice, harden not your hearts, as in the provocation.  For some, when they had heard, did provoke: …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all that came out of Egypt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 But with whom was he grieved 40 years?  Was it not with them that had sinned…who fell in the wilderness?”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17106" y="32657"/>
            <a:ext cx="889829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Some are “natural”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2:14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5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662" y="863654"/>
            <a:ext cx="12210662" cy="241294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These often affect the actual “believers”.  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Ezra 9 and Nehemiah 13 provide painful lessons about the impact this “mixed multitude” can have on God’s People and Plan.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17106" y="32657"/>
            <a:ext cx="889829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Some are “natural”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2:14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Quotidian Grace: BSD Blogging: Community and Personal Threats">
            <a:extLst>
              <a:ext uri="{FF2B5EF4-FFF2-40B4-BE49-F238E27FC236}">
                <a16:creationId xmlns:a16="http://schemas.microsoft.com/office/drawing/2014/main" id="{F1BF38FC-29C1-C157-FCBF-55EAB6B99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396" y="3777370"/>
            <a:ext cx="45148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oken Over Sin In the Body - Ezra 9:6 - A Clay Jar">
            <a:extLst>
              <a:ext uri="{FF2B5EF4-FFF2-40B4-BE49-F238E27FC236}">
                <a16:creationId xmlns:a16="http://schemas.microsoft.com/office/drawing/2014/main" id="{88006D39-C17B-7808-402B-3BBA61DF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80190"/>
            <a:ext cx="4724400" cy="31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5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331" y="944681"/>
            <a:ext cx="12210662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are “Spiritual”  1 Cor 2:15,16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he that is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spiritual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pneumatikos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spiritually sensitive)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judgeth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things,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(mem {truly}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anakrino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{examines})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who hath known the mind of the Lord…?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But we have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mind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Christ.”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nous: understanding (of the Spirit)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These are the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“good ground”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Mt. 13:23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These are the mature (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full age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Heb. 5:14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These are the “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telios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Phil. 3:15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-9331" y="21351"/>
            <a:ext cx="90678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Levels of spiritual maturity</a:t>
            </a:r>
          </a:p>
        </p:txBody>
      </p:sp>
    </p:spTree>
    <p:extLst>
      <p:ext uri="{BB962C8B-B14F-4D97-AF65-F5344CB8AC3E}">
        <p14:creationId xmlns:p14="http://schemas.microsoft.com/office/powerpoint/2010/main" val="182053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331" y="944681"/>
            <a:ext cx="12210662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(most) are “</a:t>
            </a:r>
            <a:r>
              <a:rPr lang="en-US" alt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Carnal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1 Cor 3:1-3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“I, brethren, could not speak unto you as unto spiritual, but as unto carnal, even as unto babes in Christ. </a:t>
            </a:r>
          </a:p>
          <a:p>
            <a:pPr marL="742950" indent="-742950" algn="ctr" eaLnBrk="1" hangingPunct="1">
              <a:spcBef>
                <a:spcPts val="0"/>
              </a:spcBef>
              <a:buAutoNum type="arabicPlain" startAt="2"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fed you with milk, and not with meat: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hitherto ye were not able to bear it…, </a:t>
            </a:r>
          </a:p>
          <a:p>
            <a:pPr marL="742950" indent="-742950" algn="ctr" eaLnBrk="1" hangingPunct="1">
              <a:spcBef>
                <a:spcPts val="0"/>
              </a:spcBef>
              <a:buAutoNum type="arabicPlain" startAt="3"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ye are yet carnal: for whereas there is among you envying, and strife, and divisions,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ye not carnal,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sarkikos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temporal, fleshly focus)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 as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(unregenerated)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men?”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-9331" y="21351"/>
            <a:ext cx="90678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Levels of spiritual maturity</a:t>
            </a:r>
          </a:p>
        </p:txBody>
      </p:sp>
    </p:spTree>
    <p:extLst>
      <p:ext uri="{BB962C8B-B14F-4D97-AF65-F5344CB8AC3E}">
        <p14:creationId xmlns:p14="http://schemas.microsoft.com/office/powerpoint/2010/main" val="387676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331" y="944681"/>
            <a:ext cx="12210662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(most) are “Carnal”  1 Cor 3:1-3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These are the babes in Heb. 5:11-13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They’re the </a:t>
            </a: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“rocky, shallow, weedy”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Mt. 13:20-22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These are easily influenced by the natural “tares”.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These are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“enemies of the cross”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Phil. 3:18,19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“Whose end is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apolia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waste Mt. 5:13)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God is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belly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(carnal appetites)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whose glory is in their shame,  who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phroneo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regard, value)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earthly things.”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(1Jn 2:15-17)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-9331" y="21351"/>
            <a:ext cx="90678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Levels of spiritual maturity</a:t>
            </a:r>
          </a:p>
        </p:txBody>
      </p:sp>
    </p:spTree>
    <p:extLst>
      <p:ext uri="{BB962C8B-B14F-4D97-AF65-F5344CB8AC3E}">
        <p14:creationId xmlns:p14="http://schemas.microsoft.com/office/powerpoint/2010/main" val="19462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331" y="944681"/>
            <a:ext cx="12210662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demonstrated this priority.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1) He’s our “example”! Ro 8:28,29; Phil 3:10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2:40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“waxed strong in spirit, filled with wisdom: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and the grace of God was upon him.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52</a:t>
            </a: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“Jesus increased in wisdom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(Sophia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stature,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heliki’a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Maturity)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favor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char’is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grace) </a:t>
            </a: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God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-9331" y="21351"/>
            <a:ext cx="8924731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Emotional/Relational maturity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675D2-DD49-BB44-FD43-6111D77EDB95}"/>
              </a:ext>
            </a:extLst>
          </p:cNvPr>
          <p:cNvSpPr txBox="1"/>
          <p:nvPr/>
        </p:nvSpPr>
        <p:spPr>
          <a:xfrm>
            <a:off x="3810000" y="5913319"/>
            <a:ext cx="6274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man.”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662" y="1066800"/>
            <a:ext cx="12210662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r>
              <a:rPr lang="en-US" alt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sure sign of immaturity is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en-US" alt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absorption. 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Ro 15:1-3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then that are strong ought to bear the    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infirmities of the weak,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not to please ourselves!</a:t>
            </a:r>
          </a:p>
          <a:p>
            <a:pPr marL="0" lvl="0" indent="0" algn="ctr" eaLnBrk="1" hangingPunct="1">
              <a:spcBef>
                <a:spcPts val="120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every one of us please his neighbor 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his good to edification. 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even Christ pleased not himself…”</a:t>
            </a:r>
            <a:endParaRPr lang="en-US" alt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-9331" y="21351"/>
            <a:ext cx="8924731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Emotional/Relational maturity</a:t>
            </a:r>
          </a:p>
        </p:txBody>
      </p:sp>
    </p:spTree>
    <p:extLst>
      <p:ext uri="{BB962C8B-B14F-4D97-AF65-F5344CB8AC3E}">
        <p14:creationId xmlns:p14="http://schemas.microsoft.com/office/powerpoint/2010/main" val="13219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12210662" cy="56388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A sure sign of immaturity is self absorption. 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Phil. 2:3-5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nothing be done through strife or vainglory; but in lowliness of mind 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each esteem other better than themselves. 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skopeo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regard)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every man on his own things, 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every man also on the things of others. </a:t>
            </a:r>
          </a:p>
          <a:p>
            <a:pPr marL="0" lvl="0" indent="0" algn="ctr" eaLnBrk="1" hangingPunct="1">
              <a:spcBef>
                <a:spcPts val="12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this mind be in you which was in Christ…” </a:t>
            </a: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ts val="0"/>
              </a:spcBef>
              <a:buNone/>
            </a:pPr>
            <a:endParaRPr lang="en-US" altLang="en-US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-9331" y="21351"/>
            <a:ext cx="8924731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Emotional/Relational maturity</a:t>
            </a:r>
          </a:p>
        </p:txBody>
      </p:sp>
    </p:spTree>
    <p:extLst>
      <p:ext uri="{BB962C8B-B14F-4D97-AF65-F5344CB8AC3E}">
        <p14:creationId xmlns:p14="http://schemas.microsoft.com/office/powerpoint/2010/main" val="267339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14400"/>
            <a:ext cx="12039600" cy="522446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Many words (pictures and parables) can have multiple definitions and/or applications,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5400" i="1" dirty="0">
                <a:latin typeface="Times New Roman" pitchFamily="18" charset="0"/>
                <a:cs typeface="Times New Roman" pitchFamily="18" charset="0"/>
              </a:rPr>
              <a:t>many of which are affected by our own experiences/perspectives.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4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Most define “church” as either a building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4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 a loosely associated group of people.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Like a “Sam’s” or “Costco” Club member.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I “go to” (or shop at?!?)…</a:t>
            </a:r>
            <a:endParaRPr lang="en-US" alt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AB190C-D421-4472-A586-378D5D34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The Pictures of God’s People</a:t>
            </a:r>
          </a:p>
        </p:txBody>
      </p:sp>
    </p:spTree>
    <p:extLst>
      <p:ext uri="{BB962C8B-B14F-4D97-AF65-F5344CB8AC3E}">
        <p14:creationId xmlns:p14="http://schemas.microsoft.com/office/powerpoint/2010/main" val="24521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662" y="1066800"/>
            <a:ext cx="12210662" cy="5638800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buAutoNum type="alphaUcPeriod" startAt="3"/>
            </a:pPr>
            <a:r>
              <a:rPr lang="en-US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Maturity can be measured by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an attitude of “self </a:t>
            </a:r>
            <a:r>
              <a:rPr lang="en-US" altLang="en-US" sz="4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denial!</a:t>
            </a:r>
            <a:r>
              <a:rPr lang="en-US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16:24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any man will come after me, </a:t>
            </a:r>
            <a:endParaRPr lang="en-US" alt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him deny himself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take up his cross,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en-US" alt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follow me.” 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(also Mark 8:34; Luke 9:23)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alt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-9331" y="21351"/>
            <a:ext cx="8924731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Emotional/Relational maturity</a:t>
            </a:r>
          </a:p>
        </p:txBody>
      </p:sp>
    </p:spTree>
    <p:extLst>
      <p:ext uri="{BB962C8B-B14F-4D97-AF65-F5344CB8AC3E}">
        <p14:creationId xmlns:p14="http://schemas.microsoft.com/office/powerpoint/2010/main" val="34722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331" y="944681"/>
            <a:ext cx="12210662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Such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Maturity develops  under </a:t>
            </a:r>
            <a:r>
              <a:rPr lang="en-US" alt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pressures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Peter 2:21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“hereunto were ye called: because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also suffered for us,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leaving us an example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ye should follow his steps:”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Heb. 5:8 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“Though he were a son, yet learned he obedience through the things he suffered.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being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made perfect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 became the author of eternal salvation unto all them that obey him;”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alt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alt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-9331" y="21351"/>
            <a:ext cx="8924731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Emotional/Relational maturity</a:t>
            </a:r>
          </a:p>
        </p:txBody>
      </p:sp>
    </p:spTree>
    <p:extLst>
      <p:ext uri="{BB962C8B-B14F-4D97-AF65-F5344CB8AC3E}">
        <p14:creationId xmlns:p14="http://schemas.microsoft.com/office/powerpoint/2010/main" val="5179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662" y="863654"/>
            <a:ext cx="12210662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just different!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4:7</a:t>
            </a:r>
            <a:endParaRPr lang="en-US" alt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who </a:t>
            </a:r>
            <a:r>
              <a:rPr lang="en-US" alt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maketh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thee to differ from another?”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tend to migrate/appreciate those with whom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we agree or share common interests/experiences.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1) These relationships are most “comfortable”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because they require the least </a:t>
            </a:r>
            <a:r>
              <a:rPr lang="en-US" alt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“adjustments”.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1Cor 2:4,22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am of Paul…Apollos…Cephas”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17106" y="32657"/>
            <a:ext cx="889829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Pressures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God’s Family</a:t>
            </a:r>
          </a:p>
        </p:txBody>
      </p:sp>
    </p:spTree>
    <p:extLst>
      <p:ext uri="{BB962C8B-B14F-4D97-AF65-F5344CB8AC3E}">
        <p14:creationId xmlns:p14="http://schemas.microsoft.com/office/powerpoint/2010/main" val="88120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662" y="863654"/>
            <a:ext cx="12210662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The more diversity,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Friction is inevitable when people and things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aren’t moving in the same direction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at the same speed!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Friction produces heat.  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3) Heat / Pride causes things to expand. (Swell)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Pro 13:10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“Only by </a:t>
            </a:r>
            <a:r>
              <a:rPr lang="en-US" alt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cometh contention: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but with the well advised is wisdom.“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4) God’s Spirit is symbolized by </a:t>
            </a:r>
            <a:r>
              <a:rPr lang="en-US" alt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Oil!</a:t>
            </a: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(Zech. 4:1-6)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17106" y="32657"/>
            <a:ext cx="889829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Diversity  1 Cor 4:7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B5A87-8E9C-D219-6C98-FCEE17DD7A8D}"/>
              </a:ext>
            </a:extLst>
          </p:cNvPr>
          <p:cNvSpPr txBox="1"/>
          <p:nvPr/>
        </p:nvSpPr>
        <p:spPr>
          <a:xfrm>
            <a:off x="5791200" y="863654"/>
            <a:ext cx="61518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more “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friction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1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6" y="1066800"/>
            <a:ext cx="12210662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The more Grace/Godliness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(maturity)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more  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</a:t>
            </a:r>
            <a:r>
              <a:rPr lang="en-US" alt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Eph. 4:14-16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 </a:t>
            </a:r>
            <a:r>
              <a:rPr lang="en-US" alt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Compassion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 13:4-6  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Charity </a:t>
            </a:r>
            <a:r>
              <a:rPr lang="en-US" altLang="en-US" sz="40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vaunteth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itself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puffed up, </a:t>
            </a:r>
          </a:p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40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seeketh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her own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Peter 4:8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“above all have fervent charity among yourselves: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charity shall cover the multitude of sins.”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17106" y="32657"/>
            <a:ext cx="889829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Diversity  1 Cor 4:7</a:t>
            </a:r>
          </a:p>
        </p:txBody>
      </p:sp>
    </p:spTree>
    <p:extLst>
      <p:ext uri="{BB962C8B-B14F-4D97-AF65-F5344CB8AC3E}">
        <p14:creationId xmlns:p14="http://schemas.microsoft.com/office/powerpoint/2010/main" val="64611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662" y="863654"/>
            <a:ext cx="12210662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The more Grace/Godliness, the more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1) Compassion      2) Cooperation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Completion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(accomplishment) 1 Cor 4:1-2 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“…so account of us, as of the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ministers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Christ,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Hypēret’ēs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literally under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oarsemen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and stewards of the mysteries of God.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Moreover it is required in stewards,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that a man be found faithful”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What happens if oarsmen aren’t working together?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17106" y="32657"/>
            <a:ext cx="889829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Diversity  1 Cor 4:7</a:t>
            </a:r>
          </a:p>
        </p:txBody>
      </p:sp>
    </p:spTree>
    <p:extLst>
      <p:ext uri="{BB962C8B-B14F-4D97-AF65-F5344CB8AC3E}">
        <p14:creationId xmlns:p14="http://schemas.microsoft.com/office/powerpoint/2010/main" val="18499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4" y="997002"/>
            <a:ext cx="12210662" cy="56388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Privileges &amp; Problems of families include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involved in committed relationships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people of differing maturity levels</a:t>
            </a:r>
            <a:r>
              <a:rPr lang="en-US" altLang="en-US" sz="4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 eaLnBrk="1" hangingPunct="1">
              <a:spcBef>
                <a:spcPts val="1800"/>
              </a:spcBef>
              <a:buNone/>
            </a:pPr>
            <a:r>
              <a:rPr kumimoji="0" lang="en-US" altLang="en-US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designed the Family to help us grow in spiritual &amp; relational maturity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indent="0" algn="ctr" eaLnBrk="1" hangingPunct="1">
              <a:spcBef>
                <a:spcPts val="1800"/>
              </a:spcBef>
              <a:buNone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Others benefit (or suffer) based on how effectively this is accomplished.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72553-C835-487A-B7F9-E474D5C7E5A3}"/>
              </a:ext>
            </a:extLst>
          </p:cNvPr>
          <p:cNvSpPr txBox="1"/>
          <p:nvPr/>
        </p:nvSpPr>
        <p:spPr>
          <a:xfrm>
            <a:off x="4267200" y="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875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331" y="944681"/>
            <a:ext cx="12210662" cy="5638800"/>
          </a:xfrm>
        </p:spPr>
        <p:txBody>
          <a:bodyPr/>
          <a:lstStyle/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both Privileges and Problems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Thankfully God uses these as part of His process to Perfect (Mature) us!  (Ro. 8:28,29)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know that all things work together for good to them that love God, to them who are the called 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his purpose. 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whom he did foreknow, he also did predestinate 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conformed to the image of his Son.” 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-9331" y="21351"/>
            <a:ext cx="6562531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Part of God’s Family</a:t>
            </a:r>
          </a:p>
        </p:txBody>
      </p:sp>
    </p:spTree>
    <p:extLst>
      <p:ext uri="{BB962C8B-B14F-4D97-AF65-F5344CB8AC3E}">
        <p14:creationId xmlns:p14="http://schemas.microsoft.com/office/powerpoint/2010/main" val="407263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331" y="944681"/>
            <a:ext cx="12210662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</a:t>
            </a:r>
            <a:r>
              <a:rPr kumimoji="0" lang="en-US" altLang="en-US" sz="4400" b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Heavenly Father is involved in this process: </a:t>
            </a:r>
            <a:endParaRPr kumimoji="0" lang="en-US" altLang="en-US" sz="2800" b="1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5:23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very God of peace sanctify </a:t>
            </a:r>
            <a:r>
              <a:rPr kumimoji="0" lang="en-US" alt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3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hagiazo</a:t>
            </a:r>
            <a:r>
              <a:rPr kumimoji="0" lang="en-US" alt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purify) </a:t>
            </a:r>
            <a:endParaRPr kumimoji="0" lang="en-US" alt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wholly;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holoteles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completely)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 do we!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 pray God your whole 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spirit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(pneuma)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soul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(psyche) 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body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(soma) 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 preserved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guard from loss or injury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blameless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unto the coming of our Lord Jesus Christ.”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Pt 3:18  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“Grow in Grace and Knowledge of our Lord…”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-9331" y="21351"/>
            <a:ext cx="3743131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 </a:t>
            </a:r>
          </a:p>
        </p:txBody>
      </p:sp>
    </p:spTree>
    <p:extLst>
      <p:ext uri="{BB962C8B-B14F-4D97-AF65-F5344CB8AC3E}">
        <p14:creationId xmlns:p14="http://schemas.microsoft.com/office/powerpoint/2010/main" val="29156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7D3948-4C62-4553-B203-54C30F3A164D}"/>
              </a:ext>
            </a:extLst>
          </p:cNvPr>
          <p:cNvSpPr txBox="1"/>
          <p:nvPr/>
        </p:nvSpPr>
        <p:spPr>
          <a:xfrm>
            <a:off x="152401" y="304800"/>
            <a:ext cx="11582400" cy="3647152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begins this </a:t>
            </a:r>
            <a:r>
              <a:rPr lang="en-US" alt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maturing process through our Human Families;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Continues (perfects) it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through the  Church Family. </a:t>
            </a:r>
          </a:p>
        </p:txBody>
      </p:sp>
    </p:spTree>
    <p:extLst>
      <p:ext uri="{BB962C8B-B14F-4D97-AF65-F5344CB8AC3E}">
        <p14:creationId xmlns:p14="http://schemas.microsoft.com/office/powerpoint/2010/main" val="321061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9"/>
            <a:ext cx="11734800" cy="727075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ea typeface="+mj-ea"/>
              </a:rPr>
              <a:t>God sees his church much differently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1888"/>
            <a:ext cx="11887200" cy="5224462"/>
          </a:xfrm>
        </p:spPr>
        <p:txBody>
          <a:bodyPr/>
          <a:lstStyle/>
          <a:p>
            <a:pPr marL="344488" lvl="2" indent="0" algn="ctr" eaLnBrk="1" hangingPunct="1">
              <a:buNone/>
              <a:defRPr/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The word </a:t>
            </a:r>
            <a:r>
              <a:rPr lang="en-US" altLang="en-US" sz="4400" b="1" i="1" dirty="0">
                <a:latin typeface="Times New Roman" pitchFamily="18" charset="0"/>
                <a:cs typeface="Times New Roman" pitchFamily="18" charset="0"/>
              </a:rPr>
              <a:t>church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is derived from the Greek </a:t>
            </a:r>
            <a:r>
              <a:rPr lang="en-US" altLang="en-US" sz="4400" b="1" i="1" dirty="0" err="1">
                <a:latin typeface="Times New Roman" pitchFamily="18" charset="0"/>
                <a:cs typeface="Times New Roman" pitchFamily="18" charset="0"/>
              </a:rPr>
              <a:t>kuriaskos</a:t>
            </a:r>
            <a:r>
              <a:rPr lang="en-US" altLang="en-US" sz="4400" b="1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, meaning </a:t>
            </a:r>
            <a:r>
              <a:rPr lang="en-US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“belonging to the Lord” </a:t>
            </a:r>
            <a:endParaRPr lang="en-US" alt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7338" lvl="2" indent="0" eaLnBrk="1" hangingPunct="1">
              <a:buNone/>
              <a:defRPr/>
            </a:pPr>
            <a:endParaRPr lang="en-US" alt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344488" lvl="2" indent="0" eaLnBrk="1" hangingPunct="1">
              <a:buNone/>
              <a:defRPr/>
            </a:pPr>
            <a:r>
              <a:rPr lang="en-US" altLang="en-US" sz="4400" b="1" i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en-US" sz="4400" b="1" i="1" dirty="0" err="1">
                <a:latin typeface="Times New Roman" pitchFamily="18" charset="0"/>
                <a:cs typeface="Times New Roman" pitchFamily="18" charset="0"/>
              </a:rPr>
              <a:t>ekklesia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, from ek: out &amp; Kaleo (a calling) </a:t>
            </a:r>
          </a:p>
          <a:p>
            <a:pPr marL="344488" lvl="2" indent="0" algn="ctr" eaLnBrk="1" hangingPunct="1">
              <a:spcBef>
                <a:spcPts val="1200"/>
              </a:spcBef>
              <a:buNone/>
              <a:defRPr/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Taken together these two words imply the church is:</a:t>
            </a:r>
          </a:p>
          <a:p>
            <a:pPr marL="344488" lvl="2" indent="0" algn="ctr" eaLnBrk="1" hangingPunct="1">
              <a:spcBef>
                <a:spcPts val="1200"/>
              </a:spcBef>
              <a:buNone/>
              <a:defRPr/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5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called out 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assembly of people</a:t>
            </a:r>
          </a:p>
          <a:p>
            <a:pPr marL="344488" lvl="2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5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belong to the Lord</a:t>
            </a:r>
            <a:r>
              <a:rPr lang="en-US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  <a:endParaRPr lang="en-US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hurch_SS13687070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47" y="4560887"/>
            <a:ext cx="1047753" cy="2330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4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E3CCD9-7336-4BF9-BF78-AA38BC77A317}"/>
              </a:ext>
            </a:extLst>
          </p:cNvPr>
          <p:cNvSpPr txBox="1"/>
          <p:nvPr/>
        </p:nvSpPr>
        <p:spPr>
          <a:xfrm>
            <a:off x="-42766" y="762000"/>
            <a:ext cx="121251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expects His church family to be at least as committed as our human families!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3E7CC9-EA5D-8A89-FF90-F47B40E4E4D3}"/>
              </a:ext>
            </a:extLst>
          </p:cNvPr>
          <p:cNvSpPr txBox="1"/>
          <p:nvPr/>
        </p:nvSpPr>
        <p:spPr>
          <a:xfrm>
            <a:off x="152400" y="2175065"/>
            <a:ext cx="11734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-457200" algn="l"/>
              </a:tabLst>
              <a:defRPr/>
            </a:pPr>
            <a:r>
              <a:rPr kumimoji="0" lang="en-US" sz="28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 10:22-24 </a:t>
            </a:r>
            <a:r>
              <a:rPr kumimoji="0" lang="en-US" sz="40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“Let us </a:t>
            </a:r>
            <a:r>
              <a:rPr kumimoji="0" lang="en-US" sz="4000" b="1" i="1" u="sng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 near </a:t>
            </a:r>
            <a:r>
              <a:rPr kumimoji="0" lang="en-US" sz="40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kumimoji="0" lang="en-US" sz="4000" b="1" i="1" u="sng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 heart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-457200" algn="l"/>
              </a:tabLst>
              <a:defRPr/>
            </a:pPr>
            <a:r>
              <a:rPr kumimoji="0" lang="en-US" sz="40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kumimoji="0" lang="en-US" sz="4000" b="1" i="1" u="sng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 assurance of faith</a:t>
            </a:r>
            <a:r>
              <a:rPr kumimoji="0" lang="en-US" sz="40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-457200" algn="l"/>
              </a:tabLst>
              <a:defRPr/>
            </a:pPr>
            <a:r>
              <a:rPr kumimoji="0" lang="en-US" sz="40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us </a:t>
            </a:r>
            <a:r>
              <a:rPr kumimoji="0" lang="en-US" sz="4000" b="1" i="1" u="sng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hold fast </a:t>
            </a:r>
            <a:r>
              <a:rPr kumimoji="0" lang="en-US" sz="40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profession of our faith without wavering; </a:t>
            </a:r>
            <a:r>
              <a:rPr kumimoji="0" lang="en-US" sz="32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he is faithful that promised</a:t>
            </a:r>
            <a:r>
              <a:rPr kumimoji="0" lang="en-US" sz="32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;) </a:t>
            </a:r>
            <a:endParaRPr kumimoji="0" lang="en-US" sz="4000" b="1" i="1" u="none" strike="noStrike" kern="1200" cap="none" spc="-1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457200" algn="l"/>
              </a:tabLst>
              <a:defRPr/>
            </a:pPr>
            <a:r>
              <a:rPr kumimoji="0" lang="en-US" sz="44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us </a:t>
            </a:r>
            <a:r>
              <a:rPr kumimoji="0" lang="en-US" sz="4400" b="1" i="1" u="sng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kumimoji="0" lang="en-US" sz="36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kataoneo</a:t>
            </a:r>
            <a:r>
              <a:rPr kumimoji="0" lang="en-US" sz="36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understand) </a:t>
            </a:r>
            <a:r>
              <a:rPr kumimoji="0" lang="en-US" sz="4400" b="1" i="1" u="sng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another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-457200" algn="l"/>
              </a:tabLst>
              <a:defRPr/>
            </a:pPr>
            <a:r>
              <a:rPr kumimoji="0" lang="en-US" sz="40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kumimoji="0" lang="en-US" sz="4000" b="1" i="1" u="sng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provoke</a:t>
            </a:r>
            <a:r>
              <a:rPr kumimoji="0" lang="en-US" sz="40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paroxysmos</a:t>
            </a:r>
            <a:r>
              <a:rPr kumimoji="0" lang="en-US" sz="40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’: sharpen, exasperate!)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457200" algn="l"/>
              </a:tabLst>
              <a:defRPr/>
            </a:pPr>
            <a:r>
              <a:rPr kumimoji="0" lang="en-US" sz="4400" b="1" i="1" u="sng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unto love </a:t>
            </a:r>
            <a:r>
              <a:rPr kumimoji="0" lang="en-US" sz="44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sng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to good works</a:t>
            </a:r>
            <a:r>
              <a:rPr kumimoji="0" lang="en-US" sz="44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:” 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331" y="944681"/>
            <a:ext cx="12210662" cy="5638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457200" algn="l"/>
              </a:tabLst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forsaking the assembling of ourselves together,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457200" algn="l"/>
              </a:tabLst>
              <a:defRPr/>
            </a:pPr>
            <a:r>
              <a:rPr kumimoji="0" lang="en-US" sz="44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the manner of some is;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457200" algn="l"/>
              </a:tabLst>
              <a:defRPr/>
            </a:pPr>
            <a:r>
              <a:rPr kumimoji="0" lang="en-US" sz="40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exhorting </a:t>
            </a:r>
            <a:r>
              <a:rPr kumimoji="0" lang="en-US" sz="4000" b="1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spc="-1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parakaleō</a:t>
            </a:r>
            <a:r>
              <a:rPr lang="en-US" sz="4000" b="1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call beside) </a:t>
            </a:r>
            <a:r>
              <a:rPr lang="en-US" sz="4000" b="1" i="1" spc="-1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kumimoji="0" lang="en-US" sz="40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another: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457200" algn="l"/>
              </a:tabLst>
              <a:defRPr/>
            </a:pPr>
            <a:r>
              <a:rPr kumimoji="0" lang="en-US" sz="40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so much the more,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457200" algn="l"/>
              </a:tabLst>
              <a:defRPr/>
            </a:pPr>
            <a:r>
              <a:rPr kumimoji="0" lang="en-US" sz="54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ye see </a:t>
            </a:r>
            <a:r>
              <a:rPr kumimoji="0" lang="en-US" sz="5400" b="1" i="1" u="sng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day approaching</a:t>
            </a:r>
            <a:r>
              <a:rPr kumimoji="0" lang="en-US" sz="5400" b="1" i="1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-457200" algn="l"/>
              </a:tabLst>
              <a:defRPr/>
            </a:pPr>
            <a:r>
              <a:rPr lang="en-US" sz="36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Tim. 4; </a:t>
            </a:r>
            <a:r>
              <a:rPr lang="en-US" sz="28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Tim. 3</a:t>
            </a:r>
            <a:r>
              <a:rPr kumimoji="0" lang="en-US" sz="4000" b="1" u="none" strike="noStrike" kern="1200" cap="none" spc="-1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&amp; 4 all describe these last days!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-457200" algn="l"/>
              </a:tabLst>
              <a:defRPr/>
            </a:pPr>
            <a:r>
              <a:rPr lang="en-US" altLang="en-US" sz="48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these passages and you‘ll recognize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-457200" algn="l"/>
              </a:tabLst>
              <a:defRPr/>
            </a:pPr>
            <a:r>
              <a:rPr lang="en-US" altLang="en-US" sz="48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are upon us!</a:t>
            </a:r>
            <a:endParaRPr lang="en-US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3CCD9-7336-4BF9-BF78-AA38BC77A317}"/>
              </a:ext>
            </a:extLst>
          </p:cNvPr>
          <p:cNvSpPr txBox="1"/>
          <p:nvPr/>
        </p:nvSpPr>
        <p:spPr>
          <a:xfrm>
            <a:off x="3886200" y="37322"/>
            <a:ext cx="63821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 10:25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9F6947-0CD6-4FCE-8A91-0352AD7CD767}"/>
              </a:ext>
            </a:extLst>
          </p:cNvPr>
          <p:cNvSpPr txBox="1"/>
          <p:nvPr/>
        </p:nvSpPr>
        <p:spPr>
          <a:xfrm>
            <a:off x="228600" y="5181600"/>
            <a:ext cx="11353800" cy="132343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77800"/>
          </a:effec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2400" b="1" spc="-10" dirty="0">
                <a:effectLst/>
                <a:latin typeface="Invitation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 3:13 </a:t>
            </a:r>
            <a:r>
              <a:rPr lang="en-US" sz="4000" b="1" i="1" spc="-1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“exhort one another daily, … lest any of you be hardened through the deceitfulness of sin.”</a:t>
            </a:r>
            <a:endParaRPr lang="en-US" sz="8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56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EBCF96CC-3A24-460A-8905-201C4C629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28600"/>
            <a:ext cx="10287000" cy="2895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What is your current level of </a:t>
            </a:r>
          </a:p>
          <a:p>
            <a:pPr marL="0" indent="0" algn="ctr" eaLnBrk="1" hangingPunct="1">
              <a:buNone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1)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 Spiritual Maturity?</a:t>
            </a:r>
          </a:p>
          <a:p>
            <a:pPr marL="0" indent="0" algn="ctr" eaLnBrk="1" hangingPunct="1">
              <a:buNone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Natural?  Carnal?  Spiritual?</a:t>
            </a:r>
          </a:p>
          <a:p>
            <a:pPr marL="0" indent="0" algn="ctr" eaLnBrk="1" hangingPunct="1"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2) Relational Maturity?</a:t>
            </a:r>
          </a:p>
          <a:p>
            <a:pPr marL="0" indent="0" algn="ctr" eaLnBrk="1" hangingPunct="1">
              <a:buNone/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(Often measured by our appreciation of diversity!)</a:t>
            </a:r>
          </a:p>
          <a:p>
            <a:pPr marL="0" indent="0" algn="ctr" eaLnBrk="1" hangingPunct="1">
              <a:buNone/>
            </a:pP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endParaRPr lang="en-US" alt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0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EBCF96CC-3A24-460A-8905-201C4C629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228601"/>
            <a:ext cx="9067800" cy="2895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Are you committed to Partnering with God</a:t>
            </a:r>
          </a:p>
          <a:p>
            <a:pPr marL="0" indent="0" algn="ctr" eaLnBrk="1" hangingPunct="1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(and His people) </a:t>
            </a:r>
          </a:p>
          <a:p>
            <a:pPr marL="0" indent="0" algn="ctr" eaLnBrk="1" hangingPunct="1">
              <a:buNone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 as He seeks to Grow us into a functioning</a:t>
            </a:r>
          </a:p>
          <a:p>
            <a:pPr marL="0" indent="0" algn="ctr" eaLnBrk="1" hangingPunct="1">
              <a:buNone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 family of faith?  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0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9"/>
            <a:ext cx="11734800" cy="727075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ea typeface="+mj-ea"/>
              </a:rPr>
              <a:t>He uses many “pictures” to describe us: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1888"/>
            <a:ext cx="11887200" cy="5224462"/>
          </a:xfrm>
        </p:spPr>
        <p:txBody>
          <a:bodyPr/>
          <a:lstStyle/>
          <a:p>
            <a:pPr marL="344488" lvl="2" indent="0" algn="ctr" eaLnBrk="1" hangingPunct="1">
              <a:buNone/>
              <a:defRPr/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Hidden Treasure (Mt. 13:44) </a:t>
            </a:r>
          </a:p>
          <a:p>
            <a:pPr marL="344488" lvl="2" indent="0" algn="ctr" eaLnBrk="1" hangingPunct="1">
              <a:buNone/>
              <a:defRPr/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Costly Pearls (Mt 13:45,46)</a:t>
            </a:r>
          </a:p>
          <a:p>
            <a:pPr marL="344488" lvl="2" indent="0" algn="ctr" eaLnBrk="1" hangingPunct="1">
              <a:buNone/>
              <a:defRPr/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Clay in a master potter’s hands (Is. 64:8) </a:t>
            </a:r>
          </a:p>
          <a:p>
            <a:pPr marL="344488" lvl="2" indent="0" algn="ctr" eaLnBrk="1" hangingPunct="1">
              <a:buNone/>
              <a:defRPr/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    His Bride to be. (Eph. 5:22-33; Rev. 19:7) </a:t>
            </a:r>
          </a:p>
          <a:p>
            <a:pPr marL="344488" lvl="2" indent="0" algn="ctr" eaLnBrk="1" hangingPunct="1">
              <a:buNone/>
              <a:defRPr/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His Flock of Sheep (Ps. 23; 100; Jn 10)</a:t>
            </a:r>
          </a:p>
          <a:p>
            <a:pPr marL="344488" lvl="2" indent="0" algn="ctr" eaLnBrk="1" hangingPunct="1">
              <a:buNone/>
              <a:defRPr/>
            </a:pPr>
            <a:r>
              <a:rPr lang="en-US" alt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Members of His Family!  </a:t>
            </a:r>
            <a:endParaRPr lang="en-US" alt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9"/>
            <a:ext cx="11734800" cy="727075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ea typeface="+mj-ea"/>
              </a:rPr>
              <a:t>We’re Introduced into God’s Family by: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1888"/>
            <a:ext cx="11887200" cy="5224462"/>
          </a:xfrm>
        </p:spPr>
        <p:txBody>
          <a:bodyPr/>
          <a:lstStyle/>
          <a:p>
            <a:pPr marL="344488" lvl="2" indent="0" algn="ctr" eaLnBrk="1" hangingPunct="1">
              <a:buNone/>
              <a:defRPr/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“Birth” </a:t>
            </a:r>
            <a:r>
              <a:rPr lang="en-US" altLang="en-US" sz="4400" b="1" i="1" dirty="0">
                <a:latin typeface="Times New Roman" pitchFamily="18" charset="0"/>
                <a:cs typeface="Times New Roman" pitchFamily="18" charset="0"/>
              </a:rPr>
              <a:t>(Spiritual Conception/Regeneration)</a:t>
            </a:r>
          </a:p>
          <a:p>
            <a:pPr marL="344488" lvl="2" indent="0" algn="ctr" eaLnBrk="1" hangingPunct="1">
              <a:buNone/>
              <a:defRPr/>
            </a:pP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John 3:3; Titus 3:5; 1 Peter 1:23  </a:t>
            </a:r>
            <a:endParaRPr lang="en-US" altLang="en-US" sz="4800" b="1" dirty="0">
              <a:latin typeface="Times New Roman" pitchFamily="18" charset="0"/>
              <a:cs typeface="Times New Roman" pitchFamily="18" charset="0"/>
            </a:endParaRPr>
          </a:p>
          <a:p>
            <a:pPr marL="344488" lvl="2" indent="0" eaLnBrk="1" hangingPunct="1">
              <a:buNone/>
              <a:defRPr/>
            </a:pPr>
            <a:r>
              <a:rPr lang="en-US" altLang="en-US" sz="5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“Adoption” </a:t>
            </a:r>
            <a:r>
              <a:rPr lang="en-US" altLang="en-US" sz="4400" b="1" i="1" dirty="0">
                <a:latin typeface="Times New Roman" pitchFamily="18" charset="0"/>
                <a:cs typeface="Times New Roman" pitchFamily="18" charset="0"/>
              </a:rPr>
              <a:t>(Spiritual Selection/Invitation) </a:t>
            </a:r>
          </a:p>
          <a:p>
            <a:pPr marL="344488" lvl="2" indent="0" algn="ctr" eaLnBrk="1" hangingPunct="1">
              <a:buNone/>
              <a:defRPr/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See  John 3:16; Ro. 8:15, 23; Gal. 4:5; Eph. 1:5</a:t>
            </a:r>
          </a:p>
          <a:p>
            <a:pPr marL="344488" lvl="2" indent="0" algn="ctr" eaLnBrk="1" hangingPunct="1">
              <a:buNone/>
              <a:defRPr/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“predestined us unto the adoption of Children </a:t>
            </a:r>
          </a:p>
          <a:p>
            <a:pPr marL="344488" lvl="2" indent="0" algn="ctr" eaLnBrk="1" hangingPunct="1">
              <a:buNone/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Jesus Christ…”</a:t>
            </a:r>
          </a:p>
        </p:txBody>
      </p:sp>
    </p:spTree>
    <p:extLst>
      <p:ext uri="{BB962C8B-B14F-4D97-AF65-F5344CB8AC3E}">
        <p14:creationId xmlns:p14="http://schemas.microsoft.com/office/powerpoint/2010/main" val="167382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D1F51F-DCF2-4D70-AAD4-EED52CDFD1DA}"/>
              </a:ext>
            </a:extLst>
          </p:cNvPr>
          <p:cNvSpPr txBox="1"/>
          <p:nvPr/>
        </p:nvSpPr>
        <p:spPr>
          <a:xfrm>
            <a:off x="152400" y="76200"/>
            <a:ext cx="12039600" cy="3631763"/>
          </a:xfrm>
          <a:prstGeom prst="rect">
            <a:avLst/>
          </a:prstGeom>
          <a:solidFill>
            <a:schemeClr val="tx1">
              <a:alpha val="36000"/>
            </a:schemeClr>
          </a:solidFill>
          <a:effectLst>
            <a:softEdge rad="2413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Eph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2:18,19 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through him (Jesus)  we have access by one Spirit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 Father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therefore ye are no more strangers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foreigners, </a:t>
            </a:r>
          </a:p>
          <a:p>
            <a:pPr algn="ctr">
              <a:defRPr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fellow-citizens with the saints,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DE1866-900D-4D90-B977-8DF7D8A88781}"/>
              </a:ext>
            </a:extLst>
          </p:cNvPr>
          <p:cNvSpPr txBox="1"/>
          <p:nvPr/>
        </p:nvSpPr>
        <p:spPr>
          <a:xfrm>
            <a:off x="952500" y="5715000"/>
            <a:ext cx="10439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of the household of God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!”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12233564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Last time we discussed the Privileges of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a part of God’s Family, which include: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Receiving His Nature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(Gal. 4:4-6)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Sharing His Resources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Pt. 1:3-4)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Bearing His Name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(Acts 11:26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“Christians”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(We reflect/affect His Reputation)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Mt. 5:16; Ro. 2:24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alt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7D3948-4C62-4553-B203-54C30F3A164D}"/>
              </a:ext>
            </a:extLst>
          </p:cNvPr>
          <p:cNvSpPr txBox="1"/>
          <p:nvPr/>
        </p:nvSpPr>
        <p:spPr>
          <a:xfrm>
            <a:off x="2590800" y="533400"/>
            <a:ext cx="7772400" cy="2585323"/>
          </a:xfrm>
          <a:prstGeom prst="rect">
            <a:avLst/>
          </a:prstGeom>
          <a:solidFill>
            <a:schemeClr val="tx1"/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5400" b="1" dirty="0">
                <a:solidFill>
                  <a:prstClr val="white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With Great Privilege comes Great Responsibility!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2D55F-ECF4-46C7-89F1-9B50A3D33B3F}"/>
              </a:ext>
            </a:extLst>
          </p:cNvPr>
          <p:cNvSpPr txBox="1"/>
          <p:nvPr/>
        </p:nvSpPr>
        <p:spPr>
          <a:xfrm>
            <a:off x="228600" y="6088559"/>
            <a:ext cx="11734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These can produce “Great Pressures!”</a:t>
            </a:r>
          </a:p>
        </p:txBody>
      </p:sp>
    </p:spTree>
    <p:extLst>
      <p:ext uri="{BB962C8B-B14F-4D97-AF65-F5344CB8AC3E}">
        <p14:creationId xmlns:p14="http://schemas.microsoft.com/office/powerpoint/2010/main" val="35181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" y="863654"/>
            <a:ext cx="12004964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family is the laboratory of life!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learn (or don’t learn) about relationships in our families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us throughout our lives!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Church is a family,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we’ll face many of the same challenges as a large (diverse) family. </a:t>
            </a:r>
            <a:endParaRPr lang="en-US" alt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0" y="32657"/>
            <a:ext cx="889829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Pressures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God’s Family</a:t>
            </a:r>
          </a:p>
        </p:txBody>
      </p:sp>
    </p:spTree>
    <p:extLst>
      <p:ext uri="{BB962C8B-B14F-4D97-AF65-F5344CB8AC3E}">
        <p14:creationId xmlns:p14="http://schemas.microsoft.com/office/powerpoint/2010/main" val="220850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Potter</Template>
  <TotalTime>1953</TotalTime>
  <Words>2370</Words>
  <Application>Microsoft Office PowerPoint</Application>
  <PresentationFormat>Widescreen</PresentationFormat>
  <Paragraphs>243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Calibri</vt:lpstr>
      <vt:lpstr>Georgia</vt:lpstr>
      <vt:lpstr>Invitation</vt:lpstr>
      <vt:lpstr>Lucida Grande</vt:lpstr>
      <vt:lpstr>Times New Roman</vt:lpstr>
      <vt:lpstr>Wingdings</vt:lpstr>
      <vt:lpstr>Default Design</vt:lpstr>
      <vt:lpstr>Office Theme</vt:lpstr>
      <vt:lpstr>Office Theme</vt:lpstr>
      <vt:lpstr>Office Theme</vt:lpstr>
      <vt:lpstr>Office Theme</vt:lpstr>
      <vt:lpstr>Office Theme</vt:lpstr>
      <vt:lpstr>PowerPoint Presentation</vt:lpstr>
      <vt:lpstr>The Pictures of God’s People</vt:lpstr>
      <vt:lpstr>God sees his church much differently</vt:lpstr>
      <vt:lpstr>He uses many “pictures” to describe us:</vt:lpstr>
      <vt:lpstr>We’re Introduced into God’s Family by: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ˮ뀀Į͋㉐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41</cp:revision>
  <dcterms:created xsi:type="dcterms:W3CDTF">2016-02-04T15:22:09Z</dcterms:created>
  <dcterms:modified xsi:type="dcterms:W3CDTF">2022-05-01T03:03:21Z</dcterms:modified>
</cp:coreProperties>
</file>