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1"/>
    <p:sldMasterId id="2147483735" r:id="rId2"/>
    <p:sldMasterId id="2147483710" r:id="rId3"/>
    <p:sldMasterId id="2147483650" r:id="rId4"/>
    <p:sldMasterId id="2147483740" r:id="rId5"/>
    <p:sldMasterId id="2147483648" r:id="rId6"/>
    <p:sldMasterId id="2147483761" r:id="rId7"/>
    <p:sldMasterId id="2147483733" r:id="rId8"/>
  </p:sldMasterIdLst>
  <p:notesMasterIdLst>
    <p:notesMasterId r:id="rId39"/>
  </p:notesMasterIdLst>
  <p:sldIdLst>
    <p:sldId id="289" r:id="rId9"/>
    <p:sldId id="295" r:id="rId10"/>
    <p:sldId id="296" r:id="rId11"/>
    <p:sldId id="291" r:id="rId12"/>
    <p:sldId id="292" r:id="rId13"/>
    <p:sldId id="282" r:id="rId14"/>
    <p:sldId id="354" r:id="rId15"/>
    <p:sldId id="300" r:id="rId16"/>
    <p:sldId id="331" r:id="rId17"/>
    <p:sldId id="333" r:id="rId18"/>
    <p:sldId id="338" r:id="rId19"/>
    <p:sldId id="335" r:id="rId20"/>
    <p:sldId id="353" r:id="rId21"/>
    <p:sldId id="343" r:id="rId22"/>
    <p:sldId id="336" r:id="rId23"/>
    <p:sldId id="341" r:id="rId24"/>
    <p:sldId id="334" r:id="rId25"/>
    <p:sldId id="357" r:id="rId26"/>
    <p:sldId id="345" r:id="rId27"/>
    <p:sldId id="344" r:id="rId28"/>
    <p:sldId id="347" r:id="rId29"/>
    <p:sldId id="356" r:id="rId30"/>
    <p:sldId id="337" r:id="rId31"/>
    <p:sldId id="350" r:id="rId32"/>
    <p:sldId id="349" r:id="rId33"/>
    <p:sldId id="351" r:id="rId34"/>
    <p:sldId id="340" r:id="rId35"/>
    <p:sldId id="355" r:id="rId36"/>
    <p:sldId id="339" r:id="rId37"/>
    <p:sldId id="312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003300"/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6636A-DCED-401D-9798-5A0DF5EBBC32}" v="793" dt="2022-02-19T16:14:5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5" autoAdjust="0"/>
  </p:normalViewPr>
  <p:slideViewPr>
    <p:cSldViewPr>
      <p:cViewPr varScale="1">
        <p:scale>
          <a:sx n="104" d="100"/>
          <a:sy n="104" d="100"/>
        </p:scale>
        <p:origin x="12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2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C8FE7-9712-4AC8-8FC6-24617B461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7463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CB93-260F-4C7A-8750-992B1DDE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684A-C6EF-4054-B5C0-4EDCAE563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0812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3663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375047"/>
            <a:ext cx="10977562" cy="803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1393031"/>
            <a:ext cx="10977562" cy="5250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7648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3C-66FA-40EF-AE06-0B4ADF6AD8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1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4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1C1D-2F45-49AE-9461-55B16AC6B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3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2356" y="214312"/>
            <a:ext cx="116338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3" tIns="0" rIns="16458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145" y="1724546"/>
            <a:ext cx="5701605" cy="4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0" rIns="4571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8400" kern="1200">
          <a:solidFill>
            <a:srgbClr val="FFDDB9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8400">
          <a:solidFill>
            <a:srgbClr val="FFDDB9"/>
          </a:solidFill>
          <a:latin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 kern="1200">
          <a:solidFill>
            <a:srgbClr val="FFDDB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2BCDE52F-EAFE-4AE0-9355-C73AA5D96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2356" y="214312"/>
            <a:ext cx="116338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3" tIns="0" rIns="16458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1BE41CB-8BF1-4A06-9B57-A88078E8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9146" y="1724549"/>
            <a:ext cx="5701605" cy="4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0" rIns="4571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marL="25403" algn="ctr" rtl="0" fontAlgn="base">
        <a:spcBef>
          <a:spcPct val="0"/>
        </a:spcBef>
        <a:spcAft>
          <a:spcPct val="0"/>
        </a:spcAft>
        <a:defRPr sz="8402" kern="1200">
          <a:solidFill>
            <a:srgbClr val="FFFFFF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25403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2pPr>
      <a:lvl3pPr marL="25403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3pPr>
      <a:lvl4pPr marL="25403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4pPr>
      <a:lvl5pPr marL="25403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5pPr>
      <a:lvl6pPr marL="482648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6pPr>
      <a:lvl7pPr marL="939894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7pPr>
      <a:lvl8pPr marL="1397140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8pPr>
      <a:lvl9pPr marL="1854386" algn="ctr" rtl="0" fontAlgn="base">
        <a:spcBef>
          <a:spcPct val="0"/>
        </a:spcBef>
        <a:spcAft>
          <a:spcPct val="0"/>
        </a:spcAft>
        <a:defRPr sz="8402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852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8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4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2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4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5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B584BB0-8A57-4247-AB1B-E7E37E05A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21469"/>
            <a:ext cx="1097756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D18D73E-CD87-4242-AD56-E536504AB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8" y="1553766"/>
            <a:ext cx="10989469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0ECF3B0-49A4-4391-84DE-3FA4176F0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375047"/>
            <a:ext cx="10977562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1F7999C-9DA1-45BA-B1AD-8D8FD1B70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393031"/>
            <a:ext cx="10977562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76200" y="268586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228600" y="1194756"/>
            <a:ext cx="11811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We are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“Prone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wander.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alt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 53:6</a:t>
            </a:r>
            <a:r>
              <a:rPr lang="en-US" altLang="en-US" sz="4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i="1" dirty="0"/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we like sheep have gone astray,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we’ve turned everyone to his own way.”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i="1" dirty="0"/>
              <a:t>   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Sheep are indiscriminate eaters and can be led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astray by following their appetites. 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Phil. 3:18,19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many walk…who are the enemies of the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Cross of Christ;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God is their belly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mind 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phroneō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disposed, regard)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earthly things.”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2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-21772" y="111262"/>
            <a:ext cx="12039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</a:rPr>
              <a:t>A. We’re Prone to Wander. </a:t>
            </a:r>
            <a:endParaRPr lang="en-US" altLang="en-US" sz="8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C62A6-C7CB-4DC3-9DB4-8E209A742E7B}"/>
              </a:ext>
            </a:extLst>
          </p:cNvPr>
          <p:cNvSpPr txBox="1"/>
          <p:nvPr/>
        </p:nvSpPr>
        <p:spPr>
          <a:xfrm>
            <a:off x="76200" y="834537"/>
            <a:ext cx="1203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This is why the Shepherd goes after the lost sheep. </a:t>
            </a:r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15:3-7</a:t>
            </a:r>
          </a:p>
          <a:p>
            <a:endParaRPr lang="en-US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99B35C7E-DC4C-4DC8-9424-3BCF64D8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1" y="2236359"/>
            <a:ext cx="3362131" cy="4638622"/>
          </a:xfrm>
          <a:prstGeom prst="rect">
            <a:avLst/>
          </a:prstGeom>
        </p:spPr>
      </p:pic>
      <p:pic>
        <p:nvPicPr>
          <p:cNvPr id="12" name="Picture 11" descr="Jesus-Good-Shepherd-04-150x150.jpg">
            <a:extLst>
              <a:ext uri="{FF2B5EF4-FFF2-40B4-BE49-F238E27FC236}">
                <a16:creationId xmlns:a16="http://schemas.microsoft.com/office/drawing/2014/main" id="{732E69A9-8D67-45E6-B72C-795F3D03F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743200"/>
            <a:ext cx="3505200" cy="40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F85C28-6E36-43DF-8CE7-5FBAD33F2588}"/>
              </a:ext>
            </a:extLst>
          </p:cNvPr>
          <p:cNvSpPr txBox="1"/>
          <p:nvPr/>
        </p:nvSpPr>
        <p:spPr>
          <a:xfrm>
            <a:off x="3429000" y="1557812"/>
            <a:ext cx="8763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he hath found it, he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on his shoulders, rejoicing. …</a:t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7237B-20FC-45B5-9407-7BF0AB1A7F51}"/>
              </a:ext>
            </a:extLst>
          </p:cNvPr>
          <p:cNvSpPr txBox="1"/>
          <p:nvPr/>
        </p:nvSpPr>
        <p:spPr>
          <a:xfrm>
            <a:off x="2943809" y="2837412"/>
            <a:ext cx="62281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rejoice with me!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have found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sheep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lost.”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687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87086" y="-27554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205274" y="696009"/>
            <a:ext cx="11811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We are Prone to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 (Deception) </a:t>
            </a:r>
            <a:endParaRPr lang="en-US" altLang="en-US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Sheep have trouble differentiating between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healthy and unhealthy plants.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The shepherd prepares the field they’ll be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grazing in by removing poison plants.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Ps. 23:5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preparest a table before me…”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when he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putteth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forth his own sheep,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before them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sheep follow him: for they know his voice.”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1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158620" y="152400"/>
            <a:ext cx="120333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We are Prone to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 (False Doctrine) </a:t>
            </a:r>
            <a:endParaRPr lang="en-US" altLang="en-US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That’s why God challenges Pastors (shepherds) to  </a:t>
            </a:r>
            <a:endParaRPr lang="en-US" altLang="en-US" sz="40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81853-C8D8-44F1-B5B8-25B294C842D3}"/>
              </a:ext>
            </a:extLst>
          </p:cNvPr>
          <p:cNvSpPr txBox="1"/>
          <p:nvPr/>
        </p:nvSpPr>
        <p:spPr>
          <a:xfrm>
            <a:off x="44320" y="1371600"/>
            <a:ext cx="1203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“Preach the Word…reprove, rebuke, exhort with all longsuffering and doctrine.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For the time will come when they will not endure sound doctrine; </a:t>
            </a:r>
            <a:r>
              <a:rPr kumimoji="0" lang="en-US" sz="4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after their own lusts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shall they heap to themselves teachers, having itching ears;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18518-7B43-4F4D-AF2A-31AB703DCC14}"/>
              </a:ext>
            </a:extLst>
          </p:cNvPr>
          <p:cNvSpPr txBox="1"/>
          <p:nvPr/>
        </p:nvSpPr>
        <p:spPr>
          <a:xfrm>
            <a:off x="179614" y="4553951"/>
            <a:ext cx="11832771" cy="1323439"/>
          </a:xfrm>
          <a:prstGeom prst="rect">
            <a:avLst/>
          </a:prstGeom>
          <a:solidFill>
            <a:schemeClr val="tx1">
              <a:alpha val="64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turn away their ears from the truth, </a:t>
            </a:r>
          </a:p>
          <a:p>
            <a:pPr algn="ctr"/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shall be turned unto fables.”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8284-98E6-479A-9D4C-778E3BC71CC3}"/>
              </a:ext>
            </a:extLst>
          </p:cNvPr>
          <p:cNvSpPr txBox="1"/>
          <p:nvPr/>
        </p:nvSpPr>
        <p:spPr>
          <a:xfrm>
            <a:off x="3276600" y="5877390"/>
            <a:ext cx="63214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Tim. 4:2-4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8684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1" y="-152400"/>
            <a:ext cx="120396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We’re Prone to “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Predators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Sheep have no natural defenses.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(Their only security is the Shepherd!)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23:5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preparest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table before me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(arak’: to order, arrange, furnish, battle) </a:t>
            </a:r>
            <a:endParaRPr lang="en-US" alt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in the presence of mine enemies.”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w Should Sheep Value Shepherds? — Grace Alive - Orlando, FL">
            <a:extLst>
              <a:ext uri="{FF2B5EF4-FFF2-40B4-BE49-F238E27FC236}">
                <a16:creationId xmlns:a16="http://schemas.microsoft.com/office/drawing/2014/main" id="{4B257EF7-76A4-4B7B-8508-A455FF49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56" y="4179850"/>
            <a:ext cx="4414543" cy="26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corderomartinez">
            <a:extLst>
              <a:ext uri="{FF2B5EF4-FFF2-40B4-BE49-F238E27FC236}">
                <a16:creationId xmlns:a16="http://schemas.microsoft.com/office/drawing/2014/main" id="{E54B3C5D-61D6-47B8-99C7-8EA34EF3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" y="4244385"/>
            <a:ext cx="3124576" cy="262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6AE4F-2801-49D6-8853-832EA824A84B}"/>
              </a:ext>
            </a:extLst>
          </p:cNvPr>
          <p:cNvSpPr txBox="1"/>
          <p:nvPr/>
        </p:nvSpPr>
        <p:spPr>
          <a:xfrm>
            <a:off x="3093493" y="4419600"/>
            <a:ext cx="476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00"/>
                </a:solidFill>
              </a:rPr>
              <a:t>a) David learned this personally!</a:t>
            </a:r>
          </a:p>
          <a:p>
            <a:pPr algn="ctr"/>
            <a:r>
              <a:rPr lang="en-US" sz="4000" b="1" dirty="0">
                <a:solidFill>
                  <a:srgbClr val="003300"/>
                </a:solidFill>
              </a:rPr>
              <a:t>1 Sam. 17:37  </a:t>
            </a:r>
          </a:p>
        </p:txBody>
      </p:sp>
    </p:spTree>
    <p:extLst>
      <p:ext uri="{BB962C8B-B14F-4D97-AF65-F5344CB8AC3E}">
        <p14:creationId xmlns:p14="http://schemas.microsoft.com/office/powerpoint/2010/main" val="346824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0" y="152400"/>
            <a:ext cx="120396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We’re prone to predators. 1Pt 5:2-4,8,9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“Feed the flock of God which is among you, taking the oversight thereof, not by constraint, but willingly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Neither as being lords over God's heritage, but being ensamples to the flock.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when the chief Shepherd shall appear, ye shall receive a crown of glory that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fadeth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away. …</a:t>
            </a:r>
          </a:p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sober…vigilant; because your adversary the devil,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 roaring lion, walketh about,</a:t>
            </a:r>
          </a:p>
          <a:p>
            <a:pPr algn="ctr">
              <a:spcBef>
                <a:spcPts val="0"/>
              </a:spcBef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seeking whom he may devour”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0" y="0"/>
            <a:ext cx="1203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We’re Prone to Predators.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That’s why Satan seeks to Infiltrate the flock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to divide us from the Shepherd!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7:15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Beware of false prophets, which come to you in sheep's clothing, </a:t>
            </a:r>
          </a:p>
        </p:txBody>
      </p:sp>
      <p:pic>
        <p:nvPicPr>
          <p:cNvPr id="2050" name="Picture 2" descr="How to Detect a Wolf in Sheep&amp;#39;s Clothing - Lifehack">
            <a:extLst>
              <a:ext uri="{FF2B5EF4-FFF2-40B4-BE49-F238E27FC236}">
                <a16:creationId xmlns:a16="http://schemas.microsoft.com/office/drawing/2014/main" id="{08D0FB98-EACB-4985-8E64-E9C3017E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" y="3802179"/>
            <a:ext cx="5456712" cy="30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F12BE5-9CB1-450E-8B26-586C8FBF44E3}"/>
              </a:ext>
            </a:extLst>
          </p:cNvPr>
          <p:cNvSpPr txBox="1"/>
          <p:nvPr/>
        </p:nvSpPr>
        <p:spPr>
          <a:xfrm>
            <a:off x="1869918" y="2672240"/>
            <a:ext cx="10328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inwardly they are ravening wolves.” </a:t>
            </a:r>
            <a:endParaRPr lang="en-US" sz="4400" dirty="0"/>
          </a:p>
        </p:txBody>
      </p:sp>
      <p:pic>
        <p:nvPicPr>
          <p:cNvPr id="2052" name="Picture 4" descr="Washington WDFW Director Authorizes Removing Wolves From 2 Packs Preying On  Cattle | Firearm License">
            <a:extLst>
              <a:ext uri="{FF2B5EF4-FFF2-40B4-BE49-F238E27FC236}">
                <a16:creationId xmlns:a16="http://schemas.microsoft.com/office/drawing/2014/main" id="{90B165A5-9566-4007-AE6A-59DE7F830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7" r="1175"/>
          <a:stretch/>
        </p:blipFill>
        <p:spPr bwMode="auto">
          <a:xfrm>
            <a:off x="6400800" y="3819138"/>
            <a:ext cx="5722056" cy="30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86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1" y="-152400"/>
            <a:ext cx="120396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Sheep are “followers” so Satan infiltrates the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flock with Bitterness / Rebellion. 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15:23 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“rebellion is as the sin of witchcraft…”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Merî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(rebellion) comes from mara (Bitterness).</a:t>
            </a:r>
          </a:p>
          <a:p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Bitterness is infectious!  (Heb. 12:15)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Looking diligently lest any fail of the grace of God;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lest any root of bitterness springing up trouble you,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thereby many be defil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ed”</a:t>
            </a:r>
          </a:p>
          <a:p>
            <a:pPr algn="ctr"/>
            <a:r>
              <a:rPr lang="en-US" alt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Miano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contaminated!</a:t>
            </a:r>
          </a:p>
        </p:txBody>
      </p:sp>
    </p:spTree>
    <p:extLst>
      <p:ext uri="{BB962C8B-B14F-4D97-AF65-F5344CB8AC3E}">
        <p14:creationId xmlns:p14="http://schemas.microsoft.com/office/powerpoint/2010/main" val="2313880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1" y="-152400"/>
            <a:ext cx="120396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Satan tries to accomplish this through:</a:t>
            </a:r>
          </a:p>
          <a:p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False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Shepherds.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20:28-29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“Take heed to yourselves, and to all the flock,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which the Holy Ghost hath made you overseers, </a:t>
            </a:r>
          </a:p>
          <a:p>
            <a:pPr algn="ctr"/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feed </a:t>
            </a:r>
            <a:r>
              <a:rPr lang="en-US" altLang="en-US" sz="4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poimain’ō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shepherd)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church of God,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he hath purchased with his own blood.</a:t>
            </a:r>
            <a:r>
              <a:rPr lang="en-US" altLang="en-US" sz="4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this, that after my departing shall grievous wolves enter in among you, not sparing the flock.” 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56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0" y="0"/>
            <a:ext cx="120396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2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20:30 </a:t>
            </a:r>
            <a:r>
              <a:rPr lang="en-US" altLang="en-US" sz="32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lso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your own selves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men arise,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 perverse things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diastreph’ō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distorted and corrupted)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draw away disciples after them.” </a:t>
            </a:r>
          </a:p>
          <a:p>
            <a:pPr algn="ctr"/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That’s why </a:t>
            </a:r>
            <a:r>
              <a:rPr lang="en-US" altLang="en-US" sz="40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all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 to know the scriptures!</a:t>
            </a:r>
          </a:p>
          <a:p>
            <a:pPr algn="ctr"/>
            <a:r>
              <a:rPr lang="en-US" alt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(Mt. 22:29; Acts 17:11; 2 Tim. 2:15; Heb. 13:7,17)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them which rule over you, who have spoken unto you the word of God; whose faith follow, </a:t>
            </a:r>
          </a:p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end of their conversation”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E0E7F-7BFA-4FE9-AA08-769542276B60}"/>
              </a:ext>
            </a:extLst>
          </p:cNvPr>
          <p:cNvSpPr txBox="1"/>
          <p:nvPr/>
        </p:nvSpPr>
        <p:spPr>
          <a:xfrm>
            <a:off x="1219200" y="5940088"/>
            <a:ext cx="8458200" cy="76944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Mt. 7:15-20; 2 Cor 11:13,14)</a:t>
            </a:r>
          </a:p>
        </p:txBody>
      </p:sp>
    </p:spTree>
    <p:extLst>
      <p:ext uri="{BB962C8B-B14F-4D97-AF65-F5344CB8AC3E}">
        <p14:creationId xmlns:p14="http://schemas.microsoft.com/office/powerpoint/2010/main" val="355540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35626" y="0"/>
            <a:ext cx="11960112" cy="133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808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God’s People</a:t>
            </a:r>
            <a:endParaRPr lang="en-US" sz="8086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C8014-8238-4747-A17E-B54503BDB8D9}"/>
              </a:ext>
            </a:extLst>
          </p:cNvPr>
          <p:cNvSpPr txBox="1"/>
          <p:nvPr/>
        </p:nvSpPr>
        <p:spPr>
          <a:xfrm>
            <a:off x="-76200" y="5837046"/>
            <a:ext cx="12056374" cy="769441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4:4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 blinds the minds…”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1" y="1447800"/>
            <a:ext cx="7543800" cy="4278094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Perspective is shaped by our Perception. 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Perception can be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poisoned by deception!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Lies that are believed have great power over us.  </a:t>
            </a:r>
          </a:p>
        </p:txBody>
      </p:sp>
    </p:spTree>
    <p:extLst>
      <p:ext uri="{BB962C8B-B14F-4D97-AF65-F5344CB8AC3E}">
        <p14:creationId xmlns:p14="http://schemas.microsoft.com/office/powerpoint/2010/main" val="262790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0"/>
            <a:ext cx="120396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Satan fuels Bitterness/Rebellion from…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b) False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(Followers/Tares)  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16:17-18 </a:t>
            </a:r>
            <a:endParaRPr lang="en-US" alt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brethren,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skopeo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consider)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 which cause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divisions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dichostasi’a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disunion)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offences 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skan’dalon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trap stick)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doctrine ye have learned;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Ekklinō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shun)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they that are such serve not our Lord Jesus Christ, but their own belly; and by good words and fair speeches deceive the hearts of the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a’kakos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innocent, uninformed)  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13:10; 22:10</a:t>
            </a:r>
            <a:endParaRPr lang="en-US" altLang="en-US" sz="36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96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9310" y="25360"/>
            <a:ext cx="120396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Satan infiltrates the flock with rebellion.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 False followers (Rebellion against leaders)</a:t>
            </a:r>
          </a:p>
          <a:p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 Sam 15:23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“rebellion is as the sin of witchcraft”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(1) Remember Korah’s rebellion! Numbers 16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(a) Korah (</a:t>
            </a:r>
            <a:r>
              <a:rPr lang="en-US" altLang="en-US" sz="4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Dathan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4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Abiram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“took men” 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(vs 1)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(b)  Those “took” 250 others. vs 2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(c)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Gathered together against Moses” 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(d) God publicly “tested them”  (16-20)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11:18,19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must also be heresies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(disunion)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which are approved might be manifest”</a:t>
            </a:r>
            <a:endParaRPr lang="en-US" altLang="en-US" sz="4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8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9310" y="25360"/>
            <a:ext cx="120396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(e) God publicly judged them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Vs 28-35</a:t>
            </a:r>
          </a:p>
          <a:p>
            <a:pPr algn="ctr"/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earth opened her mouth, and swallowed them up, and their houses, and all the men that appertained unto Korah, and all their goods.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(f)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infection spreads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vs 41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on the morrow all the congregation of the children of Israel murmured against Moses &amp; Aaron…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have killed the people of the LORD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God sent a </a:t>
            </a:r>
            <a:r>
              <a:rPr lang="en-US" alt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Plague</a:t>
            </a:r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killed 14,700!?!Vs 49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5CEC6-D629-482C-B271-42239E680619}"/>
              </a:ext>
            </a:extLst>
          </p:cNvPr>
          <p:cNvSpPr txBox="1"/>
          <p:nvPr/>
        </p:nvSpPr>
        <p:spPr>
          <a:xfrm>
            <a:off x="304800" y="5912945"/>
            <a:ext cx="11353800" cy="1015663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3:5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“How great a matter a little fire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kindleth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39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38100" y="-1524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0" y="609600"/>
            <a:ext cx="120396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 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Panic!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We’re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Easily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influenced!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Sheep are easily “spooked” and tend to react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with a “crowd mentality.”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This tends to produce a “stampede effect” where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others can get “caught up”, confused and hurt.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Korah? Numbers 16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Jesus’ judgement before Pilate?  Mt 27:22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43D41-D900-4472-ACFC-EB842079669B}"/>
              </a:ext>
            </a:extLst>
          </p:cNvPr>
          <p:cNvSpPr txBox="1"/>
          <p:nvPr/>
        </p:nvSpPr>
        <p:spPr>
          <a:xfrm>
            <a:off x="7391400" y="1371600"/>
            <a:ext cx="6288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(Dominant Dams!)</a:t>
            </a:r>
            <a:endParaRPr lang="en-US" altLang="en-US" sz="48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38100" y="-1524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0" y="609600"/>
            <a:ext cx="125349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We’re Prone to Panic!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Most “church problems” can easily be resolved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if we follow Christ’s prescription.  (Mt 18)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Jesus addresses the inevitability of “offences” vs 7         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(2) He shares the parable of the lost sheep.  (vs 11-14)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(3) Gives directions on how to resolve offences. (15-17)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(4) Warns about the consequences of unforgiveness. (21-33)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(a) Our Pride keeps us from forgiveness / reconciliation.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(b) This inevitably “infects us” with bitterness.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(c) We tend to “infect” others. (Heb. 12:15)</a:t>
            </a:r>
            <a:endParaRPr lang="en-US" alt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7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58281"/>
            <a:ext cx="12039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We’re Prone to Panic!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We’re easily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Infected!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Insects &amp; mites lay eggs in head/facial wounds.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Psoroptes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ovis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which can easily spread when the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sheep “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their heads together.”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16:27-28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 ungodly man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diggeth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 evil: 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in his lips there is as a burning fire. </a:t>
            </a:r>
          </a:p>
          <a:p>
            <a:pPr algn="ctr">
              <a:spcBef>
                <a:spcPct val="0"/>
              </a:spcBef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froward 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alt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hapak</a:t>
            </a: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overturn)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 soweth strife: </a:t>
            </a:r>
          </a:p>
          <a:p>
            <a:pPr algn="ctr">
              <a:spcBef>
                <a:spcPct val="0"/>
              </a:spcBef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a whisperer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separateth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chief friends.”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2FE73-AEDC-4DB1-8EB6-C1B663A8A642}"/>
              </a:ext>
            </a:extLst>
          </p:cNvPr>
          <p:cNvSpPr txBox="1"/>
          <p:nvPr/>
        </p:nvSpPr>
        <p:spPr>
          <a:xfrm>
            <a:off x="304800" y="5805104"/>
            <a:ext cx="11353800" cy="707886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refers to this as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“seeds of discord”. </a:t>
            </a:r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6:16-19</a:t>
            </a:r>
          </a:p>
        </p:txBody>
      </p:sp>
    </p:spTree>
    <p:extLst>
      <p:ext uri="{BB962C8B-B14F-4D97-AF65-F5344CB8AC3E}">
        <p14:creationId xmlns:p14="http://schemas.microsoft.com/office/powerpoint/2010/main" val="243449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58281"/>
            <a:ext cx="12039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We’re Prone to Panic!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We’re easily Infected!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Wise shepherds rub medicinal oil on their heads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to prevent or kill mites that have already infected.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23:5 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annointest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head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with oil…”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is a picture of the Holy Spirit.</a:t>
            </a:r>
            <a:endParaRPr lang="en-US" altLang="en-US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Shepherd's Oil – Equip Her">
            <a:extLst>
              <a:ext uri="{FF2B5EF4-FFF2-40B4-BE49-F238E27FC236}">
                <a16:creationId xmlns:a16="http://schemas.microsoft.com/office/drawing/2014/main" id="{3A856746-D4D0-49BB-8C79-2DB604E3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642846"/>
            <a:ext cx="2766211" cy="41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E6785-9A78-4EB8-96A5-A07A757A7B37}"/>
              </a:ext>
            </a:extLst>
          </p:cNvPr>
          <p:cNvSpPr txBox="1"/>
          <p:nvPr/>
        </p:nvSpPr>
        <p:spPr>
          <a:xfrm>
            <a:off x="7775" y="4951928"/>
            <a:ext cx="9235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Zech</a:t>
            </a:r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“Not by might, nor by power,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but by my spirit, saith the LORD”</a:t>
            </a:r>
          </a:p>
        </p:txBody>
      </p:sp>
    </p:spTree>
    <p:extLst>
      <p:ext uri="{BB962C8B-B14F-4D97-AF65-F5344CB8AC3E}">
        <p14:creationId xmlns:p14="http://schemas.microsoft.com/office/powerpoint/2010/main" val="4172997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38100" y="-1524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38100" y="609600"/>
            <a:ext cx="120396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  We’re also Prone to becoming “bloated.”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condition is called becoming “cast”.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(gasses in stomach cause bloating when on back)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Usually caused by being overweight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 5:12-14)</a:t>
            </a:r>
            <a:endParaRPr lang="en-US" alt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or having too much wool.</a:t>
            </a:r>
            <a:endParaRPr lang="en-US" alt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essons from a Sheep, Part 5, I've Fallen and I Can't Get Up | MOVING ON">
            <a:extLst>
              <a:ext uri="{FF2B5EF4-FFF2-40B4-BE49-F238E27FC236}">
                <a16:creationId xmlns:a16="http://schemas.microsoft.com/office/drawing/2014/main" id="{1355876F-C935-407F-A9DC-9E48B62A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47312"/>
            <a:ext cx="3963909" cy="28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234BC-2443-48D6-A238-C88EFF87EABD}"/>
              </a:ext>
            </a:extLst>
          </p:cNvPr>
          <p:cNvSpPr txBox="1"/>
          <p:nvPr/>
        </p:nvSpPr>
        <p:spPr>
          <a:xfrm>
            <a:off x="38100" y="3810000"/>
            <a:ext cx="8191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If they don’t get help quickly,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they can die within a day!</a:t>
            </a:r>
          </a:p>
          <a:p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Gal. 6:1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 man… be overtaken…   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ye which are spiritual, restore…”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58316" y="22860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Conclusion:  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We, like sheep, are prone to: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58316" y="1219200"/>
            <a:ext cx="1203960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Wander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(Get distracted and sidetracked) </a:t>
            </a:r>
            <a:r>
              <a:rPr lang="en-US" altLang="en-US" sz="36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1:14-16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oison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(Ingest unhealthy things)   1 </a:t>
            </a:r>
            <a:r>
              <a:rPr lang="en-US" altLang="en-US" sz="4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5:21,22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Predators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(Fall prey to evil/deceit)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3:13</a:t>
            </a:r>
            <a:endParaRPr lang="en-US" altLang="en-US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(Often motivated by pride) 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3:1-4</a:t>
            </a:r>
            <a:endParaRPr lang="en-US" altLang="en-US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Influenced/Infected)  Heb. 12:15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Bloat  </a:t>
            </a:r>
            <a:r>
              <a:rPr lang="en-US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(Overtaken and overwhelmed)  Gal. 6:1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598D0-EC09-41CE-BCE2-37599ABA2DDE}"/>
              </a:ext>
            </a:extLst>
          </p:cNvPr>
          <p:cNvSpPr txBox="1"/>
          <p:nvPr/>
        </p:nvSpPr>
        <p:spPr>
          <a:xfrm>
            <a:off x="58316" y="5723137"/>
            <a:ext cx="12115800" cy="1754326"/>
          </a:xfrm>
          <a:prstGeom prst="rect">
            <a:avLst/>
          </a:prstGeom>
          <a:solidFill>
            <a:schemeClr val="tx1">
              <a:alpha val="58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 </a:t>
            </a:r>
            <a:r>
              <a:rPr 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Which of these problems are you struggling with?</a:t>
            </a:r>
          </a:p>
          <a:p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3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-29547" y="609600"/>
            <a:ext cx="122682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  </a:t>
            </a:r>
            <a:r>
              <a:rPr lang="en-US" altLang="en-US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Staying Close to the Shepherd!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23:1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is my Shepherd;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shall not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          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ḥāsēr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lack or fail)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5:7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“Casting all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cares upon Him</a:t>
            </a:r>
          </a:p>
          <a:p>
            <a:pPr>
              <a:spcBef>
                <a:spcPts val="1200"/>
              </a:spcBef>
              <a:buFont typeface="Wingdings 2" panose="05020102010507070707" pitchFamily="18" charset="2"/>
              <a:buNone/>
            </a:pP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</a:t>
            </a:r>
            <a:r>
              <a:rPr lang="en-US" alt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careth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you.”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melo: interested, concerned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person, woman&#10;&#10;Description automatically generated">
            <a:extLst>
              <a:ext uri="{FF2B5EF4-FFF2-40B4-BE49-F238E27FC236}">
                <a16:creationId xmlns:a16="http://schemas.microsoft.com/office/drawing/2014/main" id="{D373D149-1A22-4DCC-AEB1-19FEB66C0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2819400"/>
            <a:ext cx="4471035" cy="4449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3CEB69-7136-4B92-B649-183607110ED3}"/>
              </a:ext>
            </a:extLst>
          </p:cNvPr>
          <p:cNvSpPr txBox="1"/>
          <p:nvPr/>
        </p:nvSpPr>
        <p:spPr>
          <a:xfrm>
            <a:off x="4334186" y="381000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Mer’imna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concerns, distractions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87C04-1484-4519-9BCC-4BBB4C6C4E0F}"/>
              </a:ext>
            </a:extLst>
          </p:cNvPr>
          <p:cNvSpPr txBox="1"/>
          <p:nvPr/>
        </p:nvSpPr>
        <p:spPr>
          <a:xfrm>
            <a:off x="149679" y="-176"/>
            <a:ext cx="12477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What’s the solution for all of these Problems?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2009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6C8014-8238-4747-A17E-B54503BDB8D9}"/>
              </a:ext>
            </a:extLst>
          </p:cNvPr>
          <p:cNvSpPr txBox="1"/>
          <p:nvPr/>
        </p:nvSpPr>
        <p:spPr>
          <a:xfrm>
            <a:off x="304801" y="5288816"/>
            <a:ext cx="6629400" cy="14465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…we have this treasure in earthen vessels”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1447800"/>
            <a:ext cx="7772399" cy="2308324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reveals many different truths &amp; pictures that enable us to do this.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304800" y="-84892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it’s important for us to see ourselves and others through God’s eyes!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D816-1F67-4B13-82A4-8C2832166B94}"/>
              </a:ext>
            </a:extLst>
          </p:cNvPr>
          <p:cNvSpPr txBox="1"/>
          <p:nvPr/>
        </p:nvSpPr>
        <p:spPr>
          <a:xfrm>
            <a:off x="212034" y="3860750"/>
            <a:ext cx="7560365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4:6,7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“God…commanded the light to shine…in our hearts</a:t>
            </a:r>
          </a:p>
        </p:txBody>
      </p:sp>
    </p:spTree>
    <p:extLst>
      <p:ext uri="{BB962C8B-B14F-4D97-AF65-F5344CB8AC3E}">
        <p14:creationId xmlns:p14="http://schemas.microsoft.com/office/powerpoint/2010/main" val="76234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499" y="914400"/>
            <a:ext cx="8430102" cy="1524000"/>
          </a:xfr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10:11 </a:t>
            </a:r>
            <a:r>
              <a:rPr lang="en-US" altLang="en-US" sz="4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good shepherd: </a:t>
            </a:r>
            <a:endParaRPr lang="en-US" altLang="en-US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219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good shepherd giveth </a:t>
            </a:r>
          </a:p>
          <a:p>
            <a:pPr algn="ctr"/>
            <a:r>
              <a:rPr lang="en-US" altLang="en-US" sz="4219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life for the sheep.”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7EEBB-A5F4-42D1-AEF1-69D8C623B8AC}"/>
              </a:ext>
            </a:extLst>
          </p:cNvPr>
          <p:cNvSpPr txBox="1"/>
          <p:nvPr/>
        </p:nvSpPr>
        <p:spPr>
          <a:xfrm>
            <a:off x="180499" y="2887682"/>
            <a:ext cx="84301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good shepherd, 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know my sheep,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am known of mine.”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sheep hear my voice,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8E63A-A6A9-4EDC-A2AA-0B0FE907680B}"/>
              </a:ext>
            </a:extLst>
          </p:cNvPr>
          <p:cNvSpPr txBox="1"/>
          <p:nvPr/>
        </p:nvSpPr>
        <p:spPr>
          <a:xfrm>
            <a:off x="1" y="152400"/>
            <a:ext cx="120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week we’ll focus on the Provision God gives His Sheep!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49AAF-7C50-443D-B366-465A1DB0E2B9}"/>
              </a:ext>
            </a:extLst>
          </p:cNvPr>
          <p:cNvSpPr txBox="1"/>
          <p:nvPr/>
        </p:nvSpPr>
        <p:spPr>
          <a:xfrm>
            <a:off x="306150" y="5782270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know them,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90B9D-8322-465B-ADAF-73417B5EEC2A}"/>
              </a:ext>
            </a:extLst>
          </p:cNvPr>
          <p:cNvSpPr txBox="1"/>
          <p:nvPr/>
        </p:nvSpPr>
        <p:spPr>
          <a:xfrm>
            <a:off x="5563950" y="5736103"/>
            <a:ext cx="7029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follow me!”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522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FF28A79-C876-478F-B3A9-07E7AD44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39"/>
            <a:ext cx="12596439" cy="1142944"/>
          </a:xfrm>
        </p:spPr>
        <p:txBody>
          <a:bodyPr vert="horz" lIns="0" tIns="0" rIns="108367" bIns="0" numCol="1" anchorCtr="0" compatLnSpc="1">
            <a:prstTxWarp prst="textNoShape">
              <a:avLst/>
            </a:prstTxWarp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/>
            <a:b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in many ways: </a:t>
            </a:r>
            <a:b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1: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sees us as a hidden treasure.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C3795478-CF61-4483-BE21-FDAFC7518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14" y="1752600"/>
            <a:ext cx="4210648" cy="51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9600" y="1676400"/>
            <a:ext cx="7592438" cy="5839837"/>
          </a:xfrm>
        </p:spPr>
        <p:txBody>
          <a:bodyPr vert="horz" lIns="35716" tIns="35716" rIns="291450" bIns="35716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lang="en-US" altLang="en-US" sz="3797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heaven is like unto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hid in a field; </a:t>
            </a:r>
          </a:p>
          <a:p>
            <a:pPr marL="53579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which when a man hath found, he </a:t>
            </a:r>
            <a:r>
              <a:rPr lang="en-US" alt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3579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joy thereof </a:t>
            </a:r>
            <a:r>
              <a:rPr lang="en-US" alt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78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579" indent="0" algn="ctr">
              <a:buNone/>
            </a:pPr>
            <a:r>
              <a:rPr lang="en-US" altLang="en-US" sz="4078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078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selleth</a:t>
            </a:r>
            <a:r>
              <a:rPr lang="en-US" altLang="en-US" sz="4078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that he hath, </a:t>
            </a:r>
          </a:p>
          <a:p>
            <a:pPr marL="53579" indent="0" algn="ctr">
              <a:buNone/>
            </a:pPr>
            <a:r>
              <a:rPr lang="en-US" altLang="en-US" sz="457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57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buyeth</a:t>
            </a:r>
            <a:r>
              <a:rPr lang="en-US" altLang="en-US" sz="457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field.”</a:t>
            </a:r>
          </a:p>
          <a:p>
            <a:pPr marL="53579" indent="0" algn="ctr">
              <a:buNone/>
            </a:pPr>
            <a:r>
              <a:rPr lang="en-US" altLang="en-US" sz="421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Agorazo</a:t>
            </a:r>
            <a:r>
              <a:rPr lang="en-US" altLang="en-US" sz="421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redeem</a:t>
            </a:r>
          </a:p>
          <a:p>
            <a:pPr marL="53579" indent="0">
              <a:buNone/>
            </a:pPr>
            <a:endParaRPr lang="en-US" altLang="en-US" sz="2391" dirty="0"/>
          </a:p>
          <a:p>
            <a:pPr marL="53579" indent="0">
              <a:buNone/>
            </a:pPr>
            <a:endParaRPr lang="en-US" altLang="en-US" sz="2391" dirty="0"/>
          </a:p>
        </p:txBody>
      </p:sp>
    </p:spTree>
    <p:extLst>
      <p:ext uri="{BB962C8B-B14F-4D97-AF65-F5344CB8AC3E}">
        <p14:creationId xmlns:p14="http://schemas.microsoft.com/office/powerpoint/2010/main" val="290878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24470" y="3364567"/>
            <a:ext cx="7072097" cy="3196731"/>
          </a:xfrm>
          <a:solidFill>
            <a:schemeClr val="tx1">
              <a:alpha val="75000"/>
            </a:schemeClr>
          </a:solidFill>
          <a:ln/>
          <a:effectLst>
            <a:softEdge rad="215900"/>
          </a:effectLst>
        </p:spPr>
        <p:txBody>
          <a:bodyPr vert="horz" wrap="square" lIns="35716" tIns="35716" rIns="291450" bIns="35716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had found one pearl of </a:t>
            </a:r>
            <a:r>
              <a:rPr lang="en-US" altLang="en-US" sz="4219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price</a:t>
            </a: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3579" indent="0" algn="ctr">
              <a:buNone/>
            </a:pP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37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Poly’timos</a:t>
            </a: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extraordinary value)</a:t>
            </a:r>
          </a:p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and sold all that he had, and bought it.”</a:t>
            </a:r>
          </a:p>
          <a:p>
            <a:pPr marL="53579" indent="0">
              <a:buNone/>
            </a:pP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06607-8D3F-4224-B94C-2C0696D86ADE}"/>
              </a:ext>
            </a:extLst>
          </p:cNvPr>
          <p:cNvSpPr txBox="1"/>
          <p:nvPr/>
        </p:nvSpPr>
        <p:spPr>
          <a:xfrm>
            <a:off x="256163" y="188062"/>
            <a:ext cx="11840404" cy="871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lang="en-US" altLang="en-US" sz="506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Pt. 2 We’re Goodly Pearls of Great Price!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46D24-BDAD-441D-B866-3F399203889C}"/>
              </a:ext>
            </a:extLst>
          </p:cNvPr>
          <p:cNvSpPr txBox="1"/>
          <p:nvPr/>
        </p:nvSpPr>
        <p:spPr>
          <a:xfrm>
            <a:off x="309739" y="1488704"/>
            <a:ext cx="11733252" cy="144655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7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a merchant man, seeking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goodly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pearls:</a:t>
            </a:r>
            <a:endParaRPr lang="en-US" sz="379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9DE3351-B53F-4C17-96AB-2972E18B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039600" cy="1143140"/>
          </a:xfrm>
          <a:ln/>
        </p:spPr>
        <p:txBody>
          <a:bodyPr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69931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39862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09793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79724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349654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619585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89516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159447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3 We’re like clay in the hands of a Master Potter. 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Jer. 18:1-6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A20D5-3DA3-4D11-BBA5-42FBC82C8401}"/>
              </a:ext>
            </a:extLst>
          </p:cNvPr>
          <p:cNvSpPr txBox="1"/>
          <p:nvPr/>
        </p:nvSpPr>
        <p:spPr>
          <a:xfrm>
            <a:off x="609600" y="1600200"/>
            <a:ext cx="1120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as the clay is in the potter's hand,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are ye in mine hand”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7CD01-D2F7-4B4D-BF6E-4A49A15DF2EF}"/>
              </a:ext>
            </a:extLst>
          </p:cNvPr>
          <p:cNvSpPr txBox="1"/>
          <p:nvPr/>
        </p:nvSpPr>
        <p:spPr>
          <a:xfrm>
            <a:off x="3886200" y="3048000"/>
            <a:ext cx="8077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64:8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thou art our father;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the clay,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our potter;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work of thy hand”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2:10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“we’re His workmanship”</a:t>
            </a:r>
          </a:p>
        </p:txBody>
      </p:sp>
    </p:spTree>
    <p:extLst>
      <p:ext uri="{BB962C8B-B14F-4D97-AF65-F5344CB8AC3E}">
        <p14:creationId xmlns:p14="http://schemas.microsoft.com/office/powerpoint/2010/main" val="821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&#10;&#10;Description automatically generated">
            <a:extLst>
              <a:ext uri="{FF2B5EF4-FFF2-40B4-BE49-F238E27FC236}">
                <a16:creationId xmlns:a16="http://schemas.microsoft.com/office/drawing/2014/main" id="{126E884C-0FB0-4EBB-9A95-823EB2FE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6997"/>
            <a:ext cx="11472915" cy="563780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9389A-614B-4249-9537-3940C107F497}"/>
              </a:ext>
            </a:extLst>
          </p:cNvPr>
          <p:cNvSpPr txBox="1"/>
          <p:nvPr/>
        </p:nvSpPr>
        <p:spPr>
          <a:xfrm>
            <a:off x="304800" y="152400"/>
            <a:ext cx="1143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4: We’re the Bride of Christ!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C8B4F-49B0-47EE-9622-7A795D64D886}"/>
              </a:ext>
            </a:extLst>
          </p:cNvPr>
          <p:cNvSpPr txBox="1"/>
          <p:nvPr/>
        </p:nvSpPr>
        <p:spPr>
          <a:xfrm>
            <a:off x="5410200" y="5791200"/>
            <a:ext cx="6781800" cy="646331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Cor 11:2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“espoused…to Christ…”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726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8A2484-30F3-4900-BBB1-4B77B0B76ED2}"/>
              </a:ext>
            </a:extLst>
          </p:cNvPr>
          <p:cNvSpPr txBox="1"/>
          <p:nvPr/>
        </p:nvSpPr>
        <p:spPr>
          <a:xfrm>
            <a:off x="304800" y="51137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5:  God sees us as His Sheep!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6EDBA-8BEF-499B-8F01-A25960100406}"/>
              </a:ext>
            </a:extLst>
          </p:cNvPr>
          <p:cNvSpPr txBox="1"/>
          <p:nvPr/>
        </p:nvSpPr>
        <p:spPr>
          <a:xfrm>
            <a:off x="152400" y="1010097"/>
            <a:ext cx="11734800" cy="384720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100:3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Lord, He is God… we are his people, </a:t>
            </a:r>
          </a:p>
          <a:p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the sheep of his pasture.”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10:27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sheep hear my voice…</a:t>
            </a:r>
          </a:p>
          <a:p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they follow me.”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5:2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“feed the flock of God…”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F7908-4B5E-4979-94D2-62FCC45BDB1A}"/>
              </a:ext>
            </a:extLst>
          </p:cNvPr>
          <p:cNvSpPr txBox="1"/>
          <p:nvPr/>
        </p:nvSpPr>
        <p:spPr>
          <a:xfrm>
            <a:off x="0" y="4800600"/>
            <a:ext cx="12039600" cy="212365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9:36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“when he saw the multitudes, he was moved with compassion… because they were as sheep having no shepherd.”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40061"/>
      </p:ext>
    </p:extLst>
  </p:cSld>
  <p:clrMapOvr>
    <a:masterClrMapping/>
  </p:clrMapOvr>
  <p:transition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lorentine-Appointed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Florentine-Appointed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1194</TotalTime>
  <Words>2332</Words>
  <Application>Microsoft Office PowerPoint</Application>
  <PresentationFormat>Widescreen</PresentationFormat>
  <Paragraphs>229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Georgia</vt:lpstr>
      <vt:lpstr>Lucida Grande</vt:lpstr>
      <vt:lpstr>Times New Roman</vt:lpstr>
      <vt:lpstr>Wingdings</vt:lpstr>
      <vt:lpstr>Wingdings 2</vt:lpstr>
      <vt:lpstr>Office Theme</vt:lpstr>
      <vt:lpstr>Default Design</vt:lpstr>
      <vt:lpstr>2_Default Design</vt:lpstr>
      <vt:lpstr>Default Design</vt:lpstr>
      <vt:lpstr>Default Design</vt:lpstr>
      <vt:lpstr>Florentine-Appointed</vt:lpstr>
      <vt:lpstr>1_Default Design</vt:lpstr>
      <vt:lpstr>3_Office Theme</vt:lpstr>
      <vt:lpstr>PowerPoint Presentation</vt:lpstr>
      <vt:lpstr>PowerPoint Presentation</vt:lpstr>
      <vt:lpstr>PowerPoint Presentation</vt:lpstr>
      <vt:lpstr>         God describes us in many ways:  Pt 1: He sees us as a hidden treasure.</vt:lpstr>
      <vt:lpstr>PowerPoint Presentation</vt:lpstr>
      <vt:lpstr>Pt. 3 We’re like clay in the hands of a Master Potter.     Jer. 18:1-6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Admin</cp:lastModifiedBy>
  <cp:revision>34</cp:revision>
  <dcterms:created xsi:type="dcterms:W3CDTF">2016-02-04T15:22:09Z</dcterms:created>
  <dcterms:modified xsi:type="dcterms:W3CDTF">2022-02-19T18:40:24Z</dcterms:modified>
</cp:coreProperties>
</file>