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2" r:id="rId1"/>
    <p:sldMasterId id="2147483735" r:id="rId2"/>
    <p:sldMasterId id="2147483710" r:id="rId3"/>
    <p:sldMasterId id="2147483650" r:id="rId4"/>
    <p:sldMasterId id="2147483648" r:id="rId5"/>
    <p:sldMasterId id="2147483761" r:id="rId6"/>
    <p:sldMasterId id="2147483733" r:id="rId7"/>
  </p:sldMasterIdLst>
  <p:notesMasterIdLst>
    <p:notesMasterId r:id="rId34"/>
  </p:notesMasterIdLst>
  <p:sldIdLst>
    <p:sldId id="289" r:id="rId8"/>
    <p:sldId id="296" r:id="rId9"/>
    <p:sldId id="360" r:id="rId10"/>
    <p:sldId id="358" r:id="rId11"/>
    <p:sldId id="362" r:id="rId12"/>
    <p:sldId id="291" r:id="rId13"/>
    <p:sldId id="292" r:id="rId14"/>
    <p:sldId id="282" r:id="rId15"/>
    <p:sldId id="354" r:id="rId16"/>
    <p:sldId id="331" r:id="rId17"/>
    <p:sldId id="333" r:id="rId18"/>
    <p:sldId id="367" r:id="rId19"/>
    <p:sldId id="334" r:id="rId20"/>
    <p:sldId id="365" r:id="rId21"/>
    <p:sldId id="364" r:id="rId22"/>
    <p:sldId id="363" r:id="rId23"/>
    <p:sldId id="349" r:id="rId24"/>
    <p:sldId id="366" r:id="rId25"/>
    <p:sldId id="368" r:id="rId26"/>
    <p:sldId id="347" r:id="rId27"/>
    <p:sldId id="351" r:id="rId28"/>
    <p:sldId id="350" r:id="rId29"/>
    <p:sldId id="340" r:id="rId30"/>
    <p:sldId id="355" r:id="rId31"/>
    <p:sldId id="339" r:id="rId32"/>
    <p:sldId id="312" r:id="rId3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CC"/>
    <a:srgbClr val="003300"/>
    <a:srgbClr val="FFFFFF"/>
    <a:srgbClr val="ADA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95" autoAdjust="0"/>
  </p:normalViewPr>
  <p:slideViewPr>
    <p:cSldViewPr>
      <p:cViewPr varScale="1">
        <p:scale>
          <a:sx n="106" d="100"/>
          <a:sy n="106" d="100"/>
        </p:scale>
        <p:origin x="756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63D2-66EB-4D53-8E7F-3DFFF4009EA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8AB58-FC50-4F17-BD3A-FD95E083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23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35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31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6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88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16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77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89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0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7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50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7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12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7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65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589CDB-1591-4EC7-94B4-1F11EF9AE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6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4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74637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33663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19" y="375047"/>
            <a:ext cx="10977562" cy="803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19" y="1393031"/>
            <a:ext cx="10977562" cy="52506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76487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FAE8-3BDD-446E-A781-A15068AA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04" y="365001"/>
            <a:ext cx="10516195" cy="13260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2B6F-09EA-4AC5-9676-DD825587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8296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13C-66FA-40EF-AE06-0B4ADF6AD8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2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2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01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98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44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32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5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A1C1D-2F45-49AE-9461-55B16AC6B0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3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3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93900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50452" y="6245225"/>
            <a:ext cx="4169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B661C270-8FA0-469F-96FC-CEA9F9F0E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2356" y="214312"/>
            <a:ext cx="11633894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53" tIns="0" rIns="164584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 Black" panose="020B0A04020102020204" pitchFamily="34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9145" y="1724546"/>
            <a:ext cx="5701605" cy="44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8" tIns="0" rIns="4571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8400" kern="1200">
          <a:solidFill>
            <a:srgbClr val="FFDDB9"/>
          </a:solidFill>
          <a:latin typeface="+mj-lt"/>
          <a:ea typeface="+mj-ea"/>
          <a:cs typeface="+mj-cs"/>
          <a:sym typeface="Arial Black" panose="020B0A04020102020204" pitchFamily="34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 b="1" kern="1200">
          <a:solidFill>
            <a:srgbClr val="FFDDB9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800" b="1" kern="1200">
          <a:solidFill>
            <a:srgbClr val="FFDDB9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 kern="1200">
          <a:solidFill>
            <a:srgbClr val="FFDDB9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 kern="1200">
          <a:solidFill>
            <a:srgbClr val="FFDDB9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 kern="1200">
          <a:solidFill>
            <a:srgbClr val="FFDDB9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4B584BB0-8A57-4247-AB1B-E7E37E05A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7219" y="321469"/>
            <a:ext cx="10977562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D18D73E-CD87-4242-AD56-E536504AB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18" y="1553766"/>
            <a:ext cx="10989469" cy="503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+mj-ea"/>
          <a:cs typeface="+mj-cs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D0ECF3B0-49A4-4391-84DE-3FA4176F0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5313" y="375047"/>
            <a:ext cx="10977562" cy="91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1F7999C-9DA1-45BA-B1AD-8D8FD1B70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19" y="1393031"/>
            <a:ext cx="10977562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+mj-ea"/>
          <a:cs typeface="+mj-cs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ED77218E-772C-4622-BC69-9830F0E81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0563" y="687586"/>
            <a:ext cx="10810875" cy="54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883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</p:sldLayoutIdLst>
  <p:transition/>
  <p:txStyles>
    <p:titleStyle>
      <a:lvl1pPr marL="27906" algn="ctr" rtl="0" fontAlgn="base">
        <a:spcBef>
          <a:spcPct val="0"/>
        </a:spcBef>
        <a:spcAft>
          <a:spcPct val="0"/>
        </a:spcAft>
        <a:defRPr sz="3868" b="1" i="1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2pPr>
      <a:lvl3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3pPr>
      <a:lvl4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4pPr>
      <a:lvl5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5pPr>
      <a:lvl6pPr marL="34938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6pPr>
      <a:lvl7pPr marL="670853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7pPr>
      <a:lvl8pPr marL="99232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8pPr>
      <a:lvl9pPr marL="131380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9pPr>
    </p:titleStyle>
    <p:bodyStyle>
      <a:lvl1pPr marL="341565" indent="-338217" algn="l" rtl="0" fontAlgn="base">
        <a:spcBef>
          <a:spcPts val="773"/>
        </a:spcBef>
        <a:spcAft>
          <a:spcPct val="0"/>
        </a:spcAft>
        <a:buSzPct val="100000"/>
        <a:buFont typeface="Lucida Grande" pitchFamily="1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65271" indent="-275708" algn="l" rtl="0" fontAlgn="base">
        <a:spcBef>
          <a:spcPts val="633"/>
        </a:spcBef>
        <a:spcAft>
          <a:spcPct val="0"/>
        </a:spcAft>
        <a:buSzPct val="100000"/>
        <a:buFont typeface="Lucida Grande" pitchFamily="1" charset="0"/>
        <a:buChar char="–"/>
        <a:defRPr sz="2672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074927" indent="-228827" algn="l" rtl="0" fontAlgn="base">
        <a:spcBef>
          <a:spcPts val="562"/>
        </a:spcBef>
        <a:spcAft>
          <a:spcPct val="0"/>
        </a:spcAft>
        <a:buSzPct val="100000"/>
        <a:buFont typeface="Lucida Grande" pitchFamily="1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30348" indent="-226594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986884" indent="-227711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176810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577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1051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52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73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4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42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9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36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84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31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78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76384" y="5562535"/>
            <a:ext cx="1173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76384" y="104"/>
            <a:ext cx="12039233" cy="1107996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93949A-9BAC-4498-89EB-7793D7F47F42}"/>
              </a:ext>
            </a:extLst>
          </p:cNvPr>
          <p:cNvSpPr txBox="1"/>
          <p:nvPr/>
        </p:nvSpPr>
        <p:spPr>
          <a:xfrm>
            <a:off x="76200" y="5715000"/>
            <a:ext cx="1181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Pt. 5:  As Sheep under His care!</a:t>
            </a:r>
          </a:p>
        </p:txBody>
      </p:sp>
    </p:spTree>
    <p:extLst>
      <p:ext uri="{BB962C8B-B14F-4D97-AF65-F5344CB8AC3E}">
        <p14:creationId xmlns:p14="http://schemas.microsoft.com/office/powerpoint/2010/main" val="5721400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8A2AF9-C954-45A4-B37B-BFA8EC2592A9}"/>
              </a:ext>
            </a:extLst>
          </p:cNvPr>
          <p:cNvSpPr txBox="1"/>
          <p:nvPr/>
        </p:nvSpPr>
        <p:spPr>
          <a:xfrm>
            <a:off x="76200" y="268586"/>
            <a:ext cx="1211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1. This Picture describes our problems.</a:t>
            </a:r>
            <a:endParaRPr lang="en-US" sz="5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51318" y="914400"/>
            <a:ext cx="1181100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 We are </a:t>
            </a: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“Prone to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wander.</a:t>
            </a: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 </a:t>
            </a:r>
            <a:r>
              <a:rPr lang="en-US" altLang="en-US" sz="4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Is. 53:6</a:t>
            </a:r>
            <a:r>
              <a:rPr lang="en-US" altLang="en-US" sz="4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i="1" dirty="0"/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we like sheep have gone astray,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we’ve turned everyone to his own way.”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altLang="en-US" i="1" dirty="0"/>
              <a:t>  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We are Prone to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Poison</a:t>
            </a: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(Deception)</a:t>
            </a:r>
          </a:p>
          <a:p>
            <a:pPr lvl="0"/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are what you “eat”! </a:t>
            </a:r>
            <a:endParaRPr lang="en-US" alt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en-US" sz="4000" b="1" dirty="0">
                <a:solidFill>
                  <a:srgbClr val="245B3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Ps. 23:5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preparest a table before me…”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AC93B-A96C-48B5-9989-F08A9FC342BE}"/>
              </a:ext>
            </a:extLst>
          </p:cNvPr>
          <p:cNvSpPr txBox="1"/>
          <p:nvPr/>
        </p:nvSpPr>
        <p:spPr>
          <a:xfrm>
            <a:off x="154619" y="5251102"/>
            <a:ext cx="117099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 We’re Prone to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Predators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23:5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preparest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table before me in the presence of mine enemies.”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5825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38101" y="-152400"/>
            <a:ext cx="1203960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 We’re prone to 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Sheep are “followers” so Satan infiltrates the 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flock with bitterness / Rebellion. 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 15:23   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rebellion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as the sin of witchcraft…” 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Satan tries to accomplish this through:</a:t>
            </a:r>
          </a:p>
          <a:p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False (or selfish) </a:t>
            </a:r>
            <a:r>
              <a:rPr lang="en-US" alt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Shepherds.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(Leaders/influencers)                  </a:t>
            </a:r>
          </a:p>
          <a:p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40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20:28-29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b) False (or selfish) </a:t>
            </a:r>
            <a:r>
              <a:rPr lang="en-US" alt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Sheep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Followers/Tares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 16:17-18 </a:t>
            </a:r>
            <a:endParaRPr lang="en-US" altLang="en-US" sz="3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“mark them which cause divisions and offences...”</a:t>
            </a:r>
          </a:p>
        </p:txBody>
      </p:sp>
    </p:spTree>
    <p:extLst>
      <p:ext uri="{BB962C8B-B14F-4D97-AF65-F5344CB8AC3E}">
        <p14:creationId xmlns:p14="http://schemas.microsoft.com/office/powerpoint/2010/main" val="1005153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38101" y="-152400"/>
            <a:ext cx="1203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 We’re prone to 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D1D5F9-D136-4A0C-BD69-A90901DE2FCF}"/>
              </a:ext>
            </a:extLst>
          </p:cNvPr>
          <p:cNvSpPr txBox="1"/>
          <p:nvPr/>
        </p:nvSpPr>
        <p:spPr>
          <a:xfrm>
            <a:off x="-76200" y="685800"/>
            <a:ext cx="12153901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5:12-14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“know them which labor among you, and are over you in the Lord, and admonish you… 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esteem them very highly in love for their work's sake.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at peace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among yourselves. </a:t>
            </a:r>
          </a:p>
          <a:p>
            <a:pPr algn="ctr"/>
            <a:r>
              <a:rPr lang="en-US" alt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Eirēneu’ō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from </a:t>
            </a:r>
            <a:r>
              <a:rPr lang="en-US" alt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eiro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join (unity/partnership)</a:t>
            </a:r>
          </a:p>
          <a:p>
            <a:pPr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Now we exhort you…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warn them that are unruly,</a:t>
            </a:r>
          </a:p>
          <a:p>
            <a:pPr algn="ctr"/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a’taktos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insubordinate)</a:t>
            </a: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comfort the feebleminded, support the weak, </a:t>
            </a:r>
          </a:p>
          <a:p>
            <a:pPr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patient toward all men.” </a:t>
            </a:r>
            <a:endParaRPr lang="en-US" altLang="en-US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80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8A2AF9-C954-45A4-B37B-BFA8EC2592A9}"/>
              </a:ext>
            </a:extLst>
          </p:cNvPr>
          <p:cNvSpPr txBox="1"/>
          <p:nvPr/>
        </p:nvSpPr>
        <p:spPr>
          <a:xfrm>
            <a:off x="38100" y="-152400"/>
            <a:ext cx="1211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 </a:t>
            </a:r>
            <a:endParaRPr lang="en-US" sz="5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152400" y="-381000"/>
            <a:ext cx="120396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</a:p>
          <a:p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Division produces Decisions! (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choices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1Cor 11:18-19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be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divisions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among you…”</a:t>
            </a:r>
          </a:p>
          <a:p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(Schisma: splits or gaps) from </a:t>
            </a:r>
            <a:r>
              <a:rPr lang="en-US" alt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schizo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tear</a:t>
            </a:r>
          </a:p>
          <a:p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there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must be also heresies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among you, </a:t>
            </a:r>
          </a:p>
          <a:p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Hair’esis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disunion, a choice</a:t>
            </a:r>
          </a:p>
          <a:p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which are approved may be manifest”</a:t>
            </a:r>
          </a:p>
          <a:p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alt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dokimos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tested and current after </a:t>
            </a:r>
            <a:r>
              <a:rPr lang="en-US" alt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assayal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Our choices re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veal our level of </a:t>
            </a:r>
            <a:r>
              <a:rPr lang="en-US" alt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maturity 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3:1-3</a:t>
            </a:r>
            <a:endParaRPr lang="en-US" altLang="en-US" sz="4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B72E8-4DB7-44C7-B18B-57EACBC222DC}"/>
              </a:ext>
            </a:extLst>
          </p:cNvPr>
          <p:cNvSpPr txBox="1"/>
          <p:nvPr/>
        </p:nvSpPr>
        <p:spPr>
          <a:xfrm>
            <a:off x="46238" y="5334000"/>
            <a:ext cx="11811000" cy="1323439"/>
          </a:xfrm>
          <a:prstGeom prst="rect">
            <a:avLst/>
          </a:prstGeom>
          <a:solidFill>
            <a:schemeClr val="tx1">
              <a:alpha val="62000"/>
            </a:schemeClr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 is among you envying, and strife, and divisions, are ye not carnal, and walk as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(unregenerated)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men?” </a:t>
            </a:r>
          </a:p>
        </p:txBody>
      </p:sp>
    </p:spTree>
    <p:extLst>
      <p:ext uri="{BB962C8B-B14F-4D97-AF65-F5344CB8AC3E}">
        <p14:creationId xmlns:p14="http://schemas.microsoft.com/office/powerpoint/2010/main" val="2094871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8A2AF9-C954-45A4-B37B-BFA8EC2592A9}"/>
              </a:ext>
            </a:extLst>
          </p:cNvPr>
          <p:cNvSpPr txBox="1"/>
          <p:nvPr/>
        </p:nvSpPr>
        <p:spPr>
          <a:xfrm>
            <a:off x="38100" y="-152400"/>
            <a:ext cx="1211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  </a:t>
            </a: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Prone to Wander, Poison, Predators, Division</a:t>
            </a:r>
            <a:endParaRPr lang="en-US" sz="5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152400" y="702469"/>
            <a:ext cx="12039600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 We’re Prone to 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Panic!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Sheep are easily “spooked” (herd/crowd mentality)</a:t>
            </a:r>
            <a:endParaRPr lang="en-US" altLang="en-US" sz="4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We’re </a:t>
            </a: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Easily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influenced!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Everyone influences someone!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b) The closer we are, the more influence we feel.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c) Sullen, angry sheep influence those around them.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This can produce a “ripple effect” where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others can get “caught up”, confused and hurt.</a:t>
            </a:r>
          </a:p>
          <a:p>
            <a:pPr algn="ctr"/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41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-76200" y="23327"/>
            <a:ext cx="12039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4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Influence can lead to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infection! </a:t>
            </a:r>
          </a:p>
          <a:p>
            <a:pPr algn="ctr"/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Sheepstrike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(Myiasis) comes from flies laying larva in unprotected face/head </a:t>
            </a:r>
            <a:r>
              <a:rPr lang="en-US" altLang="en-US" sz="40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(or wounds) 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sheep.</a:t>
            </a:r>
          </a:p>
          <a:p>
            <a:pPr algn="ctr"/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Transferred when sheep “rub up against each other”</a:t>
            </a:r>
          </a:p>
        </p:txBody>
      </p:sp>
      <p:pic>
        <p:nvPicPr>
          <p:cNvPr id="1028" name="Picture 4" descr="NADIS - National Animal Disease Information Service">
            <a:extLst>
              <a:ext uri="{FF2B5EF4-FFF2-40B4-BE49-F238E27FC236}">
                <a16:creationId xmlns:a16="http://schemas.microsoft.com/office/drawing/2014/main" id="{ECE6E51B-FA52-49A6-8809-D71EFD185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" y="2957512"/>
            <a:ext cx="3989706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'They suffered terribly' - farmer banned from keeping ...">
            <a:extLst>
              <a:ext uri="{FF2B5EF4-FFF2-40B4-BE49-F238E27FC236}">
                <a16:creationId xmlns:a16="http://schemas.microsoft.com/office/drawing/2014/main" id="{9B5ED357-3BCB-4CC8-8560-35386C7E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94" y="2918634"/>
            <a:ext cx="6934200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67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4618" y="58281"/>
            <a:ext cx="120396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/>
              <a:t>  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Influence can lead to infection! </a:t>
            </a:r>
          </a:p>
          <a:p>
            <a:pPr algn="ctr"/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Hurting people often HURT PEOPLE! 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 16:17,18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“mark them that cause divisions…by good words and fair speeches deceive the hearts of the simple.”</a:t>
            </a: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16:27-28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 ungodly man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diggeth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up evil: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and in his lips there is as a burning fire. </a:t>
            </a:r>
          </a:p>
          <a:p>
            <a:pPr algn="ctr">
              <a:spcBef>
                <a:spcPct val="0"/>
              </a:spcBef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froward </a:t>
            </a:r>
            <a:r>
              <a:rPr lang="en-US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alt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hapak</a:t>
            </a:r>
            <a:r>
              <a:rPr lang="en-US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overturn)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 soweth strife: </a:t>
            </a:r>
          </a:p>
          <a:p>
            <a:pPr>
              <a:spcBef>
                <a:spcPct val="0"/>
              </a:spcBef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and a whisperer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separateth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chief friends.”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2FE73-AEDC-4DB1-8EB6-C1B663A8A642}"/>
              </a:ext>
            </a:extLst>
          </p:cNvPr>
          <p:cNvSpPr txBox="1"/>
          <p:nvPr/>
        </p:nvSpPr>
        <p:spPr>
          <a:xfrm>
            <a:off x="-76200" y="5259705"/>
            <a:ext cx="12044218" cy="707886"/>
          </a:xfrm>
          <a:prstGeom prst="rect">
            <a:avLst/>
          </a:prstGeom>
          <a:solidFill>
            <a:schemeClr val="tx1">
              <a:alpha val="71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6:16-19 refers to this as sowing</a:t>
            </a:r>
            <a:r>
              <a:rPr 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“seeds of discord”. </a:t>
            </a:r>
            <a:endParaRPr lang="en-US" sz="4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5E1B8F-F302-4B80-A910-CE5AEFF2CB11}"/>
              </a:ext>
            </a:extLst>
          </p:cNvPr>
          <p:cNvSpPr txBox="1"/>
          <p:nvPr/>
        </p:nvSpPr>
        <p:spPr>
          <a:xfrm>
            <a:off x="726209" y="5967591"/>
            <a:ext cx="10439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calls it  an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“abomination to Him”. </a:t>
            </a:r>
            <a:endParaRPr lang="en-US" sz="4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92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79310" y="25360"/>
            <a:ext cx="1203960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Influence can lead to infection.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Remember Satan is known as:</a:t>
            </a:r>
          </a:p>
          <a:p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(1) Baal-</a:t>
            </a:r>
            <a:r>
              <a:rPr lang="en-US" alt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zebub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n-NO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Kings 1:2, 3, 6, 16; Mt 10:25)</a:t>
            </a:r>
          </a:p>
          <a:p>
            <a:r>
              <a:rPr lang="nn-NO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Literally «The Lord of the flies (Filth)»</a:t>
            </a:r>
          </a:p>
          <a:p>
            <a:r>
              <a:rPr lang="nn-NO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(2) </a:t>
            </a:r>
            <a:r>
              <a:rPr lang="nn-NO" alt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Rev. </a:t>
            </a:r>
            <a:r>
              <a:rPr lang="en-US" alt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12:10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accuser of our brethren is cast down, which accused them before our God day and night.” </a:t>
            </a:r>
          </a:p>
          <a:p>
            <a:pPr algn="ctr"/>
            <a:endParaRPr lang="en-US" altLang="en-US" sz="44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We’re never more like Satan than when we rebel </a:t>
            </a:r>
          </a:p>
          <a:p>
            <a:pPr algn="ctr"/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spread the infection of bitterness/backbiting!</a:t>
            </a:r>
          </a:p>
        </p:txBody>
      </p:sp>
    </p:spTree>
    <p:extLst>
      <p:ext uri="{BB962C8B-B14F-4D97-AF65-F5344CB8AC3E}">
        <p14:creationId xmlns:p14="http://schemas.microsoft.com/office/powerpoint/2010/main" val="3761483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152400" y="76200"/>
            <a:ext cx="120396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We’re never more like Satan than when we rebel </a:t>
            </a:r>
          </a:p>
          <a:p>
            <a:pPr algn="ctr"/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spread the infection of bitterness/backbiting!</a:t>
            </a:r>
          </a:p>
          <a:p>
            <a:pPr algn="ctr"/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 5:15-16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ye bite and devour one another,  </a:t>
            </a:r>
          </a:p>
          <a:p>
            <a:pPr algn="ctr"/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take heed that ye be not </a:t>
            </a:r>
          </a:p>
          <a:p>
            <a:pPr algn="ctr"/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consumed one of another. </a:t>
            </a:r>
          </a:p>
        </p:txBody>
      </p:sp>
      <p:pic>
        <p:nvPicPr>
          <p:cNvPr id="1026" name="Picture 2" descr="Joe La Pompe advertising, publicité - Sheep with wolf teeth / Et pan, dans  les dents!">
            <a:extLst>
              <a:ext uri="{FF2B5EF4-FFF2-40B4-BE49-F238E27FC236}">
                <a16:creationId xmlns:a16="http://schemas.microsoft.com/office/drawing/2014/main" id="{C1453998-D208-4123-A07C-5010D8794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3" t="5661" r="13707" b="19614"/>
          <a:stretch/>
        </p:blipFill>
        <p:spPr bwMode="auto">
          <a:xfrm>
            <a:off x="152400" y="2171700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AAD11D-9D33-46BA-93FF-82AE13524ABA}"/>
              </a:ext>
            </a:extLst>
          </p:cNvPr>
          <p:cNvSpPr txBox="1"/>
          <p:nvPr/>
        </p:nvSpPr>
        <p:spPr>
          <a:xfrm>
            <a:off x="1008990" y="4445496"/>
            <a:ext cx="9336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Walk in the Spirit,</a:t>
            </a:r>
          </a:p>
          <a:p>
            <a:pPr algn="ctr"/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Sheep talking Stock Photos, Images &amp;amp; Photography | Shutterstock">
            <a:extLst>
              <a:ext uri="{FF2B5EF4-FFF2-40B4-BE49-F238E27FC236}">
                <a16:creationId xmlns:a16="http://schemas.microsoft.com/office/drawing/2014/main" id="{74B6D821-4F1A-44EA-86C3-96147148E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 bwMode="auto">
          <a:xfrm>
            <a:off x="8477250" y="4572000"/>
            <a:ext cx="3714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6D301B-016D-4399-B5BC-465C6BE71773}"/>
              </a:ext>
            </a:extLst>
          </p:cNvPr>
          <p:cNvSpPr txBox="1"/>
          <p:nvPr/>
        </p:nvSpPr>
        <p:spPr>
          <a:xfrm>
            <a:off x="1846058" y="5197805"/>
            <a:ext cx="68127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ye shall not fulfil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lust of the flesh.” </a:t>
            </a:r>
          </a:p>
        </p:txBody>
      </p:sp>
    </p:spTree>
    <p:extLst>
      <p:ext uri="{BB962C8B-B14F-4D97-AF65-F5344CB8AC3E}">
        <p14:creationId xmlns:p14="http://schemas.microsoft.com/office/powerpoint/2010/main" val="3136337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096750F-D1F3-4744-B4F9-F1D35655A6EB}"/>
              </a:ext>
            </a:extLst>
          </p:cNvPr>
          <p:cNvSpPr txBox="1"/>
          <p:nvPr/>
        </p:nvSpPr>
        <p:spPr>
          <a:xfrm>
            <a:off x="-228601" y="0"/>
            <a:ext cx="12192000" cy="830997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as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god of this world”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Cor 4:4)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25E39D-FF7C-4B57-835F-A85349E9E802}"/>
              </a:ext>
            </a:extLst>
          </p:cNvPr>
          <p:cNvSpPr txBox="1"/>
          <p:nvPr/>
        </p:nvSpPr>
        <p:spPr>
          <a:xfrm>
            <a:off x="119202" y="1565910"/>
            <a:ext cx="7543800" cy="3847207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Skotos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from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(shadow)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u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ses the darkness of deception and the distractions of the world to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“blind our minds”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keep us from recognizing and responding to God’s Light/Truth.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E467C1-F5BB-4618-90B1-ABF58EBE9D08}"/>
              </a:ext>
            </a:extLst>
          </p:cNvPr>
          <p:cNvSpPr txBox="1"/>
          <p:nvPr/>
        </p:nvSpPr>
        <p:spPr>
          <a:xfrm>
            <a:off x="-228600" y="5638800"/>
            <a:ext cx="754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(2 Cor. 4:4; 1 Jn 2:15,16; 5:19)</a:t>
            </a:r>
          </a:p>
        </p:txBody>
      </p:sp>
      <p:pic>
        <p:nvPicPr>
          <p:cNvPr id="1028" name="Picture 4" descr="Satanic Temple unveils controversial Baphomet sculpture to ...">
            <a:extLst>
              <a:ext uri="{FF2B5EF4-FFF2-40B4-BE49-F238E27FC236}">
                <a16:creationId xmlns:a16="http://schemas.microsoft.com/office/drawing/2014/main" id="{E30694E6-327D-47FB-A914-B9B6923A9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333" r="25421" b="13333"/>
          <a:stretch/>
        </p:blipFill>
        <p:spPr bwMode="auto">
          <a:xfrm>
            <a:off x="7543800" y="1544785"/>
            <a:ext cx="4655745" cy="52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94119C-E0E7-4A52-8C8A-FBB5AF4BD1A0}"/>
              </a:ext>
            </a:extLst>
          </p:cNvPr>
          <p:cNvSpPr txBox="1"/>
          <p:nvPr/>
        </p:nvSpPr>
        <p:spPr>
          <a:xfrm>
            <a:off x="7848600" y="5560554"/>
            <a:ext cx="4229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FFFFFF"/>
                </a:solidFill>
                <a:effectLst/>
                <a:latin typeface="DDG_ProximaNova"/>
              </a:rPr>
              <a:t>The Satanic Temple statue of Baphomet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7B830E-895A-4B22-8D09-8FE77321081D}"/>
              </a:ext>
            </a:extLst>
          </p:cNvPr>
          <p:cNvSpPr txBox="1"/>
          <p:nvPr/>
        </p:nvSpPr>
        <p:spPr>
          <a:xfrm>
            <a:off x="119202" y="646321"/>
            <a:ext cx="118441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rules through 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power of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darkness”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Col. 1:13 </a:t>
            </a:r>
            <a:endParaRPr 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40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79310" y="25360"/>
            <a:ext cx="120396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Remember Korah’s rebellion! Numbers 16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(1) Korah (</a:t>
            </a:r>
            <a:r>
              <a:rPr lang="en-US" altLang="en-US" sz="4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Dathan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sz="4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Abiram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“took men”  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(vs 1)</a:t>
            </a:r>
          </a:p>
          <a:p>
            <a:pPr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(2)  Those “took” 250 others. vs 2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“famous 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(influential)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congregation…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and they gathered together against Moses”  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3</a:t>
            </a:r>
          </a:p>
          <a:p>
            <a:pPr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(3) God publicly “tested them”  (16-20) (</a:t>
            </a:r>
            <a:r>
              <a:rPr lang="en-US" altLang="en-US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11:18,19) </a:t>
            </a:r>
          </a:p>
          <a:p>
            <a:pPr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en-US" altLang="en-US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God publicly judged them</a:t>
            </a:r>
            <a:r>
              <a:rPr lang="en-US" altLang="en-US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Vs 28-35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ts val="1200"/>
              </a:spcBef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(5) The infection spreads. </a:t>
            </a:r>
            <a:r>
              <a:rPr lang="en-US" altLang="en-US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41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whole congregation”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74ACC-D53A-4175-9589-C91504DA25A3}"/>
              </a:ext>
            </a:extLst>
          </p:cNvPr>
          <p:cNvSpPr txBox="1"/>
          <p:nvPr/>
        </p:nvSpPr>
        <p:spPr>
          <a:xfrm>
            <a:off x="419100" y="5638800"/>
            <a:ext cx="11353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sent a </a:t>
            </a:r>
            <a:r>
              <a:rPr lang="en-US" alt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Plague</a:t>
            </a:r>
            <a:r>
              <a:rPr lang="en-US" altLang="en-US" sz="4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killed 14,700! Vs 49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58418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76200" y="58281"/>
            <a:ext cx="12039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2800" b="1" dirty="0"/>
              <a:t>   </a:t>
            </a:r>
            <a:r>
              <a:rPr lang="en-US" alt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 We’re Prone to Panic!  (Infection)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We’re easily Infected!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e) Wise shepherds rub medicinal oil on their heads  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to prevent larva/mite infections.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Ps. 23:5  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annointest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head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with oil…”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is a picture of the Holy Spirit.</a:t>
            </a:r>
            <a:endParaRPr lang="en-US" altLang="en-US" sz="4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Shepherd's Oil – Equip Her">
            <a:extLst>
              <a:ext uri="{FF2B5EF4-FFF2-40B4-BE49-F238E27FC236}">
                <a16:creationId xmlns:a16="http://schemas.microsoft.com/office/drawing/2014/main" id="{3A856746-D4D0-49BB-8C79-2DB604E36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819400"/>
            <a:ext cx="3116425" cy="39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E6785-9A78-4EB8-96A5-A07A757A7B37}"/>
              </a:ext>
            </a:extLst>
          </p:cNvPr>
          <p:cNvSpPr txBox="1"/>
          <p:nvPr/>
        </p:nvSpPr>
        <p:spPr>
          <a:xfrm>
            <a:off x="7775" y="4951928"/>
            <a:ext cx="92354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Zech</a:t>
            </a:r>
            <a:r>
              <a:rPr 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“Not by might, nor by power,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but by my spirit, saith the LORD”</a:t>
            </a:r>
          </a:p>
        </p:txBody>
      </p:sp>
    </p:spTree>
    <p:extLst>
      <p:ext uri="{BB962C8B-B14F-4D97-AF65-F5344CB8AC3E}">
        <p14:creationId xmlns:p14="http://schemas.microsoft.com/office/powerpoint/2010/main" val="4172997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76200" y="152400"/>
            <a:ext cx="125349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Most infections can easily be avoided / resolved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if we apply the oil of Christ’s prescription.  (Mt 18)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(1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Jesus addresses the inevitability of “offences” vs 7  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(Irritations {Flies} are a part of our fallen world!)     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(2) He shares the parable of the lost sheep.  (vs 11-14)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(3) Gives directions on how to resolve offences. (15-17)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(4) Warns about the consequences of unforgiveness. (21-33)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(a) Our Pride Causes contentions/offences (Pr. 13:10)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and keeps us from forgiveness / reconciliation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(b) This inevitably “infects us” with bitterness.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(c) We tend to “infect” others. (Heb. 12:15)</a:t>
            </a:r>
            <a:endParaRPr lang="en-US" alt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74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8A2AF9-C954-45A4-B37B-BFA8EC2592A9}"/>
              </a:ext>
            </a:extLst>
          </p:cNvPr>
          <p:cNvSpPr txBox="1"/>
          <p:nvPr/>
        </p:nvSpPr>
        <p:spPr>
          <a:xfrm>
            <a:off x="38100" y="-152400"/>
            <a:ext cx="1211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1. This Picture describes our problems.</a:t>
            </a:r>
            <a:endParaRPr lang="en-US" sz="5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38100" y="609600"/>
            <a:ext cx="120396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F.  We’re also Prone to becoming “bloated.”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This condition is called becoming “cast”.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(gasses in stomach cause bloating when on back)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Usually caused by being overweight 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(Heb 5:12-14)</a:t>
            </a:r>
            <a:endParaRPr lang="en-US" alt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or having too much wool.</a:t>
            </a:r>
            <a:endParaRPr lang="en-US" altLang="en-US" sz="4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essons from a Sheep, Part 5, I've Fallen and I Can't Get Up | MOVING ON">
            <a:extLst>
              <a:ext uri="{FF2B5EF4-FFF2-40B4-BE49-F238E27FC236}">
                <a16:creationId xmlns:a16="http://schemas.microsoft.com/office/drawing/2014/main" id="{1355876F-C935-407F-A9DC-9E48B62AD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947312"/>
            <a:ext cx="3963909" cy="280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6234BC-2443-48D6-A238-C88EFF87EABD}"/>
              </a:ext>
            </a:extLst>
          </p:cNvPr>
          <p:cNvSpPr txBox="1"/>
          <p:nvPr/>
        </p:nvSpPr>
        <p:spPr>
          <a:xfrm>
            <a:off x="38100" y="3810000"/>
            <a:ext cx="8191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If they don’t get help quickly,</a:t>
            </a:r>
          </a:p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they can die within a day!</a:t>
            </a:r>
          </a:p>
          <a:p>
            <a:r>
              <a:rPr 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Gal. 6:1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a man… be overtaken…   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ye which are spiritual, restore…” 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4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8A2AF9-C954-45A4-B37B-BFA8EC2592A9}"/>
              </a:ext>
            </a:extLst>
          </p:cNvPr>
          <p:cNvSpPr txBox="1"/>
          <p:nvPr/>
        </p:nvSpPr>
        <p:spPr>
          <a:xfrm>
            <a:off x="58316" y="228600"/>
            <a:ext cx="1211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Conclusion:  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We, like sheep, are prone to:</a:t>
            </a:r>
            <a:endParaRPr lang="en-US" sz="5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58316" y="1219200"/>
            <a:ext cx="12039600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Wander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(Get distracted and sidetracked) </a:t>
            </a:r>
            <a:r>
              <a:rPr lang="en-US" altLang="en-US" sz="36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altLang="en-US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1:14-16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oison 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(Ingest unhealthy things)   1 </a:t>
            </a:r>
            <a:r>
              <a:rPr lang="en-US" altLang="en-US" sz="4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5:21,22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Predators 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(Fall prey to evil/deceit) 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Tim. 3:13</a:t>
            </a:r>
            <a:endParaRPr lang="en-US" altLang="en-US" sz="4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Division 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(Often motivated by pride)  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3:1-4</a:t>
            </a:r>
            <a:endParaRPr lang="en-US" altLang="en-US" sz="4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Panic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Influenced/Infected)  Heb. 12:15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Bloat  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(Overtaken and overwhelmed)  Gal. 6:1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598D0-EC09-41CE-BCE2-37599ABA2DDE}"/>
              </a:ext>
            </a:extLst>
          </p:cNvPr>
          <p:cNvSpPr txBox="1"/>
          <p:nvPr/>
        </p:nvSpPr>
        <p:spPr>
          <a:xfrm>
            <a:off x="58316" y="5723137"/>
            <a:ext cx="12115800" cy="1754326"/>
          </a:xfrm>
          <a:prstGeom prst="rect">
            <a:avLst/>
          </a:prstGeom>
          <a:solidFill>
            <a:schemeClr val="tx1">
              <a:alpha val="58000"/>
            </a:schemeClr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 </a:t>
            </a:r>
            <a:r>
              <a:rPr lang="en-US" sz="4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Which of these problems are you struggling with?</a:t>
            </a:r>
          </a:p>
          <a:p>
            <a:endParaRPr lang="en-US" sz="5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37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-29547" y="609600"/>
            <a:ext cx="1226820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  </a:t>
            </a:r>
            <a:r>
              <a:rPr lang="en-US" altLang="en-US" sz="6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Staying Close to the Shepherd!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23:1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is my Shepherd;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shall not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!”           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ḥāsēr</a:t>
            </a:r>
            <a:r>
              <a:rPr lang="en-US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lack or fail)</a:t>
            </a:r>
          </a:p>
          <a:p>
            <a:pPr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Pt 5:7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“Casting all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cares upon Him</a:t>
            </a:r>
          </a:p>
          <a:p>
            <a:pPr>
              <a:spcBef>
                <a:spcPts val="1200"/>
              </a:spcBef>
              <a:buFont typeface="Wingdings 2" panose="05020102010507070707" pitchFamily="18" charset="2"/>
              <a:buNone/>
            </a:pP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he </a:t>
            </a:r>
            <a:r>
              <a:rPr lang="en-US" altLang="en-US" sz="5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careth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you.”</a:t>
            </a: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melo: interested, concerned</a:t>
            </a:r>
            <a:endParaRPr lang="en-US" alt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person, woman&#10;&#10;Description automatically generated">
            <a:extLst>
              <a:ext uri="{FF2B5EF4-FFF2-40B4-BE49-F238E27FC236}">
                <a16:creationId xmlns:a16="http://schemas.microsoft.com/office/drawing/2014/main" id="{D373D149-1A22-4DCC-AEB1-19FEB66C0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2819400"/>
            <a:ext cx="4471035" cy="44492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3CEB69-7136-4B92-B649-183607110ED3}"/>
              </a:ext>
            </a:extLst>
          </p:cNvPr>
          <p:cNvSpPr txBox="1"/>
          <p:nvPr/>
        </p:nvSpPr>
        <p:spPr>
          <a:xfrm>
            <a:off x="4334186" y="3810000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Mer’imna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concerns, distractions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87C04-1484-4519-9BCC-4BBB4C6C4E0F}"/>
              </a:ext>
            </a:extLst>
          </p:cNvPr>
          <p:cNvSpPr txBox="1"/>
          <p:nvPr/>
        </p:nvSpPr>
        <p:spPr>
          <a:xfrm>
            <a:off x="149679" y="-176"/>
            <a:ext cx="12477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What’s the solution for all of these Problems?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62009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077EEBB-A5F4-42D1-AEF1-69D8C623B8AC}"/>
              </a:ext>
            </a:extLst>
          </p:cNvPr>
          <p:cNvSpPr txBox="1"/>
          <p:nvPr/>
        </p:nvSpPr>
        <p:spPr>
          <a:xfrm>
            <a:off x="180499" y="2887682"/>
            <a:ext cx="8430102" cy="3108543"/>
          </a:xfrm>
          <a:prstGeom prst="rect">
            <a:avLst/>
          </a:prstGeom>
          <a:solidFill>
            <a:schemeClr val="tx1">
              <a:alpha val="56000"/>
            </a:schemeClr>
          </a:solidFill>
          <a:effectLst>
            <a:softEdge rad="254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the good shepherd, 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know my sheep,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am known of mine.”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sheep hear my voice, 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8E63A-A6A9-4EDC-A2AA-0B0FE907680B}"/>
              </a:ext>
            </a:extLst>
          </p:cNvPr>
          <p:cNvSpPr txBox="1"/>
          <p:nvPr/>
        </p:nvSpPr>
        <p:spPr>
          <a:xfrm>
            <a:off x="1" y="152400"/>
            <a:ext cx="1201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Next week we’ll focus on the Provision God gives His Sheep!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349AAF-7C50-443D-B366-465A1DB0E2B9}"/>
              </a:ext>
            </a:extLst>
          </p:cNvPr>
          <p:cNvSpPr txBox="1"/>
          <p:nvPr/>
        </p:nvSpPr>
        <p:spPr>
          <a:xfrm>
            <a:off x="306150" y="5782270"/>
            <a:ext cx="5257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know them,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A90B9D-8322-465B-ADAF-73417B5EEC2A}"/>
              </a:ext>
            </a:extLst>
          </p:cNvPr>
          <p:cNvSpPr txBox="1"/>
          <p:nvPr/>
        </p:nvSpPr>
        <p:spPr>
          <a:xfrm>
            <a:off x="5410200" y="5782270"/>
            <a:ext cx="7029451" cy="1015663"/>
          </a:xfrm>
          <a:prstGeom prst="rect">
            <a:avLst/>
          </a:prstGeom>
          <a:solidFill>
            <a:schemeClr val="tx1">
              <a:alpha val="28000"/>
            </a:scheme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follow me!”</a:t>
            </a:r>
            <a:endParaRPr lang="en-US" sz="6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2CC41-EB6E-40B6-BADB-B94674D4E0B9}"/>
              </a:ext>
            </a:extLst>
          </p:cNvPr>
          <p:cNvSpPr txBox="1"/>
          <p:nvPr/>
        </p:nvSpPr>
        <p:spPr>
          <a:xfrm>
            <a:off x="-380999" y="974043"/>
            <a:ext cx="8991600" cy="2185214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10:11 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the good shepherd: </a:t>
            </a:r>
            <a:endParaRPr lang="en-US" alt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good shepherd giveth </a:t>
            </a:r>
          </a:p>
          <a:p>
            <a:pPr algn="ctr"/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life for the sheep.”</a:t>
            </a:r>
          </a:p>
        </p:txBody>
      </p:sp>
    </p:spTree>
    <p:extLst>
      <p:ext uri="{BB962C8B-B14F-4D97-AF65-F5344CB8AC3E}">
        <p14:creationId xmlns:p14="http://schemas.microsoft.com/office/powerpoint/2010/main" val="2835227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096750F-D1F3-4744-B4F9-F1D35655A6EB}"/>
              </a:ext>
            </a:extLst>
          </p:cNvPr>
          <p:cNvSpPr txBox="1"/>
          <p:nvPr/>
        </p:nvSpPr>
        <p:spPr>
          <a:xfrm>
            <a:off x="0" y="-9808"/>
            <a:ext cx="12192000" cy="1569660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Jn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1:5 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is light,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reveal)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 him is no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darkness” </a:t>
            </a:r>
            <a:endParaRPr lang="en-US" sz="60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25E39D-FF7C-4B57-835F-A85349E9E802}"/>
              </a:ext>
            </a:extLst>
          </p:cNvPr>
          <p:cNvSpPr txBox="1"/>
          <p:nvPr/>
        </p:nvSpPr>
        <p:spPr>
          <a:xfrm>
            <a:off x="190500" y="1455373"/>
            <a:ext cx="11811000" cy="769441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sent Jesus to enable us to “see” clearly!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0934DC-A9FB-46B2-AEE3-1E56EE727BE0}"/>
              </a:ext>
            </a:extLst>
          </p:cNvPr>
          <p:cNvSpPr txBox="1"/>
          <p:nvPr/>
        </p:nvSpPr>
        <p:spPr>
          <a:xfrm>
            <a:off x="54428" y="2214170"/>
            <a:ext cx="7772399" cy="1938992"/>
          </a:xfrm>
          <a:prstGeom prst="rect">
            <a:avLst/>
          </a:prstGeom>
          <a:solidFill>
            <a:schemeClr val="bg1">
              <a:alpha val="26000"/>
            </a:schemeClr>
          </a:solidFill>
          <a:effectLst>
            <a:softEdge rad="139700"/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1Jn 1:4-5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 him was life;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life was the light of men.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the light shineth in darkness.”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971226-88AE-4A7D-AA73-3B28941C9AC6}"/>
              </a:ext>
            </a:extLst>
          </p:cNvPr>
          <p:cNvSpPr txBox="1"/>
          <p:nvPr/>
        </p:nvSpPr>
        <p:spPr>
          <a:xfrm>
            <a:off x="84447" y="4268819"/>
            <a:ext cx="7772398" cy="2554545"/>
          </a:xfrm>
          <a:prstGeom prst="rect">
            <a:avLst/>
          </a:prstGeom>
          <a:solidFill>
            <a:schemeClr val="bg1">
              <a:alpha val="20000"/>
            </a:scheme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Jn 8:12  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the light of the world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that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not walk in darkness,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shall have the light of life.”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02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6C8014-8238-4747-A17E-B54503BDB8D9}"/>
              </a:ext>
            </a:extLst>
          </p:cNvPr>
          <p:cNvSpPr txBox="1"/>
          <p:nvPr/>
        </p:nvSpPr>
        <p:spPr>
          <a:xfrm>
            <a:off x="0" y="3276600"/>
            <a:ext cx="7712765" cy="2431435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give the light of the knowledge of the glory of God, in the face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(person)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Jesus Christ.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6750F-D1F3-4744-B4F9-F1D35655A6EB}"/>
              </a:ext>
            </a:extLst>
          </p:cNvPr>
          <p:cNvSpPr txBox="1"/>
          <p:nvPr/>
        </p:nvSpPr>
        <p:spPr>
          <a:xfrm>
            <a:off x="0" y="-9808"/>
            <a:ext cx="12192000" cy="1323439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 1:13 God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“delivered us from the power of darkness, and hath translated us into the kingdom of his Son”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3D816-1F67-4B13-82A4-8C2832166B94}"/>
              </a:ext>
            </a:extLst>
          </p:cNvPr>
          <p:cNvSpPr txBox="1"/>
          <p:nvPr/>
        </p:nvSpPr>
        <p:spPr>
          <a:xfrm>
            <a:off x="152400" y="1580222"/>
            <a:ext cx="7560365" cy="1938992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  <a:effectLst>
            <a:softEdge rad="266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Cor. 4:6,7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“God…commanded the light to shine out of darkness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hath shined in our hearts.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C2B7E-E454-460B-9CBD-76A19F9B26DC}"/>
              </a:ext>
            </a:extLst>
          </p:cNvPr>
          <p:cNvSpPr txBox="1"/>
          <p:nvPr/>
        </p:nvSpPr>
        <p:spPr>
          <a:xfrm>
            <a:off x="304799" y="5277778"/>
            <a:ext cx="6934201" cy="1323439"/>
          </a:xfrm>
          <a:prstGeom prst="rect">
            <a:avLst/>
          </a:prstGeom>
          <a:solidFill>
            <a:schemeClr val="bg1">
              <a:lumMod val="95000"/>
              <a:lumOff val="5000"/>
              <a:alpha val="22000"/>
            </a:schemeClr>
          </a:solidFill>
          <a:effectLst>
            <a:softEdge rad="241300"/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we have this treasure in earthen vessels…”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99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6C8014-8238-4747-A17E-B54503BDB8D9}"/>
              </a:ext>
            </a:extLst>
          </p:cNvPr>
          <p:cNvSpPr txBox="1"/>
          <p:nvPr/>
        </p:nvSpPr>
        <p:spPr>
          <a:xfrm>
            <a:off x="0" y="1447800"/>
            <a:ext cx="7712765" cy="3785652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2159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fellowship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with another,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blood of Jesus Christ his Son </a:t>
            </a:r>
            <a:r>
              <a:rPr 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cleanseth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all sin.”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6750F-D1F3-4744-B4F9-F1D35655A6EB}"/>
              </a:ext>
            </a:extLst>
          </p:cNvPr>
          <p:cNvSpPr txBox="1"/>
          <p:nvPr/>
        </p:nvSpPr>
        <p:spPr>
          <a:xfrm>
            <a:off x="0" y="-9808"/>
            <a:ext cx="12192000" cy="1569660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Jn 1:7 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we walk in the light,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(of His Truth)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he is in the light, </a:t>
            </a:r>
            <a:endParaRPr lang="en-US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884758-C3C6-443B-81EE-D0324B5310A3}"/>
              </a:ext>
            </a:extLst>
          </p:cNvPr>
          <p:cNvSpPr txBox="1"/>
          <p:nvPr/>
        </p:nvSpPr>
        <p:spPr>
          <a:xfrm>
            <a:off x="76200" y="5410200"/>
            <a:ext cx="12115800" cy="1323439"/>
          </a:xfrm>
          <a:prstGeom prst="rect">
            <a:avLst/>
          </a:prstGeom>
          <a:solidFill>
            <a:schemeClr val="bg1">
              <a:alpha val="26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enable us to walk in His truth, (light)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provides many “truths” about how God sees us.</a:t>
            </a:r>
          </a:p>
        </p:txBody>
      </p:sp>
    </p:spTree>
    <p:extLst>
      <p:ext uri="{BB962C8B-B14F-4D97-AF65-F5344CB8AC3E}">
        <p14:creationId xmlns:p14="http://schemas.microsoft.com/office/powerpoint/2010/main" val="2362410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EFF28A79-C876-478F-B3A9-07E7AD44C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2596439" cy="1142944"/>
          </a:xfrm>
        </p:spPr>
        <p:txBody>
          <a:bodyPr vert="horz" lIns="0" tIns="0" rIns="108367" bIns="0" numCol="1" anchorCtr="0" compatLnSpc="1">
            <a:prstTxWarp prst="textNoShape">
              <a:avLst/>
            </a:prstTxWarp>
            <a:normAutofit fontScale="9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/>
            <a:b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We’ve discussed how God sees us as: </a:t>
            </a:r>
            <a:b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1: A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hidden treasure. </a:t>
            </a:r>
            <a:r>
              <a:rPr lang="en-US" alt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13:44</a:t>
            </a:r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PS BIBLE MINISTRY: THE PARABLES OF THE HIDDEN TREASURE AND THE PEARL">
            <a:extLst>
              <a:ext uri="{FF2B5EF4-FFF2-40B4-BE49-F238E27FC236}">
                <a16:creationId xmlns:a16="http://schemas.microsoft.com/office/drawing/2014/main" id="{C3795478-CF61-4483-BE21-FDAFC7518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r="10928" b="1"/>
          <a:stretch/>
        </p:blipFill>
        <p:spPr bwMode="auto">
          <a:xfrm>
            <a:off x="14" y="1752600"/>
            <a:ext cx="4210648" cy="51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698396C6-437F-4126-809E-61B1C03B56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19600" y="1676400"/>
            <a:ext cx="7592438" cy="5839837"/>
          </a:xfrm>
        </p:spPr>
        <p:txBody>
          <a:bodyPr vert="horz" lIns="35716" tIns="35716" rIns="291450" bIns="35716" numCol="1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53579" indent="0">
              <a:buNone/>
            </a:pPr>
            <a:r>
              <a:rPr lang="en-US" altLang="en-US" sz="3797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kingdom of heaven is like unto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treasure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hid in a field; </a:t>
            </a:r>
          </a:p>
          <a:p>
            <a:pPr marL="53579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which when a man hath found, he </a:t>
            </a:r>
            <a:r>
              <a:rPr lang="en-US" altLang="en-US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hideth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53579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for joy thereof </a:t>
            </a:r>
            <a:r>
              <a:rPr lang="en-US" altLang="en-US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goeth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78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579" indent="0" algn="ctr">
              <a:buNone/>
            </a:pPr>
            <a:r>
              <a:rPr lang="en-US" altLang="en-US" sz="4078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078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selleth</a:t>
            </a:r>
            <a:r>
              <a:rPr lang="en-US" altLang="en-US" sz="4078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 that he hath, </a:t>
            </a:r>
          </a:p>
          <a:p>
            <a:pPr marL="53579" indent="0" algn="ctr">
              <a:buNone/>
            </a:pPr>
            <a:r>
              <a:rPr lang="en-US" altLang="en-US" sz="457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57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buyeth</a:t>
            </a:r>
            <a:r>
              <a:rPr lang="en-US" altLang="en-US" sz="457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field.”</a:t>
            </a:r>
          </a:p>
          <a:p>
            <a:pPr marL="53579" indent="0" algn="ctr">
              <a:buNone/>
            </a:pPr>
            <a:r>
              <a:rPr lang="en-US" altLang="en-US" sz="421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Agorazo</a:t>
            </a:r>
            <a:r>
              <a:rPr lang="en-US" altLang="en-US" sz="421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redeem</a:t>
            </a:r>
          </a:p>
          <a:p>
            <a:pPr marL="53579" indent="0">
              <a:buNone/>
            </a:pPr>
            <a:endParaRPr lang="en-US" altLang="en-US" sz="2391" dirty="0"/>
          </a:p>
          <a:p>
            <a:pPr marL="53579" indent="0">
              <a:buNone/>
            </a:pPr>
            <a:endParaRPr lang="en-US" altLang="en-US" sz="2391" dirty="0"/>
          </a:p>
        </p:txBody>
      </p:sp>
    </p:spTree>
    <p:extLst>
      <p:ext uri="{BB962C8B-B14F-4D97-AF65-F5344CB8AC3E}">
        <p14:creationId xmlns:p14="http://schemas.microsoft.com/office/powerpoint/2010/main" val="2908785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98396C6-437F-4126-809E-61B1C03B56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24470" y="3364567"/>
            <a:ext cx="7072097" cy="3196731"/>
          </a:xfrm>
          <a:solidFill>
            <a:schemeClr val="tx1">
              <a:alpha val="75000"/>
            </a:schemeClr>
          </a:solidFill>
          <a:ln/>
          <a:effectLst>
            <a:softEdge rad="215900"/>
          </a:effectLst>
        </p:spPr>
        <p:txBody>
          <a:bodyPr vert="horz" wrap="square" lIns="35716" tIns="35716" rIns="291450" bIns="35716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53579" indent="0" algn="ctr">
              <a:buNone/>
            </a:pPr>
            <a:r>
              <a:rPr lang="en-US" altLang="en-US" sz="4219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Who, when he had found one pearl of </a:t>
            </a:r>
            <a:r>
              <a:rPr lang="en-US" altLang="en-US" sz="4219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price</a:t>
            </a:r>
            <a:r>
              <a:rPr lang="en-US" altLang="en-US" sz="4219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3579" indent="0" algn="ctr">
              <a:buNone/>
            </a:pPr>
            <a:r>
              <a:rPr lang="en-US" altLang="en-US" sz="337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37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Poly’timos</a:t>
            </a:r>
            <a:r>
              <a:rPr lang="en-US" altLang="en-US" sz="337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extraordinary value)</a:t>
            </a:r>
          </a:p>
          <a:p>
            <a:pPr marL="53579" indent="0" algn="ctr">
              <a:buNone/>
            </a:pPr>
            <a:r>
              <a:rPr lang="en-US" altLang="en-US" sz="4219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and sold all that he had, and bought it.”</a:t>
            </a:r>
          </a:p>
          <a:p>
            <a:pPr marL="53579" indent="0">
              <a:buNone/>
            </a:pP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06607-8D3F-4224-B94C-2C0696D86ADE}"/>
              </a:ext>
            </a:extLst>
          </p:cNvPr>
          <p:cNvSpPr txBox="1"/>
          <p:nvPr/>
        </p:nvSpPr>
        <p:spPr>
          <a:xfrm>
            <a:off x="256163" y="188062"/>
            <a:ext cx="11840404" cy="871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53579" indent="0">
              <a:buNone/>
            </a:pPr>
            <a:r>
              <a:rPr lang="en-US" altLang="en-US" sz="506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Pt. 2:  Goodly Pearls of Great Price!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46D24-BDAD-441D-B866-3F399203889C}"/>
              </a:ext>
            </a:extLst>
          </p:cNvPr>
          <p:cNvSpPr txBox="1"/>
          <p:nvPr/>
        </p:nvSpPr>
        <p:spPr>
          <a:xfrm>
            <a:off x="309739" y="1488704"/>
            <a:ext cx="11733252" cy="144655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37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13:45,46 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kingdom of heaven is like unto a merchant man, seeking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goodly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pearls:</a:t>
            </a:r>
            <a:endParaRPr lang="en-US" sz="379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29DE3351-B53F-4C17-96AB-2972E18BE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12039600" cy="1143140"/>
          </a:xfrm>
          <a:ln/>
        </p:spPr>
        <p:txBody>
          <a:bodyPr>
            <a:normAutofit fontScale="9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69931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39862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809793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79724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349654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619585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89516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159447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Pt. 3: Clay in the hands of a Master Potter. 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Jer. 18:1-6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A20D5-3DA3-4D11-BBA5-42FBC82C8401}"/>
              </a:ext>
            </a:extLst>
          </p:cNvPr>
          <p:cNvSpPr txBox="1"/>
          <p:nvPr/>
        </p:nvSpPr>
        <p:spPr>
          <a:xfrm>
            <a:off x="609600" y="1600200"/>
            <a:ext cx="11201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Behold, as the clay is in the potter's hand,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are ye in mine hand”</a:t>
            </a:r>
          </a:p>
          <a:p>
            <a:pPr algn="ctr"/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7CD01-D2F7-4B4D-BF6E-4A49A15DF2EF}"/>
              </a:ext>
            </a:extLst>
          </p:cNvPr>
          <p:cNvSpPr txBox="1"/>
          <p:nvPr/>
        </p:nvSpPr>
        <p:spPr>
          <a:xfrm>
            <a:off x="3886200" y="3048000"/>
            <a:ext cx="8077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64:8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“Lord, thou art our father;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the clay, </a:t>
            </a:r>
          </a:p>
          <a:p>
            <a:pPr algn="ctr"/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thou our potter;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the work of thy hand”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2:10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“we’re His workmanship”</a:t>
            </a:r>
          </a:p>
        </p:txBody>
      </p:sp>
    </p:spTree>
    <p:extLst>
      <p:ext uri="{BB962C8B-B14F-4D97-AF65-F5344CB8AC3E}">
        <p14:creationId xmlns:p14="http://schemas.microsoft.com/office/powerpoint/2010/main" val="8211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xt&#10;&#10;Description automatically generated">
            <a:extLst>
              <a:ext uri="{FF2B5EF4-FFF2-40B4-BE49-F238E27FC236}">
                <a16:creationId xmlns:a16="http://schemas.microsoft.com/office/drawing/2014/main" id="{126E884C-0FB0-4EBB-9A95-823EB2FEB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6997"/>
            <a:ext cx="11472915" cy="563780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D9389A-614B-4249-9537-3940C107F497}"/>
              </a:ext>
            </a:extLst>
          </p:cNvPr>
          <p:cNvSpPr txBox="1"/>
          <p:nvPr/>
        </p:nvSpPr>
        <p:spPr>
          <a:xfrm>
            <a:off x="304800" y="152400"/>
            <a:ext cx="1143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4: As the Bride of Christ!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C8B4F-49B0-47EE-9622-7A795D64D886}"/>
              </a:ext>
            </a:extLst>
          </p:cNvPr>
          <p:cNvSpPr txBox="1"/>
          <p:nvPr/>
        </p:nvSpPr>
        <p:spPr>
          <a:xfrm>
            <a:off x="5410200" y="5791200"/>
            <a:ext cx="6781800" cy="646331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 Cor 11:2 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“espoused…to Christ…”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72634"/>
      </p:ext>
    </p:extLst>
  </p:cSld>
  <p:clrMapOvr>
    <a:masterClrMapping/>
  </p:clrMapOvr>
  <p:transition/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lorentine-Appointed">
  <a:themeElements>
    <a:clrScheme name="Psalm 23">
      <a:dk1>
        <a:srgbClr val="245B3E"/>
      </a:dk1>
      <a:lt1>
        <a:srgbClr val="FFFFFF"/>
      </a:lt1>
      <a:dk2>
        <a:srgbClr val="245B3E"/>
      </a:dk2>
      <a:lt2>
        <a:srgbClr val="FFFFFF"/>
      </a:lt2>
      <a:accent1>
        <a:srgbClr val="FBE26E"/>
      </a:accent1>
      <a:accent2>
        <a:srgbClr val="97CFE3"/>
      </a:accent2>
      <a:accent3>
        <a:srgbClr val="D0F9E9"/>
      </a:accent3>
      <a:accent4>
        <a:srgbClr val="E0C332"/>
      </a:accent4>
      <a:accent5>
        <a:srgbClr val="B9E3AD"/>
      </a:accent5>
      <a:accent6>
        <a:srgbClr val="DBE57E"/>
      </a:accent6>
      <a:hlink>
        <a:srgbClr val="97CFE3"/>
      </a:hlink>
      <a:folHlink>
        <a:srgbClr val="B9E3AD"/>
      </a:folHlink>
    </a:clrScheme>
    <a:fontScheme name="Florentine-Appointed">
      <a:majorFont>
        <a:latin typeface="Georgia"/>
        <a:ea typeface="ヒラギノ明朝 Pro W6"/>
        <a:cs typeface="ヒラギノ明朝 Pro W6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Psalm 23">
      <a:dk1>
        <a:srgbClr val="245B3E"/>
      </a:dk1>
      <a:lt1>
        <a:srgbClr val="FFFFFF"/>
      </a:lt1>
      <a:dk2>
        <a:srgbClr val="245B3E"/>
      </a:dk2>
      <a:lt2>
        <a:srgbClr val="FFFFFF"/>
      </a:lt2>
      <a:accent1>
        <a:srgbClr val="FBE26E"/>
      </a:accent1>
      <a:accent2>
        <a:srgbClr val="97CFE3"/>
      </a:accent2>
      <a:accent3>
        <a:srgbClr val="D0F9E9"/>
      </a:accent3>
      <a:accent4>
        <a:srgbClr val="E0C332"/>
      </a:accent4>
      <a:accent5>
        <a:srgbClr val="B9E3AD"/>
      </a:accent5>
      <a:accent6>
        <a:srgbClr val="DBE57E"/>
      </a:accent6>
      <a:hlink>
        <a:srgbClr val="97CFE3"/>
      </a:hlink>
      <a:folHlink>
        <a:srgbClr val="B9E3AD"/>
      </a:folHlink>
    </a:clrScheme>
    <a:fontScheme name="Default Design">
      <a:majorFont>
        <a:latin typeface="Georgia"/>
        <a:ea typeface="ヒラギノ明朝 Pro W6"/>
        <a:cs typeface="ヒラギノ明朝 Pro W6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Potter</Template>
  <TotalTime>1577</TotalTime>
  <Words>2010</Words>
  <Application>Microsoft Office PowerPoint</Application>
  <PresentationFormat>Widescreen</PresentationFormat>
  <Paragraphs>208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DDG_ProximaNova</vt:lpstr>
      <vt:lpstr>Georgia</vt:lpstr>
      <vt:lpstr>Lucida Grande</vt:lpstr>
      <vt:lpstr>Times New Roman</vt:lpstr>
      <vt:lpstr>Wingdings</vt:lpstr>
      <vt:lpstr>Wingdings 2</vt:lpstr>
      <vt:lpstr>Office Theme</vt:lpstr>
      <vt:lpstr>Default Design</vt:lpstr>
      <vt:lpstr>2_Default Design</vt:lpstr>
      <vt:lpstr>Default Design</vt:lpstr>
      <vt:lpstr>Florentine-Appointed</vt:lpstr>
      <vt:lpstr>1_Default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We’ve discussed how God sees us as:    Pt 1: A hidden treasure. Mt 13:44</vt:lpstr>
      <vt:lpstr>PowerPoint Presentation</vt:lpstr>
      <vt:lpstr>Pt. 3: Clay in the hands of a Master Potter.     Jer. 18:1-6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ˮ뀀Į͋㉐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38</cp:revision>
  <dcterms:created xsi:type="dcterms:W3CDTF">2016-02-04T15:22:09Z</dcterms:created>
  <dcterms:modified xsi:type="dcterms:W3CDTF">2022-02-23T22:42:21Z</dcterms:modified>
</cp:coreProperties>
</file>