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5" r:id="rId1"/>
    <p:sldMasterId id="2147483710" r:id="rId2"/>
    <p:sldMasterId id="2147483648" r:id="rId3"/>
    <p:sldMasterId id="2147483761" r:id="rId4"/>
  </p:sldMasterIdLst>
  <p:notesMasterIdLst>
    <p:notesMasterId r:id="rId34"/>
  </p:notesMasterIdLst>
  <p:sldIdLst>
    <p:sldId id="289" r:id="rId5"/>
    <p:sldId id="393" r:id="rId6"/>
    <p:sldId id="291" r:id="rId7"/>
    <p:sldId id="331" r:id="rId8"/>
    <p:sldId id="333" r:id="rId9"/>
    <p:sldId id="369" r:id="rId10"/>
    <p:sldId id="340" r:id="rId11"/>
    <p:sldId id="367" r:id="rId12"/>
    <p:sldId id="380" r:id="rId13"/>
    <p:sldId id="383" r:id="rId14"/>
    <p:sldId id="384" r:id="rId15"/>
    <p:sldId id="385" r:id="rId16"/>
    <p:sldId id="386" r:id="rId17"/>
    <p:sldId id="370" r:id="rId18"/>
    <p:sldId id="372" r:id="rId19"/>
    <p:sldId id="394" r:id="rId20"/>
    <p:sldId id="373" r:id="rId21"/>
    <p:sldId id="375" r:id="rId22"/>
    <p:sldId id="376" r:id="rId23"/>
    <p:sldId id="388" r:id="rId24"/>
    <p:sldId id="378" r:id="rId25"/>
    <p:sldId id="389" r:id="rId26"/>
    <p:sldId id="379" r:id="rId27"/>
    <p:sldId id="374" r:id="rId28"/>
    <p:sldId id="387" r:id="rId29"/>
    <p:sldId id="371" r:id="rId30"/>
    <p:sldId id="391" r:id="rId31"/>
    <p:sldId id="390" r:id="rId32"/>
    <p:sldId id="392" r:id="rId3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3300"/>
    <a:srgbClr val="FF0066"/>
    <a:srgbClr val="FFFFFF"/>
    <a:srgbClr val="ADA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95" autoAdjust="0"/>
  </p:normalViewPr>
  <p:slideViewPr>
    <p:cSldViewPr>
      <p:cViewPr varScale="1">
        <p:scale>
          <a:sx n="101" d="100"/>
          <a:sy n="101" d="100"/>
        </p:scale>
        <p:origin x="132" y="18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63D2-66EB-4D53-8E7F-3DFFF4009EA2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8AB58-FC50-4F17-BD3A-FD95E0839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3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96D62-E159-47A8-9A71-E5752C26B2C5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221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8AB58-FC50-4F17-BD3A-FD95E08395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11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8AB58-FC50-4F17-BD3A-FD95E08395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72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8AB58-FC50-4F17-BD3A-FD95E08395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27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8AB58-FC50-4F17-BD3A-FD95E08395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16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8AB58-FC50-4F17-BD3A-FD95E08395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50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8AB58-FC50-4F17-BD3A-FD95E08395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89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8AB58-FC50-4F17-BD3A-FD95E08395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51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8AB58-FC50-4F17-BD3A-FD95E083956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14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589CDB-1591-4EC7-94B4-1F11EF9AE6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03661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64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336638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219" y="375047"/>
            <a:ext cx="10977562" cy="803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219" y="1393031"/>
            <a:ext cx="10977562" cy="52506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176487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90500"/>
            <a:ext cx="109728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40639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eorgia" pitchFamily="18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93900"/>
            <a:ext cx="7010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422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charset="0"/>
              </a:rPr>
              <a:t>Second level</a:t>
            </a:r>
          </a:p>
          <a:p>
            <a:pPr lvl="2"/>
            <a:r>
              <a:rPr lang="en-US" altLang="en-US">
                <a:sym typeface="Arial" charset="0"/>
              </a:rPr>
              <a:t>Third level</a:t>
            </a:r>
          </a:p>
          <a:p>
            <a:pPr lvl="3"/>
            <a:r>
              <a:rPr lang="en-US" altLang="en-US">
                <a:sym typeface="Arial" charset="0"/>
              </a:rPr>
              <a:t>Fourth level</a:t>
            </a:r>
          </a:p>
          <a:p>
            <a:pPr lvl="4"/>
            <a:r>
              <a:rPr lang="en-US" altLang="en-US">
                <a:sym typeface="Arial" charset="0"/>
              </a:rPr>
              <a:t>Fifth level</a:t>
            </a:r>
          </a:p>
        </p:txBody>
      </p:sp>
      <p:sp>
        <p:nvSpPr>
          <p:cNvPr id="307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9950452" y="6245225"/>
            <a:ext cx="41698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cs typeface="Arial" charset="0"/>
              </a:defRPr>
            </a:lvl1pPr>
          </a:lstStyle>
          <a:p>
            <a:fld id="{B661C270-8FA0-469F-96FC-CEA9F9F0E2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8" r:id="rId1"/>
  </p:sldLayoutIdLst>
  <p:transition/>
  <p:hf hdr="0" ftr="0" dt="0"/>
  <p:txStyles>
    <p:titleStyle>
      <a:lvl1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+mj-lt"/>
          <a:ea typeface="+mj-ea"/>
          <a:cs typeface="+mj-cs"/>
          <a:sym typeface="Georgia" pitchFamily="18" charset="0"/>
        </a:defRPr>
      </a:lvl1pPr>
      <a:lvl2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2pPr>
      <a:lvl3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3pPr>
      <a:lvl4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4pPr>
      <a:lvl5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5pPr>
      <a:lvl6pPr marL="4968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6pPr>
      <a:lvl7pPr marL="9540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7pPr>
      <a:lvl8pPr marL="14112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8pPr>
      <a:lvl9pPr marL="18684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SzPct val="100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–"/>
        <a:defRPr sz="2800">
          <a:solidFill>
            <a:schemeClr val="tx1"/>
          </a:solidFill>
          <a:latin typeface="+mn-lt"/>
          <a:ea typeface="+mn-ea"/>
          <a:sym typeface="Arial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•"/>
        <a:defRPr sz="2400">
          <a:solidFill>
            <a:schemeClr val="tx1"/>
          </a:solidFill>
          <a:latin typeface="+mn-lt"/>
          <a:ea typeface="+mn-ea"/>
          <a:sym typeface="Arial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–"/>
        <a:defRPr sz="2000">
          <a:solidFill>
            <a:schemeClr val="tx1"/>
          </a:solidFill>
          <a:latin typeface="+mn-lt"/>
          <a:ea typeface="+mn-ea"/>
          <a:sym typeface="Arial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4B584BB0-8A57-4247-AB1B-E7E37E05A2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7219" y="321469"/>
            <a:ext cx="10977562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eorgia" charset="0"/>
              </a:rPr>
              <a:t>Click to edit Master title style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2D18D73E-CD87-4242-AD56-E536504AB7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7218" y="1553766"/>
            <a:ext cx="10989469" cy="503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18084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charset="0"/>
              </a:rPr>
              <a:t>Second level</a:t>
            </a:r>
          </a:p>
          <a:p>
            <a:pPr lvl="2"/>
            <a:r>
              <a:rPr lang="en-US" dirty="0">
                <a:sym typeface="Arial" charset="0"/>
              </a:rPr>
              <a:t>Third level</a:t>
            </a:r>
          </a:p>
          <a:p>
            <a:pPr lvl="3"/>
            <a:r>
              <a:rPr lang="en-US" dirty="0">
                <a:sym typeface="Arial" charset="0"/>
              </a:rPr>
              <a:t>Fourth level</a:t>
            </a:r>
          </a:p>
          <a:p>
            <a:pPr lvl="4"/>
            <a:r>
              <a:rPr lang="en-US" dirty="0">
                <a:sym typeface="Arial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+mn-lt"/>
          <a:ea typeface="+mj-ea"/>
          <a:cs typeface="+mj-cs"/>
          <a:sym typeface="Georgia" panose="02040502050405020303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charset="0"/>
          <a:ea typeface="ヒラギノ明朝 Pro W6" charset="0"/>
          <a:cs typeface="ヒラギノ明朝 Pro W6" charset="0"/>
          <a:sym typeface="Georgia" panose="0204050205040502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charset="0"/>
          <a:ea typeface="ヒラギノ明朝 Pro W6" charset="0"/>
          <a:cs typeface="ヒラギノ明朝 Pro W6" charset="0"/>
          <a:sym typeface="Georgia" panose="0204050205040502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charset="0"/>
          <a:ea typeface="ヒラギノ明朝 Pro W6" charset="0"/>
          <a:cs typeface="ヒラギノ明朝 Pro W6" charset="0"/>
          <a:sym typeface="Georgia" panose="0204050205040502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charset="0"/>
          <a:ea typeface="ヒラギノ明朝 Pro W6" charset="0"/>
          <a:cs typeface="ヒラギノ明朝 Pro W6" charset="0"/>
          <a:sym typeface="Georgia" panose="02040502050405020303" pitchFamily="18" charset="0"/>
        </a:defRPr>
      </a:lvl5pPr>
      <a:lvl6pPr marL="609630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121926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82889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2438522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649850" indent="-641383" algn="l" rtl="0" eaLnBrk="0" fontAlgn="base" hangingPunct="0">
        <a:spcBef>
          <a:spcPts val="1467"/>
        </a:spcBef>
        <a:spcAft>
          <a:spcPct val="0"/>
        </a:spcAft>
        <a:buSzPct val="100000"/>
        <a:buFont typeface="Lucida Grande" charset="0"/>
        <a:buChar char="•"/>
        <a:defRPr sz="5867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1331451" indent="-522843" algn="l" rtl="0" eaLnBrk="0" fontAlgn="base" hangingPunct="0">
        <a:spcBef>
          <a:spcPts val="1200"/>
        </a:spcBef>
        <a:spcAft>
          <a:spcPct val="0"/>
        </a:spcAft>
        <a:buSzPct val="100000"/>
        <a:buFont typeface="Lucida Grande" charset="0"/>
        <a:buChar char="–"/>
        <a:defRPr sz="5067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2108305" indent="-433939" algn="l" rtl="0" eaLnBrk="0" fontAlgn="base" hangingPunct="0">
        <a:spcBef>
          <a:spcPts val="1067"/>
        </a:spcBef>
        <a:spcAft>
          <a:spcPct val="0"/>
        </a:spcAft>
        <a:buSzPct val="100000"/>
        <a:buFont typeface="Lucida Grande" charset="0"/>
        <a:buChar char="•"/>
        <a:defRPr sz="4534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297194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charset="0"/>
        <a:buChar char="–"/>
        <a:defRPr sz="3734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383770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444734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6pPr>
      <a:lvl7pPr marL="505697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7pPr>
      <a:lvl8pPr marL="566660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8pPr>
      <a:lvl9pPr marL="627623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D0ECF3B0-49A4-4391-84DE-3FA4176F09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95313" y="375047"/>
            <a:ext cx="10977562" cy="910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eorgia" charset="0"/>
              </a:rPr>
              <a:t>Click to edit Master title style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31F7999C-9DA1-45BA-B1AD-8D8FD1B70C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7219" y="1393031"/>
            <a:ext cx="10977562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18084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charset="0"/>
              </a:rPr>
              <a:t>Second level</a:t>
            </a:r>
          </a:p>
          <a:p>
            <a:pPr lvl="2"/>
            <a:r>
              <a:rPr lang="en-US" dirty="0">
                <a:sym typeface="Arial" charset="0"/>
              </a:rPr>
              <a:t>Third level</a:t>
            </a:r>
          </a:p>
          <a:p>
            <a:pPr lvl="3"/>
            <a:r>
              <a:rPr lang="en-US" dirty="0">
                <a:sym typeface="Arial" charset="0"/>
              </a:rPr>
              <a:t>Fourth level</a:t>
            </a:r>
          </a:p>
          <a:p>
            <a:pPr lvl="4"/>
            <a:r>
              <a:rPr lang="en-US" dirty="0">
                <a:sym typeface="Arial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+mn-lt"/>
          <a:ea typeface="+mj-ea"/>
          <a:cs typeface="+mj-cs"/>
          <a:sym typeface="Georgia" panose="02040502050405020303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charset="0"/>
          <a:ea typeface="ヒラギノ明朝 Pro W6" charset="0"/>
          <a:cs typeface="ヒラギノ明朝 Pro W6" charset="0"/>
          <a:sym typeface="Georgia" panose="0204050205040502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charset="0"/>
          <a:ea typeface="ヒラギノ明朝 Pro W6" charset="0"/>
          <a:cs typeface="ヒラギノ明朝 Pro W6" charset="0"/>
          <a:sym typeface="Georgia" panose="0204050205040502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charset="0"/>
          <a:ea typeface="ヒラギノ明朝 Pro W6" charset="0"/>
          <a:cs typeface="ヒラギノ明朝 Pro W6" charset="0"/>
          <a:sym typeface="Georgia" panose="0204050205040502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charset="0"/>
          <a:ea typeface="ヒラギノ明朝 Pro W6" charset="0"/>
          <a:cs typeface="ヒラギノ明朝 Pro W6" charset="0"/>
          <a:sym typeface="Georgia" panose="02040502050405020303" pitchFamily="18" charset="0"/>
        </a:defRPr>
      </a:lvl5pPr>
      <a:lvl6pPr marL="609630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121926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82889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2438522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649850" indent="-641383" algn="l" rtl="0" eaLnBrk="0" fontAlgn="base" hangingPunct="0">
        <a:spcBef>
          <a:spcPts val="1467"/>
        </a:spcBef>
        <a:spcAft>
          <a:spcPct val="0"/>
        </a:spcAft>
        <a:buSzPct val="100000"/>
        <a:buFont typeface="Lucida Grande" charset="0"/>
        <a:buChar char="•"/>
        <a:defRPr sz="5867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1331451" indent="-522843" algn="l" rtl="0" eaLnBrk="0" fontAlgn="base" hangingPunct="0">
        <a:spcBef>
          <a:spcPts val="1200"/>
        </a:spcBef>
        <a:spcAft>
          <a:spcPct val="0"/>
        </a:spcAft>
        <a:buSzPct val="100000"/>
        <a:buFont typeface="Lucida Grande" charset="0"/>
        <a:buChar char="–"/>
        <a:defRPr sz="5067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2108305" indent="-433939" algn="l" rtl="0" eaLnBrk="0" fontAlgn="base" hangingPunct="0">
        <a:spcBef>
          <a:spcPts val="1067"/>
        </a:spcBef>
        <a:spcAft>
          <a:spcPct val="0"/>
        </a:spcAft>
        <a:buSzPct val="100000"/>
        <a:buFont typeface="Lucida Grande" charset="0"/>
        <a:buChar char="•"/>
        <a:defRPr sz="4534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297194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charset="0"/>
        <a:buChar char="–"/>
        <a:defRPr sz="3734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383770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444734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6pPr>
      <a:lvl7pPr marL="505697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7pPr>
      <a:lvl8pPr marL="566660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8pPr>
      <a:lvl9pPr marL="627623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9F504C-750D-4030-8B20-86BA57D2A81D}"/>
              </a:ext>
            </a:extLst>
          </p:cNvPr>
          <p:cNvSpPr txBox="1"/>
          <p:nvPr/>
        </p:nvSpPr>
        <p:spPr>
          <a:xfrm>
            <a:off x="76384" y="5562535"/>
            <a:ext cx="11734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Seeing ourselves through God’s Eyes. 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46B219-30D2-4D71-983C-6C31D5555642}"/>
              </a:ext>
            </a:extLst>
          </p:cNvPr>
          <p:cNvSpPr txBox="1"/>
          <p:nvPr/>
        </p:nvSpPr>
        <p:spPr>
          <a:xfrm>
            <a:off x="76384" y="104"/>
            <a:ext cx="12039233" cy="1107996"/>
          </a:xfrm>
          <a:prstGeom prst="rect">
            <a:avLst/>
          </a:prstGeom>
          <a:solidFill>
            <a:schemeClr val="bg1">
              <a:alpha val="42000"/>
            </a:schemeClr>
          </a:solidFill>
          <a:effectLst>
            <a:softEdge rad="1651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Pictures of the People of God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06673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C53080E-9B79-463E-B525-CCE9E238CC7C}"/>
              </a:ext>
            </a:extLst>
          </p:cNvPr>
          <p:cNvSpPr txBox="1"/>
          <p:nvPr/>
        </p:nvSpPr>
        <p:spPr>
          <a:xfrm>
            <a:off x="76200" y="-152400"/>
            <a:ext cx="12039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b="1" dirty="0"/>
              <a:t> </a:t>
            </a:r>
            <a:r>
              <a:rPr lang="en-US" altLang="en-US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 We’re prone to </a:t>
            </a:r>
            <a:r>
              <a:rPr lang="en-US" alt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division</a:t>
            </a:r>
            <a:r>
              <a:rPr lang="en-US" altLang="en-US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Division Destroys! Hosea 4:6 </a:t>
            </a:r>
            <a:endParaRPr lang="en-US" alt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688A5B-C613-4B6C-9BED-B54585F73AE8}"/>
              </a:ext>
            </a:extLst>
          </p:cNvPr>
          <p:cNvSpPr txBox="1"/>
          <p:nvPr/>
        </p:nvSpPr>
        <p:spPr>
          <a:xfrm>
            <a:off x="196347" y="1447800"/>
            <a:ext cx="120396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people are destroyed for lack of knowledge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because thou hast rejected knowledge,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will also reject thee, that thou shalt be no priest to me: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seeing thou hast forgotten the law of thy God,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will also forget thy children.”</a:t>
            </a:r>
          </a:p>
          <a:p>
            <a:pPr algn="ctr"/>
            <a:r>
              <a:rPr lang="en-US" sz="4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(See also Ex. 20:5) </a:t>
            </a:r>
            <a:b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6F577E-605A-40A8-933C-66870C1AF204}"/>
              </a:ext>
            </a:extLst>
          </p:cNvPr>
          <p:cNvSpPr txBox="1"/>
          <p:nvPr/>
        </p:nvSpPr>
        <p:spPr>
          <a:xfrm>
            <a:off x="170507" y="5411450"/>
            <a:ext cx="1194529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altLang="en-US" sz="44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Barna</a:t>
            </a: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found that only </a:t>
            </a:r>
            <a:r>
              <a:rPr lang="en-US" alt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% of those 18 to 29 years old possess a Biblical World View</a:t>
            </a:r>
          </a:p>
        </p:txBody>
      </p:sp>
    </p:spTree>
    <p:extLst>
      <p:ext uri="{BB962C8B-B14F-4D97-AF65-F5344CB8AC3E}">
        <p14:creationId xmlns:p14="http://schemas.microsoft.com/office/powerpoint/2010/main" val="2887114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C563C6-29F0-4DBA-B9C6-07DD4F08CAFA}"/>
              </a:ext>
            </a:extLst>
          </p:cNvPr>
          <p:cNvSpPr txBox="1"/>
          <p:nvPr/>
        </p:nvSpPr>
        <p:spPr>
          <a:xfrm>
            <a:off x="190500" y="58846"/>
            <a:ext cx="11811000" cy="7417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Twas</a:t>
            </a:r>
            <a:r>
              <a:rPr lang="en-US" sz="4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sheep not a lamb that strayed away</a:t>
            </a:r>
          </a:p>
          <a:p>
            <a:pPr algn="ctr"/>
            <a:r>
              <a:rPr lang="en-US" sz="4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the parable Jesus told,</a:t>
            </a:r>
            <a:br>
              <a:rPr lang="en-US" sz="4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grown-up sheep that strayed away </a:t>
            </a:r>
          </a:p>
          <a:p>
            <a:pPr algn="ctr"/>
            <a:r>
              <a:rPr lang="en-US" sz="4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From the ninety and nine in the fold.</a:t>
            </a:r>
            <a:br>
              <a:rPr lang="en-US" sz="4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b="1" i="0" dirty="0">
              <a:solidFill>
                <a:srgbClr val="18181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why for the sheep should we seek </a:t>
            </a:r>
          </a:p>
          <a:p>
            <a:pPr algn="ctr"/>
            <a:r>
              <a:rPr lang="en-US" sz="4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earnestly hope and pray?</a:t>
            </a:r>
            <a:br>
              <a:rPr lang="en-US" sz="4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Because there is danger when sheep go wrong; </a:t>
            </a:r>
          </a:p>
          <a:p>
            <a:pPr algn="ctr"/>
            <a:r>
              <a:rPr lang="en-US" sz="4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They lead the lambs astray.</a:t>
            </a:r>
            <a:br>
              <a:rPr lang="en-US" sz="4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i="0" dirty="0">
              <a:solidFill>
                <a:srgbClr val="18181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46056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C563C6-29F0-4DBA-B9C6-07DD4F08CAFA}"/>
              </a:ext>
            </a:extLst>
          </p:cNvPr>
          <p:cNvSpPr txBox="1"/>
          <p:nvPr/>
        </p:nvSpPr>
        <p:spPr>
          <a:xfrm>
            <a:off x="190500" y="-381000"/>
            <a:ext cx="11811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US" sz="36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Lambs will follow the sheep, you know,</a:t>
            </a:r>
          </a:p>
          <a:p>
            <a:pPr algn="ctr"/>
            <a:r>
              <a:rPr lang="en-US" sz="4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Wherever the sheep may stray.</a:t>
            </a:r>
            <a:br>
              <a:rPr lang="en-US" sz="4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When sheep go wrong, it won’t take long </a:t>
            </a:r>
          </a:p>
          <a:p>
            <a:pPr algn="ctr"/>
            <a:r>
              <a:rPr lang="en-US" sz="44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Til</a:t>
            </a:r>
            <a:r>
              <a:rPr lang="en-US" sz="4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lambs are as wrong as they.</a:t>
            </a:r>
            <a:br>
              <a:rPr lang="en-US" sz="4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so with the sheep we earnestly plead </a:t>
            </a:r>
          </a:p>
        </p:txBody>
      </p:sp>
      <p:pic>
        <p:nvPicPr>
          <p:cNvPr id="1028" name="Picture 4" descr="Are you a lost sheep? You are on hunt by the shepherd to rescue you -  TeachBible.org">
            <a:extLst>
              <a:ext uri="{FF2B5EF4-FFF2-40B4-BE49-F238E27FC236}">
                <a16:creationId xmlns:a16="http://schemas.microsoft.com/office/drawing/2014/main" id="{6313AD59-D50C-4A54-9C16-8531165FD1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7050"/>
          <a:stretch/>
        </p:blipFill>
        <p:spPr bwMode="auto">
          <a:xfrm>
            <a:off x="7010400" y="3401291"/>
            <a:ext cx="4724400" cy="3674533"/>
          </a:xfrm>
          <a:prstGeom prst="rect">
            <a:avLst/>
          </a:prstGeom>
          <a:noFill/>
          <a:effectLst>
            <a:softEdge rad="444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491F8B-064D-462C-AE26-0317C94107AE}"/>
              </a:ext>
            </a:extLst>
          </p:cNvPr>
          <p:cNvSpPr txBox="1"/>
          <p:nvPr/>
        </p:nvSpPr>
        <p:spPr>
          <a:xfrm>
            <a:off x="76200" y="3886200"/>
            <a:ext cx="6097508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the sake of the lambs today,</a:t>
            </a:r>
            <a:br>
              <a:rPr lang="en-US" sz="5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b="1" i="0" dirty="0">
              <a:solidFill>
                <a:srgbClr val="18181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49105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heep wandering on the Sulesgard Road | Mapio.net">
            <a:extLst>
              <a:ext uri="{FF2B5EF4-FFF2-40B4-BE49-F238E27FC236}">
                <a16:creationId xmlns:a16="http://schemas.microsoft.com/office/drawing/2014/main" id="{57E14742-5B96-483C-A1D9-18A03DA57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34900"/>
            <a:ext cx="6781800" cy="3708632"/>
          </a:xfrm>
          <a:prstGeom prst="rect">
            <a:avLst/>
          </a:prstGeom>
          <a:noFill/>
          <a:effectLst>
            <a:softEdge rad="355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207A28-1CD5-4D86-92E5-5976620DFA6D}"/>
              </a:ext>
            </a:extLst>
          </p:cNvPr>
          <p:cNvSpPr txBox="1"/>
          <p:nvPr/>
        </p:nvSpPr>
        <p:spPr>
          <a:xfrm>
            <a:off x="228600" y="0"/>
            <a:ext cx="11811000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when sheep are lost, </a:t>
            </a:r>
          </a:p>
          <a:p>
            <a:pPr algn="ctr"/>
            <a:r>
              <a:rPr lang="en-US" sz="5400" b="1" i="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a terrible cost </a:t>
            </a:r>
          </a:p>
          <a:p>
            <a:pPr algn="ctr"/>
            <a:r>
              <a:rPr lang="en-US" sz="5400" b="1" i="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lambs will have to pay!”</a:t>
            </a:r>
          </a:p>
          <a:p>
            <a:pPr algn="ctr"/>
            <a:r>
              <a:rPr lang="en-US" sz="4000" b="1" i="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C.C. Miller</a:t>
            </a:r>
            <a:endParaRPr lang="en-US" sz="4800" dirty="0">
              <a:solidFill>
                <a:srgbClr val="0033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7288C4-D50B-4318-A3D1-8F748E000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9902" y="3200876"/>
            <a:ext cx="5029874" cy="391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028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C53080E-9B79-463E-B525-CCE9E238CC7C}"/>
              </a:ext>
            </a:extLst>
          </p:cNvPr>
          <p:cNvSpPr txBox="1"/>
          <p:nvPr/>
        </p:nvSpPr>
        <p:spPr>
          <a:xfrm>
            <a:off x="0" y="-15551"/>
            <a:ext cx="12039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4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Pt 2 The Provision for God’s Sheep. Ps 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6046D3-1B73-4F35-B585-2F343DDEEB9F}"/>
              </a:ext>
            </a:extLst>
          </p:cNvPr>
          <p:cNvSpPr txBox="1"/>
          <p:nvPr/>
        </p:nvSpPr>
        <p:spPr>
          <a:xfrm>
            <a:off x="76200" y="762000"/>
            <a:ext cx="12115800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Lord is my shepherd </a:t>
            </a:r>
            <a:r>
              <a:rPr 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rāʿâ</a:t>
            </a:r>
            <a:r>
              <a:rPr 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shall not lack:  </a:t>
            </a:r>
          </a:p>
          <a:p>
            <a:r>
              <a:rPr lang="en-US" sz="4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Pastors (Shepherds)  </a:t>
            </a: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Jeremiah 3:14-15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“Turn, O backsliding children, saith the LORD; </a:t>
            </a:r>
          </a:p>
          <a:p>
            <a:pPr algn="ctr"/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I am married unto you: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 will take you …and I will bring you to Zion: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 will give you pastors </a:t>
            </a:r>
            <a:r>
              <a:rPr 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rāʿâ</a:t>
            </a:r>
            <a:r>
              <a:rPr 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shepherds)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mine heart,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shall feed you </a:t>
            </a:r>
            <a:r>
              <a:rPr 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rāʿâ</a:t>
            </a:r>
            <a:r>
              <a:rPr 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knowledge </a:t>
            </a:r>
          </a:p>
          <a:p>
            <a:pPr algn="ctr"/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understanding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śākal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wisdom, prudence)</a:t>
            </a:r>
          </a:p>
        </p:txBody>
      </p:sp>
    </p:spTree>
    <p:extLst>
      <p:ext uri="{BB962C8B-B14F-4D97-AF65-F5344CB8AC3E}">
        <p14:creationId xmlns:p14="http://schemas.microsoft.com/office/powerpoint/2010/main" val="7530887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C6046D3-1B73-4F35-B585-2F343DDEEB9F}"/>
              </a:ext>
            </a:extLst>
          </p:cNvPr>
          <p:cNvSpPr txBox="1"/>
          <p:nvPr/>
        </p:nvSpPr>
        <p:spPr>
          <a:xfrm>
            <a:off x="0" y="-76200"/>
            <a:ext cx="122682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4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Pastors  </a:t>
            </a:r>
            <a:r>
              <a:rPr lang="en-US" sz="48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i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poimaino</a:t>
            </a:r>
            <a:r>
              <a:rPr lang="en-US" sz="48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 feed, rule, shepherd)</a:t>
            </a:r>
          </a:p>
          <a:p>
            <a:r>
              <a:rPr lang="en-US" sz="4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The Bible describes them in 3 main ways. </a:t>
            </a:r>
          </a:p>
          <a:p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(Acts 20:17-32; Phil. 1:1; 1 Tim. 3:1-7; 1 </a:t>
            </a:r>
            <a:r>
              <a:rPr lang="en-US" sz="4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Ptr</a:t>
            </a:r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5:1-9) </a:t>
            </a:r>
          </a:p>
          <a:p>
            <a:r>
              <a:rPr 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Elders</a:t>
            </a:r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elders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are among you I exhort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4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presbyt’eros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older; mature) </a:t>
            </a:r>
          </a:p>
          <a:p>
            <a:pPr>
              <a:spcBef>
                <a:spcPts val="0"/>
              </a:spcBef>
            </a:pPr>
            <a:r>
              <a:rPr 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a) This describes their </a:t>
            </a:r>
            <a:r>
              <a:rPr lang="en-US" sz="4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(spiritual) </a:t>
            </a:r>
            <a:r>
              <a:rPr 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maturity!</a:t>
            </a:r>
            <a:r>
              <a:rPr lang="en-US" sz="4400" b="1" i="1" u="sng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(How they’re to keep “learning”. 2 Tim. 2:15)</a:t>
            </a:r>
          </a:p>
          <a:p>
            <a:r>
              <a:rPr 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Tim 3:6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“Not a novice, </a:t>
            </a:r>
            <a:r>
              <a: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neoph’ytos</a:t>
            </a:r>
            <a:r>
              <a: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newly planted) </a:t>
            </a:r>
            <a:endParaRPr lang="en-US" sz="4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lest being lifted up with pride he fall into the          </a:t>
            </a:r>
          </a:p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condemnation of the devil.”</a:t>
            </a:r>
            <a:endParaRPr lang="en-US" sz="48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720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C6046D3-1B73-4F35-B585-2F343DDEEB9F}"/>
              </a:ext>
            </a:extLst>
          </p:cNvPr>
          <p:cNvSpPr txBox="1"/>
          <p:nvPr/>
        </p:nvSpPr>
        <p:spPr>
          <a:xfrm>
            <a:off x="152400" y="381000"/>
            <a:ext cx="1226820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Elders</a:t>
            </a:r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presbyt’eros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older; mature) </a:t>
            </a:r>
          </a:p>
          <a:p>
            <a:pPr>
              <a:spcBef>
                <a:spcPts val="0"/>
              </a:spcBef>
            </a:pPr>
            <a:r>
              <a:rPr 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a) This describes their </a:t>
            </a:r>
            <a:r>
              <a:rPr lang="en-US" sz="4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(spiritual) </a:t>
            </a:r>
            <a:r>
              <a:rPr 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maturity!</a:t>
            </a:r>
            <a:r>
              <a:rPr lang="en-US" sz="4400" b="1" i="1" u="sng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b) They’re to be “examples” </a:t>
            </a:r>
          </a:p>
          <a:p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1 Tim. 4:12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“Be thou an example of the believers in 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word..conversation..charity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…spirit…faith…purity”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Pt 5:1,3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elders…not as lords over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God’s heritage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4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klē’ros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portion, acquisition, inheritance)</a:t>
            </a:r>
          </a:p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but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being ensamples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the flock.”</a:t>
            </a:r>
          </a:p>
          <a:p>
            <a:r>
              <a:rPr 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(typos: a model or “type”)</a:t>
            </a:r>
            <a:endParaRPr lang="en-US" sz="4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737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C6046D3-1B73-4F35-B585-2F343DDEEB9F}"/>
              </a:ext>
            </a:extLst>
          </p:cNvPr>
          <p:cNvSpPr txBox="1"/>
          <p:nvPr/>
        </p:nvSpPr>
        <p:spPr>
          <a:xfrm>
            <a:off x="76200" y="-152400"/>
            <a:ext cx="12115800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The Bible describes them as: (1 Pt 5:1-9) </a:t>
            </a:r>
          </a:p>
          <a:p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1) </a:t>
            </a:r>
            <a:r>
              <a:rPr 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Elders vs 1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elders which are among you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Pastors</a:t>
            </a:r>
            <a:r>
              <a:rPr lang="en-US" sz="4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vs 2 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Feed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flock of God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poimai’no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feed 7x,  rule 4x, shepherd)</a:t>
            </a:r>
          </a:p>
          <a:p>
            <a:pPr algn="ctr"/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Eph. 4:11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“He gave some…Pastors 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poimen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shepherd),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 perfecting 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katartismos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complete furnishing)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the saints,  for the work of the ministry, 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diokonia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 edifying 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oikodomē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building)</a:t>
            </a:r>
            <a:r>
              <a: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the body of Christ.”</a:t>
            </a:r>
          </a:p>
          <a:p>
            <a:pPr>
              <a:spcBef>
                <a:spcPts val="1200"/>
              </a:spcBef>
            </a:pPr>
            <a:r>
              <a:rPr 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a) This describes their “</a:t>
            </a:r>
            <a:r>
              <a:rPr 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Ministry</a:t>
            </a:r>
            <a:r>
              <a:rPr 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(Their “loving”)</a:t>
            </a:r>
          </a:p>
          <a:p>
            <a:pPr>
              <a:spcBef>
                <a:spcPts val="1200"/>
              </a:spcBef>
            </a:pPr>
            <a:r>
              <a:rPr 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Jer. 3:15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“I’ll give you Shepherds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my heart” </a:t>
            </a:r>
          </a:p>
          <a:p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1561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C6046D3-1B73-4F35-B585-2F343DDEEB9F}"/>
              </a:ext>
            </a:extLst>
          </p:cNvPr>
          <p:cNvSpPr txBox="1"/>
          <p:nvPr/>
        </p:nvSpPr>
        <p:spPr>
          <a:xfrm>
            <a:off x="76200" y="0"/>
            <a:ext cx="121158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The Bible describes them as: (1 Pt 5:1-9) </a:t>
            </a:r>
          </a:p>
          <a:p>
            <a:r>
              <a:rPr 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1</a:t>
            </a:r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Elders vs 1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elders which are among you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2) 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Pastors</a:t>
            </a:r>
            <a:r>
              <a:rPr 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vs 2</a:t>
            </a: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Feed the flock of God </a:t>
            </a:r>
          </a:p>
          <a:p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Bishop vs 2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taking the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oversight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thereof”</a:t>
            </a:r>
          </a:p>
          <a:p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4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Episkope’ō</a:t>
            </a:r>
            <a:r>
              <a:rPr 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 oversee, watch over.</a:t>
            </a:r>
          </a:p>
          <a:p>
            <a:r>
              <a:rPr 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“Bishop” </a:t>
            </a:r>
            <a:r>
              <a:rPr 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1 Tim 3; Titus 1 is “</a:t>
            </a:r>
            <a:r>
              <a:rPr lang="en-US" sz="44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episkope</a:t>
            </a:r>
            <a:r>
              <a:rPr 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r>
              <a:rPr 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meaning to inspect or superintend  </a:t>
            </a:r>
          </a:p>
          <a:p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a</a:t>
            </a:r>
            <a:r>
              <a:rPr 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This describes his </a:t>
            </a:r>
            <a:r>
              <a:rPr 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Management </a:t>
            </a:r>
            <a:r>
              <a:rPr lang="en-US" sz="4400" b="1" i="1" u="sng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role</a:t>
            </a:r>
            <a:r>
              <a:rPr 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48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(How they’re to lead)</a:t>
            </a:r>
            <a:endParaRPr lang="en-US" sz="4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715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C6046D3-1B73-4F35-B585-2F343DDEEB9F}"/>
              </a:ext>
            </a:extLst>
          </p:cNvPr>
          <p:cNvSpPr txBox="1"/>
          <p:nvPr/>
        </p:nvSpPr>
        <p:spPr>
          <a:xfrm>
            <a:off x="76200" y="0"/>
            <a:ext cx="1211580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Elders vs 1 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presbyt’eros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elders …among you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Pastors</a:t>
            </a:r>
            <a:r>
              <a:rPr 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poimen</a:t>
            </a:r>
            <a:r>
              <a: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2</a:t>
            </a: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Feed the flock of God </a:t>
            </a:r>
          </a:p>
          <a:p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3) Bishop </a:t>
            </a:r>
            <a:r>
              <a: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(episcope’)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 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taking the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oversight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thereof”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These three roles are used interchangeably</a:t>
            </a:r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Acts 20:17,28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called the elders </a:t>
            </a:r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presbyteros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 28</a:t>
            </a:r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take heed unto yourselves and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all the flock 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poim’nion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flock, group of believers)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 which the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Holy Ghost hath made you overseers </a:t>
            </a:r>
            <a:r>
              <a: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epis’kopos</a:t>
            </a:r>
            <a:r>
              <a: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feed 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poimaino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shepherd)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church of God.”</a:t>
            </a:r>
          </a:p>
        </p:txBody>
      </p:sp>
    </p:spTree>
    <p:extLst>
      <p:ext uri="{BB962C8B-B14F-4D97-AF65-F5344CB8AC3E}">
        <p14:creationId xmlns:p14="http://schemas.microsoft.com/office/powerpoint/2010/main" val="39289531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7F7010-3AA4-40B2-B9CA-63494EECEF9A}"/>
              </a:ext>
            </a:extLst>
          </p:cNvPr>
          <p:cNvSpPr txBox="1"/>
          <p:nvPr/>
        </p:nvSpPr>
        <p:spPr>
          <a:xfrm>
            <a:off x="231888" y="-55314"/>
            <a:ext cx="11960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7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sees differently than us!</a:t>
            </a:r>
            <a:endParaRPr lang="en-US" sz="7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96750F-D1F3-4744-B4F9-F1D35655A6EB}"/>
              </a:ext>
            </a:extLst>
          </p:cNvPr>
          <p:cNvSpPr txBox="1"/>
          <p:nvPr/>
        </p:nvSpPr>
        <p:spPr>
          <a:xfrm>
            <a:off x="0" y="1447800"/>
            <a:ext cx="9144000" cy="3477875"/>
          </a:xfrm>
          <a:prstGeom prst="rect">
            <a:avLst/>
          </a:prstGeom>
          <a:solidFill>
            <a:schemeClr val="bg1">
              <a:alpha val="56000"/>
            </a:schemeClr>
          </a:solidFill>
          <a:effectLst>
            <a:softEdge rad="3048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“my thoughts are not your thoughts…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as the heavens are higher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 the earth, so are my ways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higher than your ways,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my thoughts than your thoughts.” </a:t>
            </a:r>
            <a:endParaRPr lang="en-US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AAC2BC-5599-4AC5-93C0-E47413658E0B}"/>
              </a:ext>
            </a:extLst>
          </p:cNvPr>
          <p:cNvSpPr txBox="1"/>
          <p:nvPr/>
        </p:nvSpPr>
        <p:spPr>
          <a:xfrm>
            <a:off x="1371600" y="821849"/>
            <a:ext cx="6231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Isaiah 55:8-9 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C129C1-8F16-49CB-B985-CCFDC0C7C130}"/>
              </a:ext>
            </a:extLst>
          </p:cNvPr>
          <p:cNvSpPr txBox="1"/>
          <p:nvPr/>
        </p:nvSpPr>
        <p:spPr>
          <a:xfrm>
            <a:off x="76200" y="4800600"/>
            <a:ext cx="11655312" cy="1938992"/>
          </a:xfrm>
          <a:prstGeom prst="rect">
            <a:avLst/>
          </a:prstGeom>
          <a:solidFill>
            <a:schemeClr val="bg1">
              <a:alpha val="38000"/>
            </a:schemeClr>
          </a:solidFill>
          <a:effectLst>
            <a:softEdge rad="1778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of this, God must reveal himself to us in order for us to “see” (understand) Him 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even ourselves.</a:t>
            </a:r>
          </a:p>
        </p:txBody>
      </p:sp>
    </p:spTree>
    <p:extLst>
      <p:ext uri="{BB962C8B-B14F-4D97-AF65-F5344CB8AC3E}">
        <p14:creationId xmlns:p14="http://schemas.microsoft.com/office/powerpoint/2010/main" val="26279099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C6046D3-1B73-4F35-B585-2F343DDEEB9F}"/>
              </a:ext>
            </a:extLst>
          </p:cNvPr>
          <p:cNvSpPr txBox="1"/>
          <p:nvPr/>
        </p:nvSpPr>
        <p:spPr>
          <a:xfrm>
            <a:off x="76200" y="0"/>
            <a:ext cx="1211580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These three roles are used interchangeably</a:t>
            </a:r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1) </a:t>
            </a:r>
            <a:r>
              <a:rPr 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Notice Paul’s greeting when writing the     </a:t>
            </a:r>
          </a:p>
          <a:p>
            <a:r>
              <a:rPr 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various churches in Philippi:  </a:t>
            </a:r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Philippians 1:1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“Paul and Timotheus, the servants of Jesus Christ,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all the saints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Christ Jesus which are at Philippi, 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the bishops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Either there were no Pastors and/or Elders </a:t>
            </a:r>
          </a:p>
          <a:p>
            <a:pPr algn="ctr"/>
            <a:r>
              <a:rPr 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any of these churches; </a:t>
            </a:r>
          </a:p>
          <a:p>
            <a:pPr algn="ctr"/>
            <a:r>
              <a:rPr 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 they were also considered “Bishops”. 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733A0B-F765-48BE-B2F5-2F0B3DF70846}"/>
              </a:ext>
            </a:extLst>
          </p:cNvPr>
          <p:cNvSpPr txBox="1"/>
          <p:nvPr/>
        </p:nvSpPr>
        <p:spPr>
          <a:xfrm>
            <a:off x="5791200" y="3200400"/>
            <a:ext cx="61835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deacons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:”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23982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C6046D3-1B73-4F35-B585-2F343DDEEB9F}"/>
              </a:ext>
            </a:extLst>
          </p:cNvPr>
          <p:cNvSpPr txBox="1"/>
          <p:nvPr/>
        </p:nvSpPr>
        <p:spPr>
          <a:xfrm>
            <a:off x="76200" y="0"/>
            <a:ext cx="12115800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These three roles are used interchangeably</a:t>
            </a:r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2) Notice God’s directions to the churches.</a:t>
            </a:r>
          </a:p>
          <a:p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Heb. 13:7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“Remember them which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 the rule over you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    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(acting in the “role” of the Bishop/overseer)</a:t>
            </a:r>
          </a:p>
          <a:p>
            <a:pPr>
              <a:spcBef>
                <a:spcPts val="1200"/>
              </a:spcBef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who have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spoken unto you the word of God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(acting in the role of the mature teaching “elder”)</a:t>
            </a:r>
          </a:p>
          <a:p>
            <a:pPr>
              <a:spcBef>
                <a:spcPts val="1200"/>
              </a:spcBef>
            </a:pP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whose faith follow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(in their role as Pastor/Shepherd)</a:t>
            </a:r>
          </a:p>
          <a:p>
            <a:pPr algn="ctr">
              <a:spcBef>
                <a:spcPts val="1200"/>
              </a:spcBef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considering 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anatheōre’ō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pay attention to) </a:t>
            </a:r>
          </a:p>
          <a:p>
            <a:pPr algn="ctr"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end of their conversation.”</a:t>
            </a:r>
          </a:p>
          <a:p>
            <a:pPr algn="ctr">
              <a:spcBef>
                <a:spcPts val="0"/>
              </a:spcBef>
            </a:pP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Anastrophē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behavior/lifestyle/ example)</a:t>
            </a:r>
          </a:p>
        </p:txBody>
      </p:sp>
    </p:spTree>
    <p:extLst>
      <p:ext uri="{BB962C8B-B14F-4D97-AF65-F5344CB8AC3E}">
        <p14:creationId xmlns:p14="http://schemas.microsoft.com/office/powerpoint/2010/main" val="4127176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C6046D3-1B73-4F35-B585-2F343DDEEB9F}"/>
              </a:ext>
            </a:extLst>
          </p:cNvPr>
          <p:cNvSpPr txBox="1"/>
          <p:nvPr/>
        </p:nvSpPr>
        <p:spPr>
          <a:xfrm>
            <a:off x="76200" y="0"/>
            <a:ext cx="12115800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These three roles are used interchangeably</a:t>
            </a:r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ts val="0"/>
              </a:spcBef>
            </a:pPr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2) Notice God’s directions to the churches.</a:t>
            </a:r>
          </a:p>
          <a:p>
            <a:pPr>
              <a:spcBef>
                <a:spcPts val="0"/>
              </a:spcBef>
            </a:pP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5:12-13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“know them which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labor among you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spcBef>
                <a:spcPts val="0"/>
              </a:spcBef>
            </a:pP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(Pastor/shepherd) </a:t>
            </a:r>
          </a:p>
          <a:p>
            <a:pPr algn="ctr"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are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 you in the Lord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(bishop/overseer)</a:t>
            </a:r>
          </a:p>
          <a:p>
            <a:pPr algn="ctr"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admonish you; 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(Teaching elder)</a:t>
            </a:r>
          </a:p>
          <a:p>
            <a:pPr algn="ctr"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to esteem them very highly in love </a:t>
            </a:r>
          </a:p>
          <a:p>
            <a:pPr algn="ctr"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their work's sake. </a:t>
            </a:r>
          </a:p>
          <a:p>
            <a:pPr algn="ctr">
              <a:spcBef>
                <a:spcPts val="0"/>
              </a:spcBef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be at peace among yourselves.” </a:t>
            </a:r>
          </a:p>
          <a:p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802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C6046D3-1B73-4F35-B585-2F343DDEEB9F}"/>
              </a:ext>
            </a:extLst>
          </p:cNvPr>
          <p:cNvSpPr txBox="1"/>
          <p:nvPr/>
        </p:nvSpPr>
        <p:spPr>
          <a:xfrm>
            <a:off x="-76200" y="152400"/>
            <a:ext cx="122682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Pastors  (</a:t>
            </a:r>
            <a:r>
              <a:rPr lang="en-US" sz="44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poimaino</a:t>
            </a:r>
            <a:r>
              <a:rPr 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 feed, rule, shepherd)</a:t>
            </a:r>
          </a:p>
          <a:p>
            <a:r>
              <a:rPr lang="en-US" sz="4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They’re accountable to the Chief Shepherd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Tim 4:1-2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charge thee before God,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the Lord Jesus Christ,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shall judge the quick and the dead at his appearing and his kingdom;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Preach the word; be instant in /out of season;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reprove, rebuke, exhort with all longsuffering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doctrine.” </a:t>
            </a:r>
          </a:p>
          <a:p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2752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C6046D3-1B73-4F35-B585-2F343DDEEB9F}"/>
              </a:ext>
            </a:extLst>
          </p:cNvPr>
          <p:cNvSpPr txBox="1"/>
          <p:nvPr/>
        </p:nvSpPr>
        <p:spPr>
          <a:xfrm>
            <a:off x="-38878" y="152400"/>
            <a:ext cx="12268200" cy="7309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4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They’re accountable to the “Chief Shepherd” </a:t>
            </a:r>
            <a:r>
              <a:rPr 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Pt 5:2,4 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Feed the flock of God …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taking the oversight..   </a:t>
            </a:r>
          </a:p>
          <a:p>
            <a:pPr algn="ctr"/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And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the chief Shepherd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shall appear,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ye shall receive a crown of glory that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fadeth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not away.”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Heb 13: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17  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Obey them that have the rule over you, </a:t>
            </a:r>
          </a:p>
          <a:p>
            <a:pPr lvl="0" algn="ctr"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submit 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hupeiko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yield)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yourselves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for they watch for your souls,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as they that must give account  </a:t>
            </a:r>
            <a:r>
              <a:rPr kumimoji="0" lang="en-US" sz="4800" b="1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(logos)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they may do it with joy &amp; not with grief: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For that is unprofitable for you.”</a:t>
            </a:r>
          </a:p>
          <a:p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8599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C6046D3-1B73-4F35-B585-2F343DDEEB9F}"/>
              </a:ext>
            </a:extLst>
          </p:cNvPr>
          <p:cNvSpPr txBox="1"/>
          <p:nvPr/>
        </p:nvSpPr>
        <p:spPr>
          <a:xfrm>
            <a:off x="-38878" y="152400"/>
            <a:ext cx="12268200" cy="723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4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They’re accountable to the “Chief Shepherd”</a:t>
            </a:r>
          </a:p>
          <a:p>
            <a:r>
              <a:rPr 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1) That’s why they must be “called” (</a:t>
            </a:r>
            <a:r>
              <a:rPr 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confirmed</a:t>
            </a:r>
            <a:r>
              <a:rPr 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Heb 5:4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“no man taketh this honor unto himself, 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but he that is called of God..”</a:t>
            </a:r>
            <a:endParaRPr lang="en-US" sz="4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2) That’s why they must be </a:t>
            </a:r>
            <a:r>
              <a:rPr 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qualified.</a:t>
            </a:r>
            <a:r>
              <a:rPr 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1Tim. 3:1-7)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“a bishop then must be ….”</a:t>
            </a:r>
          </a:p>
          <a:p>
            <a:r>
              <a:rPr 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3) That’s why they must be </a:t>
            </a:r>
            <a:r>
              <a:rPr 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careful</a:t>
            </a:r>
            <a:r>
              <a:rPr 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  <a:r>
              <a:rPr lang="en-US" sz="36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James 3:1</a:t>
            </a:r>
          </a:p>
          <a:p>
            <a:pPr algn="ctr"/>
            <a:r>
              <a:rPr lang="en-US" sz="36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“Be not many masters, 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didas’kalos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teachers)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Knowing that we shall receive the greater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condemnation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000" b="1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Krima</a:t>
            </a:r>
            <a:r>
              <a:rPr kumimoji="0" lang="en-US" sz="4000" b="1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judgment/decision)</a:t>
            </a:r>
          </a:p>
          <a:p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B01DC2-3551-4F4D-9737-27BAFFA8719B}"/>
              </a:ext>
            </a:extLst>
          </p:cNvPr>
          <p:cNvSpPr txBox="1"/>
          <p:nvPr/>
        </p:nvSpPr>
        <p:spPr>
          <a:xfrm>
            <a:off x="6934200" y="2286000"/>
            <a:ext cx="6468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(Acts 13:1,2; 1Tim. 4:14)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50471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C6046D3-1B73-4F35-B585-2F343DDEEB9F}"/>
              </a:ext>
            </a:extLst>
          </p:cNvPr>
          <p:cNvSpPr txBox="1"/>
          <p:nvPr/>
        </p:nvSpPr>
        <p:spPr>
          <a:xfrm>
            <a:off x="179560" y="-18098"/>
            <a:ext cx="11887200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4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Pastors are so much more than “preachers”</a:t>
            </a:r>
          </a:p>
          <a:p>
            <a:pPr algn="ctr"/>
            <a:r>
              <a:rPr lang="en-US" sz="48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 some type of “fire alarm” to call/pull </a:t>
            </a:r>
          </a:p>
          <a:p>
            <a:pPr algn="ctr"/>
            <a:r>
              <a:rPr lang="en-US" sz="48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case of emergencies.</a:t>
            </a:r>
          </a:p>
          <a:p>
            <a:pPr algn="ctr"/>
            <a:r>
              <a:rPr lang="en-US" sz="4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They’re part of God’s Provision for His People and as such are God’s</a:t>
            </a:r>
            <a:r>
              <a:rPr lang="en-US" sz="5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i="1" u="sng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Gifts</a:t>
            </a:r>
            <a:r>
              <a:rPr 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the local church</a:t>
            </a:r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(Eph. 4:10,11)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i="1" u="sng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Guides</a:t>
            </a:r>
            <a:r>
              <a:rPr 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the local Church</a:t>
            </a:r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(Heb. 13:7,17)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i="1" u="sng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Guards </a:t>
            </a:r>
            <a:r>
              <a:rPr 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 local church</a:t>
            </a:r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(Acts 20:28,29)</a:t>
            </a:r>
            <a:endParaRPr lang="en-US" sz="4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74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C6046D3-1B73-4F35-B585-2F343DDEEB9F}"/>
              </a:ext>
            </a:extLst>
          </p:cNvPr>
          <p:cNvSpPr txBox="1"/>
          <p:nvPr/>
        </p:nvSpPr>
        <p:spPr>
          <a:xfrm>
            <a:off x="0" y="-18098"/>
            <a:ext cx="1206676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4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Pastors (under-shepherds) </a:t>
            </a:r>
            <a:r>
              <a:rPr lang="en-US" sz="4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God’s: </a:t>
            </a:r>
            <a:endParaRPr lang="en-US" sz="4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i="1" u="sng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Gifts</a:t>
            </a:r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(Eph. 4:10,11) </a:t>
            </a:r>
            <a:r>
              <a:rPr lang="en-US" sz="4000" b="1" i="1" u="sng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Guides</a:t>
            </a:r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Heb. 13:7,17); </a:t>
            </a:r>
            <a:r>
              <a:rPr lang="en-US" sz="4000" b="1" i="1" u="sng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Guards 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(Acts 20:28,29)        </a:t>
            </a:r>
          </a:p>
          <a:p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these roles they help us to GROW.  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 Tim. 2:24-26)</a:t>
            </a:r>
            <a:endParaRPr lang="en-US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85C0DD-FDE6-447A-B707-75274BB61AF0}"/>
              </a:ext>
            </a:extLst>
          </p:cNvPr>
          <p:cNvSpPr txBox="1"/>
          <p:nvPr/>
        </p:nvSpPr>
        <p:spPr>
          <a:xfrm>
            <a:off x="125240" y="2057400"/>
            <a:ext cx="117348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servant of the Lord must not strive;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be gentle unto all men, apt to teach, patient, 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meekness instructing those that oppose themselves;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if God peradventure will give them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repentance to the acknowledging of the truth; 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And that they may recover themselves out of the snare of the devil,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CB9985-9130-424F-81FF-C11834208C1F}"/>
              </a:ext>
            </a:extLst>
          </p:cNvPr>
          <p:cNvSpPr txBox="1"/>
          <p:nvPr/>
        </p:nvSpPr>
        <p:spPr>
          <a:xfrm>
            <a:off x="2819400" y="5715000"/>
            <a:ext cx="9677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are taken captive by him at his will. “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81797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C6046D3-1B73-4F35-B585-2F343DDEEB9F}"/>
              </a:ext>
            </a:extLst>
          </p:cNvPr>
          <p:cNvSpPr txBox="1"/>
          <p:nvPr/>
        </p:nvSpPr>
        <p:spPr>
          <a:xfrm>
            <a:off x="179560" y="-18098"/>
            <a:ext cx="11887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A</a:t>
            </a:r>
            <a:endParaRPr lang="en-US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CF1781-0C74-46E1-8E1E-C8B4CE46ADAB}"/>
              </a:ext>
            </a:extLst>
          </p:cNvPr>
          <p:cNvSpPr txBox="1"/>
          <p:nvPr/>
        </p:nvSpPr>
        <p:spPr>
          <a:xfrm>
            <a:off x="167489" y="304800"/>
            <a:ext cx="11941520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Jeremiah 3:14-15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“Turn, O backsliding children, saith the LORD;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for I am married unto you: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and I will take you …and I will bring you to Zion: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And I will give you pastors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rāʿâ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shepherds)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mine heart,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which shall feed you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rāʿâ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with knowledge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and understanding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śākal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’: wisdom, prudence)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2E7F9A-A7CD-41C7-A674-99D35A54925E}"/>
              </a:ext>
            </a:extLst>
          </p:cNvPr>
          <p:cNvSpPr txBox="1"/>
          <p:nvPr/>
        </p:nvSpPr>
        <p:spPr>
          <a:xfrm>
            <a:off x="150985" y="5506224"/>
            <a:ext cx="12039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Do you have a Pastor/Shepherd?</a:t>
            </a:r>
          </a:p>
        </p:txBody>
      </p:sp>
    </p:spTree>
    <p:extLst>
      <p:ext uri="{BB962C8B-B14F-4D97-AF65-F5344CB8AC3E}">
        <p14:creationId xmlns:p14="http://schemas.microsoft.com/office/powerpoint/2010/main" val="3520743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7CB9985-9130-424F-81FF-C11834208C1F}"/>
              </a:ext>
            </a:extLst>
          </p:cNvPr>
          <p:cNvSpPr txBox="1"/>
          <p:nvPr/>
        </p:nvSpPr>
        <p:spPr>
          <a:xfrm>
            <a:off x="0" y="0"/>
            <a:ext cx="12115800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Are you allowing God to use Him to:</a:t>
            </a:r>
          </a:p>
          <a:p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Guide you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“this is the way, walk in it”? </a:t>
            </a:r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(Is 30:20,21) </a:t>
            </a:r>
          </a:p>
          <a:p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Guard you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“from the snares of the devil”? 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 Tim 2:25)</a:t>
            </a:r>
          </a:p>
          <a:p>
            <a:pPr algn="ctr"/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Help you Grow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“In grace and knowledge of our Lord and Savior Jesus Christ” </a:t>
            </a:r>
            <a:r>
              <a:rPr 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 Pt 3:18)</a:t>
            </a:r>
          </a:p>
          <a:p>
            <a:pPr algn="ctr"/>
            <a:r>
              <a:rPr lang="en-US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not, Prayerfully/Carefully Find one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“according to mine </a:t>
            </a:r>
            <a:r>
              <a:rPr 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(God’s)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heart” </a:t>
            </a:r>
            <a:r>
              <a:rPr 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Jer. 3:15</a:t>
            </a:r>
          </a:p>
          <a:p>
            <a:pPr algn="ctr"/>
            <a:r>
              <a:rPr 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Prayerfully/Carefully Follow Him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“in paths of righteousness for His names sake”</a:t>
            </a:r>
          </a:p>
          <a:p>
            <a:pPr algn="ctr"/>
            <a:r>
              <a:rPr lang="en-US" sz="36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 23:3</a:t>
            </a:r>
            <a:endParaRPr lang="en-US" sz="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8422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EFF28A79-C876-478F-B3A9-07E7AD44C3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-304800"/>
            <a:ext cx="12596439" cy="1142944"/>
          </a:xfrm>
        </p:spPr>
        <p:txBody>
          <a:bodyPr vert="horz" lIns="0" tIns="0" rIns="108367" bIns="0" numCol="1" anchorCtr="0" compatLnSpc="1">
            <a:prstTxWarp prst="textNoShape">
              <a:avLst/>
            </a:prstTxWarp>
            <a:normAutofit fontScale="900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marL="0" indent="0"/>
            <a:b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describes us as:</a:t>
            </a:r>
            <a:endParaRPr lang="en-US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PS BIBLE MINISTRY: THE PARABLES OF THE HIDDEN TREASURE AND THE PEARL">
            <a:extLst>
              <a:ext uri="{FF2B5EF4-FFF2-40B4-BE49-F238E27FC236}">
                <a16:creationId xmlns:a16="http://schemas.microsoft.com/office/drawing/2014/main" id="{C3795478-CF61-4483-BE21-FDAFC75189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1" r="10928" b="1"/>
          <a:stretch/>
        </p:blipFill>
        <p:spPr bwMode="auto">
          <a:xfrm>
            <a:off x="224124" y="286724"/>
            <a:ext cx="2595275" cy="314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blur, hand&#10;&#10;Description automatically generated">
            <a:extLst>
              <a:ext uri="{FF2B5EF4-FFF2-40B4-BE49-F238E27FC236}">
                <a16:creationId xmlns:a16="http://schemas.microsoft.com/office/drawing/2014/main" id="{99A0DC9C-1BA3-4395-B992-D60623D075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26" y="609600"/>
            <a:ext cx="5030966" cy="3476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7D8142-24FB-4EFF-ACF2-6006485D026C}"/>
              </a:ext>
            </a:extLst>
          </p:cNvPr>
          <p:cNvSpPr txBox="1"/>
          <p:nvPr/>
        </p:nvSpPr>
        <p:spPr>
          <a:xfrm>
            <a:off x="490162" y="3022845"/>
            <a:ext cx="1429916" cy="461665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 13:44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8CB848-3701-461F-A968-CC52F6F804C1}"/>
              </a:ext>
            </a:extLst>
          </p:cNvPr>
          <p:cNvSpPr txBox="1"/>
          <p:nvPr/>
        </p:nvSpPr>
        <p:spPr>
          <a:xfrm>
            <a:off x="4797234" y="2866270"/>
            <a:ext cx="18871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13:45,46 </a:t>
            </a:r>
            <a:endParaRPr lang="en-US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0A2E227C-46B2-452F-A846-84F74871A8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215" y="779574"/>
            <a:ext cx="4006442" cy="272153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62E2595-CEC1-437C-B8AA-E80E6DBA2DDF}"/>
              </a:ext>
            </a:extLst>
          </p:cNvPr>
          <p:cNvSpPr txBox="1"/>
          <p:nvPr/>
        </p:nvSpPr>
        <p:spPr>
          <a:xfrm>
            <a:off x="9308457" y="2884114"/>
            <a:ext cx="1981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Isaiah 64:8 </a:t>
            </a:r>
            <a:endParaRPr lang="en-US" sz="2800" dirty="0"/>
          </a:p>
        </p:txBody>
      </p:sp>
      <p:pic>
        <p:nvPicPr>
          <p:cNvPr id="17" name="Picture 2" descr="Text&#10;&#10;Description automatically generated">
            <a:extLst>
              <a:ext uri="{FF2B5EF4-FFF2-40B4-BE49-F238E27FC236}">
                <a16:creationId xmlns:a16="http://schemas.microsoft.com/office/drawing/2014/main" id="{900157FA-8905-454B-A92F-D1A2ECDB4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5" y="3724350"/>
            <a:ext cx="5382933" cy="3057449"/>
          </a:xfrm>
          <a:prstGeom prst="rect">
            <a:avLst/>
          </a:prstGeom>
          <a:noFill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8F97C6A-D953-46FB-B3E8-E650FF29B93B}"/>
              </a:ext>
            </a:extLst>
          </p:cNvPr>
          <p:cNvSpPr txBox="1"/>
          <p:nvPr/>
        </p:nvSpPr>
        <p:spPr>
          <a:xfrm>
            <a:off x="909218" y="5967590"/>
            <a:ext cx="2971800" cy="461665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Cor 11:2; Rev 19:7 </a:t>
            </a:r>
          </a:p>
        </p:txBody>
      </p:sp>
      <p:pic>
        <p:nvPicPr>
          <p:cNvPr id="20" name="Picture 19" descr="A picture containing person, woman&#10;&#10;Description automatically generated">
            <a:extLst>
              <a:ext uri="{FF2B5EF4-FFF2-40B4-BE49-F238E27FC236}">
                <a16:creationId xmlns:a16="http://schemas.microsoft.com/office/drawing/2014/main" id="{574B20A8-4A6B-47BD-9893-439E7BB089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6826" y="2894417"/>
            <a:ext cx="5030966" cy="424076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868122A-3E9E-4FB4-9979-14033CE1D7A1}"/>
              </a:ext>
            </a:extLst>
          </p:cNvPr>
          <p:cNvSpPr txBox="1"/>
          <p:nvPr/>
        </p:nvSpPr>
        <p:spPr>
          <a:xfrm>
            <a:off x="6769286" y="6198422"/>
            <a:ext cx="23031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Jn 10:11-14,27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85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93949A-9BAC-4498-89EB-7793D7F47F42}"/>
              </a:ext>
            </a:extLst>
          </p:cNvPr>
          <p:cNvSpPr txBox="1"/>
          <p:nvPr/>
        </p:nvSpPr>
        <p:spPr>
          <a:xfrm>
            <a:off x="76200" y="5715000"/>
            <a:ext cx="1181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We’re His Sheep under His care!</a:t>
            </a:r>
          </a:p>
        </p:txBody>
      </p:sp>
    </p:spTree>
    <p:extLst>
      <p:ext uri="{BB962C8B-B14F-4D97-AF65-F5344CB8AC3E}">
        <p14:creationId xmlns:p14="http://schemas.microsoft.com/office/powerpoint/2010/main" val="57214006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58A2AF9-C954-45A4-B37B-BFA8EC2592A9}"/>
              </a:ext>
            </a:extLst>
          </p:cNvPr>
          <p:cNvSpPr txBox="1"/>
          <p:nvPr/>
        </p:nvSpPr>
        <p:spPr>
          <a:xfrm>
            <a:off x="76200" y="0"/>
            <a:ext cx="12115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Georgia" charset="0"/>
              </a:rPr>
              <a:t>1. This Picture describes our problems.</a:t>
            </a:r>
            <a:endParaRPr lang="en-US" sz="54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53080E-9B79-463E-B525-CCE9E238CC7C}"/>
              </a:ext>
            </a:extLst>
          </p:cNvPr>
          <p:cNvSpPr txBox="1"/>
          <p:nvPr/>
        </p:nvSpPr>
        <p:spPr>
          <a:xfrm>
            <a:off x="51318" y="914400"/>
            <a:ext cx="11811000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b="1" dirty="0"/>
              <a:t> </a:t>
            </a: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 We are </a:t>
            </a:r>
            <a:r>
              <a:rPr lang="en-US" altLang="en-US" sz="4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“Prone to </a:t>
            </a:r>
            <a:r>
              <a:rPr lang="en-US" alt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wander.</a:t>
            </a:r>
            <a:r>
              <a:rPr lang="en-US" altLang="en-US" sz="4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  </a:t>
            </a:r>
            <a:r>
              <a:rPr lang="en-US" altLang="en-US" sz="4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Is. 53:6</a:t>
            </a:r>
            <a:r>
              <a:rPr lang="en-US" altLang="en-US" sz="44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1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i="1" dirty="0"/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“All we like sheep have gone astray,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we’ve turned everyone to his own way.”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1200"/>
              </a:spcBef>
            </a:pPr>
            <a:r>
              <a:rPr lang="en-US" altLang="en-US" i="1" dirty="0"/>
              <a:t>   </a:t>
            </a: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 We are Prone to </a:t>
            </a:r>
            <a:r>
              <a:rPr lang="en-US" alt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Poison</a:t>
            </a:r>
            <a:r>
              <a:rPr lang="en-US" altLang="en-US" sz="4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 (Deception)</a:t>
            </a:r>
          </a:p>
          <a:p>
            <a:pPr lvl="0"/>
            <a:r>
              <a:rPr lang="en-US" altLang="en-US" sz="4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are what you “eat”! </a:t>
            </a:r>
            <a:endParaRPr lang="en-US" altLang="en-US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altLang="en-US" sz="4000" b="1" dirty="0">
                <a:solidFill>
                  <a:srgbClr val="245B3E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Ps. 23:5 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“Thou preparest a table before me…”</a:t>
            </a:r>
            <a:endParaRPr lang="en-US" alt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0AC93B-A96C-48B5-9989-F08A9FC342BE}"/>
              </a:ext>
            </a:extLst>
          </p:cNvPr>
          <p:cNvSpPr txBox="1"/>
          <p:nvPr/>
        </p:nvSpPr>
        <p:spPr>
          <a:xfrm>
            <a:off x="154619" y="5251102"/>
            <a:ext cx="117099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 We’re Prone to </a:t>
            </a:r>
            <a:r>
              <a:rPr lang="en-US" alt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Predators</a:t>
            </a: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Ps. 23:5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preparest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table before me in the presence of mine enemies.”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75825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C53080E-9B79-463E-B525-CCE9E238CC7C}"/>
              </a:ext>
            </a:extLst>
          </p:cNvPr>
          <p:cNvSpPr txBox="1"/>
          <p:nvPr/>
        </p:nvSpPr>
        <p:spPr>
          <a:xfrm>
            <a:off x="76200" y="228600"/>
            <a:ext cx="12039600" cy="7201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b="1" dirty="0"/>
              <a:t> </a:t>
            </a:r>
            <a:r>
              <a:rPr lang="en-US" altLang="en-US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We’re Prone to </a:t>
            </a:r>
            <a:r>
              <a:rPr lang="en-US" alt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Panic!</a:t>
            </a:r>
            <a:r>
              <a:rPr lang="en-US" altLang="en-US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We’re easily:</a:t>
            </a:r>
          </a:p>
          <a:p>
            <a:pPr lvl="0"/>
            <a:r>
              <a:rPr lang="en-US" altLang="en-US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Influenced. </a:t>
            </a:r>
            <a:r>
              <a:rPr lang="en-US" alt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Gal 4:16-17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“Am I become your enemy, </a:t>
            </a:r>
          </a:p>
          <a:p>
            <a:pPr lvl="0"/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because I tell you the truth? </a:t>
            </a:r>
          </a:p>
          <a:p>
            <a:pPr lvl="0"/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They zealously affect you, </a:t>
            </a:r>
          </a:p>
          <a:p>
            <a:pPr lvl="0"/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4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Infected</a:t>
            </a: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Heb. 12:14,15  </a:t>
            </a:r>
          </a:p>
          <a:p>
            <a:pPr lvl="0" algn="ctr"/>
            <a:r>
              <a:rPr lang="en-US" altLang="en-US" sz="4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“Follow peace with all men, and holiness, …</a:t>
            </a:r>
          </a:p>
          <a:p>
            <a:pPr lvl="0" algn="ctr"/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Looking diligently lest any fail of the grace of God; </a:t>
            </a:r>
          </a:p>
          <a:p>
            <a:pPr lvl="0" algn="ctr"/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lest any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root of bitterness springing up trouble you, </a:t>
            </a:r>
          </a:p>
          <a:p>
            <a:pPr lvl="0" algn="ctr"/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thereby many be defiled” 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endParaRPr lang="en-US" alt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BB7EFB-F00B-43A2-8E7B-FA821A2A1E2E}"/>
              </a:ext>
            </a:extLst>
          </p:cNvPr>
          <p:cNvSpPr txBox="1"/>
          <p:nvPr/>
        </p:nvSpPr>
        <p:spPr>
          <a:xfrm>
            <a:off x="7467600" y="2514600"/>
            <a:ext cx="62740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not well…”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81381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C53080E-9B79-463E-B525-CCE9E238CC7C}"/>
              </a:ext>
            </a:extLst>
          </p:cNvPr>
          <p:cNvSpPr txBox="1"/>
          <p:nvPr/>
        </p:nvSpPr>
        <p:spPr>
          <a:xfrm>
            <a:off x="0" y="-15551"/>
            <a:ext cx="12039600" cy="3062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>
              <a:spcBef>
                <a:spcPct val="0"/>
              </a:spcBef>
              <a:buFont typeface="Wingdings 2" panose="05020102010507070707" pitchFamily="18" charset="2"/>
              <a:buAutoNum type="arabicPeriod"/>
            </a:pPr>
            <a:r>
              <a:rPr lang="en-US" altLang="en-US" sz="4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Problems of God’s Sheep. Prone to:</a:t>
            </a:r>
          </a:p>
          <a:p>
            <a:pPr>
              <a:spcBef>
                <a:spcPct val="0"/>
              </a:spcBef>
            </a:pPr>
            <a:r>
              <a:rPr lang="en-US" altLang="en-US" sz="4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Wander; Poison; Predators; Panic; </a:t>
            </a:r>
          </a:p>
          <a:p>
            <a:pPr>
              <a:spcBef>
                <a:spcPts val="600"/>
              </a:spcBef>
              <a:buFont typeface="Wingdings 2" panose="05020102010507070707" pitchFamily="18" charset="2"/>
              <a:buNone/>
            </a:pPr>
            <a:r>
              <a:rPr lang="en-US" altLang="en-US" sz="4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E. Becoming bloated and/or “cast” (down). </a:t>
            </a:r>
          </a:p>
          <a:p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8DE311-2AEA-4AD2-9C5C-06BB560CEFF4}"/>
              </a:ext>
            </a:extLst>
          </p:cNvPr>
          <p:cNvSpPr txBox="1"/>
          <p:nvPr/>
        </p:nvSpPr>
        <p:spPr>
          <a:xfrm>
            <a:off x="152400" y="2286000"/>
            <a:ext cx="12801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 42:5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“Why art thou cast down, O my soul? 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why art thou disquieted in me? 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749067-5CCD-4099-BB13-86AEEBCCEE48}"/>
              </a:ext>
            </a:extLst>
          </p:cNvPr>
          <p:cNvSpPr txBox="1"/>
          <p:nvPr/>
        </p:nvSpPr>
        <p:spPr>
          <a:xfrm>
            <a:off x="163285" y="3590778"/>
            <a:ext cx="1199605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Gal. 6:1 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a man… be overtaken in a fault, </a:t>
            </a:r>
          </a:p>
          <a:p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 which are spiritual restore…</a:t>
            </a:r>
          </a:p>
          <a:p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 spirit of meekness…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   </a:t>
            </a:r>
            <a:endParaRPr lang="en-US" alt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Cast Down — Sheep and Shepherds – Being Woven">
            <a:extLst>
              <a:ext uri="{FF2B5EF4-FFF2-40B4-BE49-F238E27FC236}">
                <a16:creationId xmlns:a16="http://schemas.microsoft.com/office/drawing/2014/main" id="{D1D533B1-2852-4D14-BCD9-B97D634EE6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0" t="-1344" r="890" b="13695"/>
          <a:stretch/>
        </p:blipFill>
        <p:spPr bwMode="auto">
          <a:xfrm>
            <a:off x="7772400" y="4207485"/>
            <a:ext cx="4386943" cy="2781858"/>
          </a:xfrm>
          <a:prstGeom prst="rect">
            <a:avLst/>
          </a:prstGeom>
          <a:noFill/>
          <a:effectLst>
            <a:softEdge rad="279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F40253-054E-4B68-8F0F-C0B2EC1798C2}"/>
              </a:ext>
            </a:extLst>
          </p:cNvPr>
          <p:cNvSpPr txBox="1"/>
          <p:nvPr/>
        </p:nvSpPr>
        <p:spPr>
          <a:xfrm>
            <a:off x="7162800" y="2882892"/>
            <a:ext cx="66226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ope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thou in God:”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240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C53080E-9B79-463E-B525-CCE9E238CC7C}"/>
              </a:ext>
            </a:extLst>
          </p:cNvPr>
          <p:cNvSpPr txBox="1"/>
          <p:nvPr/>
        </p:nvSpPr>
        <p:spPr>
          <a:xfrm>
            <a:off x="76200" y="-152400"/>
            <a:ext cx="12039600" cy="7786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b="1" dirty="0"/>
              <a:t> </a:t>
            </a:r>
            <a:r>
              <a:rPr lang="en-US" altLang="en-US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F.  We’re prone to </a:t>
            </a:r>
            <a:r>
              <a:rPr lang="en-US" alt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division</a:t>
            </a:r>
            <a:r>
              <a:rPr lang="en-US" altLang="en-US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en-US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of false (Selfish) leaders: </a:t>
            </a:r>
            <a:r>
              <a:rPr lang="en-US" alt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Acts 20:28,29</a:t>
            </a:r>
          </a:p>
          <a:p>
            <a:pPr algn="ctr"/>
            <a:r>
              <a:rPr lang="en-US" altLang="en-US" sz="40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Barna</a:t>
            </a:r>
            <a:r>
              <a:rPr lang="en-US" alt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Research Group found that only </a:t>
            </a:r>
            <a:r>
              <a:rPr lang="en-US" altLang="en-US" sz="4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r>
              <a:rPr lang="en-US" alt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percent of Pastors (surveyed) possess a Biblical World view.  </a:t>
            </a:r>
          </a:p>
          <a:p>
            <a:pPr algn="ctr"/>
            <a:r>
              <a:rPr lang="en-US" altLang="en-US" sz="4000" b="1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Jer</a:t>
            </a:r>
            <a:r>
              <a:rPr lang="en-US" altLang="en-US" sz="4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10:21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pastors …have not sought the LORD therefore …their flocks shall be scattered.” </a:t>
            </a:r>
          </a:p>
          <a:p>
            <a:pPr algn="ctr">
              <a:spcBef>
                <a:spcPts val="1200"/>
              </a:spcBef>
            </a:pPr>
            <a:r>
              <a:rPr lang="en-US" altLang="en-US" sz="4000" b="1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Jer</a:t>
            </a:r>
            <a:r>
              <a:rPr lang="en-US" altLang="en-US" sz="4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12:10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“Many pastors have destroyed my vineyard, </a:t>
            </a:r>
          </a:p>
          <a:p>
            <a:pPr algn="ctr">
              <a:spcBef>
                <a:spcPts val="1200"/>
              </a:spcBef>
            </a:pPr>
            <a:r>
              <a:rPr lang="en-US" alt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15:14 </a:t>
            </a:r>
            <a:r>
              <a:rPr lang="en-US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be blind leaders of the blind… </a:t>
            </a:r>
          </a:p>
          <a:p>
            <a:pPr algn="ctr"/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the blind lead the blind, </a:t>
            </a:r>
          </a:p>
          <a:p>
            <a:pPr algn="ctr"/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both shall fall into the ditch.” </a:t>
            </a:r>
          </a:p>
          <a:p>
            <a:pPr algn="ctr"/>
            <a:endParaRPr lang="en-US" altLang="en-US" sz="4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153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C53080E-9B79-463E-B525-CCE9E238CC7C}"/>
              </a:ext>
            </a:extLst>
          </p:cNvPr>
          <p:cNvSpPr txBox="1"/>
          <p:nvPr/>
        </p:nvSpPr>
        <p:spPr>
          <a:xfrm>
            <a:off x="76200" y="-152400"/>
            <a:ext cx="12039600" cy="7309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b="1" dirty="0"/>
              <a:t> </a:t>
            </a:r>
            <a:r>
              <a:rPr lang="en-US" altLang="en-US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 We’re prone to </a:t>
            </a:r>
            <a:r>
              <a:rPr lang="en-US" alt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division</a:t>
            </a:r>
            <a:r>
              <a:rPr lang="en-US" altLang="en-US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From of false (Selfish) followers: </a:t>
            </a:r>
            <a:r>
              <a:rPr lang="en-US" alt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Ro. 16:17,18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44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Barna</a:t>
            </a: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research 2020 discovered that: </a:t>
            </a:r>
          </a:p>
          <a:p>
            <a:pPr lvl="0" algn="ctr"/>
            <a:r>
              <a:rPr lang="en-US" alt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alt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u="sng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those attending </a:t>
            </a: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evangelical Protestant churches have a biblical worldview, </a:t>
            </a:r>
          </a:p>
          <a:p>
            <a:pPr lvl="0" algn="ctr"/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16% of those </a:t>
            </a:r>
            <a:r>
              <a:rPr lang="en-US" altLang="en-US" sz="4400" b="1" i="1" u="sng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attending</a:t>
            </a: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charismatic churches ,</a:t>
            </a:r>
          </a:p>
          <a:p>
            <a:pPr lvl="0" algn="ctr"/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altLang="en-US" sz="4400" b="1" i="1" u="sng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attending </a:t>
            </a: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Mainline Protestant Churches, </a:t>
            </a:r>
          </a:p>
          <a:p>
            <a:pPr lvl="0" algn="ctr"/>
            <a:r>
              <a:rPr lang="en-US" alt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%  </a:t>
            </a:r>
            <a:r>
              <a:rPr lang="en-US" altLang="en-US" sz="4400" b="1" i="1" u="sng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attending</a:t>
            </a:r>
            <a:r>
              <a:rPr lang="en-US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Catholic churches.</a:t>
            </a:r>
          </a:p>
          <a:p>
            <a:pPr lvl="0" algn="ctr">
              <a:spcBef>
                <a:spcPts val="1800"/>
              </a:spcBef>
            </a:pPr>
            <a:r>
              <a:rPr lang="en-US" alt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https://www.arizonachristian.edu/wp-content/uploads/2020/10/CRC_AWVI2020_Release11_Digital_04_20201006.pdf</a:t>
            </a:r>
            <a:endParaRPr lang="en-US" altLang="en-US" sz="3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alt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683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8A7B6F"/>
      </a:accent1>
      <a:accent2>
        <a:srgbClr val="333399"/>
      </a:accent2>
      <a:accent3>
        <a:srgbClr val="AAAAAA"/>
      </a:accent3>
      <a:accent4>
        <a:srgbClr val="DADADA"/>
      </a:accent4>
      <a:accent5>
        <a:srgbClr val="C4BFBB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ヒラギノ明朝 Pro W6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6F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 W3" pitchFamily="1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6F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 W3" pitchFamily="1" charset="-128"/>
            <a:sym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lorentine-Appointed">
  <a:themeElements>
    <a:clrScheme name="Psalm 23">
      <a:dk1>
        <a:srgbClr val="245B3E"/>
      </a:dk1>
      <a:lt1>
        <a:srgbClr val="FFFFFF"/>
      </a:lt1>
      <a:dk2>
        <a:srgbClr val="245B3E"/>
      </a:dk2>
      <a:lt2>
        <a:srgbClr val="FFFFFF"/>
      </a:lt2>
      <a:accent1>
        <a:srgbClr val="FBE26E"/>
      </a:accent1>
      <a:accent2>
        <a:srgbClr val="97CFE3"/>
      </a:accent2>
      <a:accent3>
        <a:srgbClr val="D0F9E9"/>
      </a:accent3>
      <a:accent4>
        <a:srgbClr val="E0C332"/>
      </a:accent4>
      <a:accent5>
        <a:srgbClr val="B9E3AD"/>
      </a:accent5>
      <a:accent6>
        <a:srgbClr val="DBE57E"/>
      </a:accent6>
      <a:hlink>
        <a:srgbClr val="97CFE3"/>
      </a:hlink>
      <a:folHlink>
        <a:srgbClr val="B9E3AD"/>
      </a:folHlink>
    </a:clrScheme>
    <a:fontScheme name="Florentine-Appointed">
      <a:majorFont>
        <a:latin typeface="Georgia"/>
        <a:ea typeface="ヒラギノ明朝 Pro W6"/>
        <a:cs typeface="ヒラギノ明朝 Pro W6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Florentine-Appoint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Psalm 23">
      <a:dk1>
        <a:srgbClr val="245B3E"/>
      </a:dk1>
      <a:lt1>
        <a:srgbClr val="FFFFFF"/>
      </a:lt1>
      <a:dk2>
        <a:srgbClr val="245B3E"/>
      </a:dk2>
      <a:lt2>
        <a:srgbClr val="FFFFFF"/>
      </a:lt2>
      <a:accent1>
        <a:srgbClr val="FBE26E"/>
      </a:accent1>
      <a:accent2>
        <a:srgbClr val="97CFE3"/>
      </a:accent2>
      <a:accent3>
        <a:srgbClr val="D0F9E9"/>
      </a:accent3>
      <a:accent4>
        <a:srgbClr val="E0C332"/>
      </a:accent4>
      <a:accent5>
        <a:srgbClr val="B9E3AD"/>
      </a:accent5>
      <a:accent6>
        <a:srgbClr val="DBE57E"/>
      </a:accent6>
      <a:hlink>
        <a:srgbClr val="97CFE3"/>
      </a:hlink>
      <a:folHlink>
        <a:srgbClr val="B9E3AD"/>
      </a:folHlink>
    </a:clrScheme>
    <a:fontScheme name="Default Design">
      <a:majorFont>
        <a:latin typeface="Georgia"/>
        <a:ea typeface="ヒラギノ明朝 Pro W6"/>
        <a:cs typeface="ヒラギノ明朝 Pro W6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Potter</Template>
  <TotalTime>2117</TotalTime>
  <Words>2407</Words>
  <Application>Microsoft Office PowerPoint</Application>
  <PresentationFormat>Widescreen</PresentationFormat>
  <Paragraphs>245</Paragraphs>
  <Slides>29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Calibri</vt:lpstr>
      <vt:lpstr>Calibri Light</vt:lpstr>
      <vt:lpstr>Georgia</vt:lpstr>
      <vt:lpstr>Lucida Grande</vt:lpstr>
      <vt:lpstr>Times New Roman</vt:lpstr>
      <vt:lpstr>Wingdings</vt:lpstr>
      <vt:lpstr>Wingdings 2</vt:lpstr>
      <vt:lpstr>Default Design</vt:lpstr>
      <vt:lpstr>2_Default Design</vt:lpstr>
      <vt:lpstr>Florentine-Appointed</vt:lpstr>
      <vt:lpstr>1_Default Design</vt:lpstr>
      <vt:lpstr>PowerPoint Presentation</vt:lpstr>
      <vt:lpstr>PowerPoint Presentation</vt:lpstr>
      <vt:lpstr>                      God describes us as: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ˮ뀀Į͋㉐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Peters</dc:creator>
  <cp:lastModifiedBy>Keith Peters</cp:lastModifiedBy>
  <cp:revision>49</cp:revision>
  <dcterms:created xsi:type="dcterms:W3CDTF">2016-02-04T15:22:09Z</dcterms:created>
  <dcterms:modified xsi:type="dcterms:W3CDTF">2022-03-03T20:05:07Z</dcterms:modified>
</cp:coreProperties>
</file>