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0" r:id="rId3"/>
    <p:sldMasterId id="2147483762" r:id="rId4"/>
    <p:sldMasterId id="2147483764" r:id="rId5"/>
  </p:sldMasterIdLst>
  <p:notesMasterIdLst>
    <p:notesMasterId r:id="rId30"/>
  </p:notesMasterIdLst>
  <p:sldIdLst>
    <p:sldId id="301" r:id="rId6"/>
    <p:sldId id="388" r:id="rId7"/>
    <p:sldId id="383" r:id="rId8"/>
    <p:sldId id="384" r:id="rId9"/>
    <p:sldId id="385" r:id="rId10"/>
    <p:sldId id="386" r:id="rId11"/>
    <p:sldId id="387" r:id="rId12"/>
    <p:sldId id="366" r:id="rId13"/>
    <p:sldId id="401" r:id="rId14"/>
    <p:sldId id="415" r:id="rId15"/>
    <p:sldId id="402" r:id="rId16"/>
    <p:sldId id="389" r:id="rId17"/>
    <p:sldId id="393" r:id="rId18"/>
    <p:sldId id="391" r:id="rId19"/>
    <p:sldId id="403" r:id="rId20"/>
    <p:sldId id="390" r:id="rId21"/>
    <p:sldId id="404" r:id="rId22"/>
    <p:sldId id="406" r:id="rId23"/>
    <p:sldId id="408" r:id="rId24"/>
    <p:sldId id="409" r:id="rId25"/>
    <p:sldId id="410" r:id="rId26"/>
    <p:sldId id="412" r:id="rId27"/>
    <p:sldId id="416" r:id="rId28"/>
    <p:sldId id="414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29877-80B3-4ED2-8727-2853A1A7DA77}" v="3652" dt="2023-05-04T20:47:39.694"/>
    <p1510:client id="{EECDF684-A5F1-48FA-BA41-E00FA8CF33FE}" v="525" dt="2023-05-05T14:30:15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>
      <p:cViewPr varScale="1">
        <p:scale>
          <a:sx n="105" d="100"/>
          <a:sy n="105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5839-471A-41E0-833A-C782C7062F3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8236-003F-480F-BE56-EF30B4B4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1DBE-AFF2-C838-05B2-25237B47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2890-4A74-4792-AE6F-8CB7BB0F08D8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2E0F-9DD8-626D-845A-0784DE8B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0B096-5B83-872B-1707-29B0B20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39-0786-41B2-938C-F3D5E9F6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9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B687-AC7F-C8AE-A6A2-9ED8C7D2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22E4-B14A-4CF4-8854-9B7A7D3CC4EB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3A189-2476-36E3-F014-D2B55FC0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3EFA6-160E-978D-A3B1-F22B4CD6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FB32-B644-45D1-A1D4-7FEA9BA39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554-5DD7-75DF-9870-518D6182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4881-6F17-46EC-8AD3-1432E88921DA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AF9D-F752-2825-E7D5-2F389996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BF6A-0154-8F87-D94D-5C372D61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200E-E32A-4FFD-813B-309E8E792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3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1840-E57C-D084-BE91-EDACC1F3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FFB4-8502-4816-B29E-27923784F9AA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B50AB-1B99-C9C3-2678-16339A15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2B756-3A21-5A51-9F72-DC0D420E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3716-CF16-4DDB-8673-630EDC16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72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0C3A-ED57-57B0-D08D-03A891CC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AA41-91B3-4376-89C8-79BD68D85DA6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27C4-9D7D-666F-6F66-8C86140C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6DD3-93B8-1057-00B0-5E65AD4C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2328-8F8B-4284-AB53-A6FBC15EA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86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ABC2-D24B-1FEE-C043-705EC2C7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12DE-0D59-43CC-AD14-27249ACDB108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6C440-52ED-B869-C2D6-4D9B7C70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2CAF-E95E-F9A7-F4C4-958C0EE6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23A4-F36F-4066-A3F8-CA624DDB8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ABC2-D24B-1FEE-C043-705EC2C7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12DE-0D59-43CC-AD14-27249ACDB108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6C440-52ED-B869-C2D6-4D9B7C70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2CAF-E95E-F9A7-F4C4-958C0EE6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23A4-F36F-4066-A3F8-CA624DDB8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4F3F-641C-650D-0E9D-D242443C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836-EE98-4A3A-83E1-F2E2B29315D0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6CCD-F3BC-82D4-7956-FC6AC791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5C3D-7A27-1484-BE42-1E7E28B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984F-D5AE-4021-A7E1-C7B28597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15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E689-7B69-03AD-DB69-917EF197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9837-8743-401F-B2BE-03962BB82847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32BF-846C-50F0-F869-A9C2E134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B94C-2EA8-0F44-3966-FDDB0BCF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E618-4031-4B39-BB2D-EAAE3744D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9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3F1187-68AB-86A6-872E-7281FEDA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7756-9F5F-49D6-B4A0-2BB9DD038A1A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AF2BC-4911-3C2D-89E2-2BDF914A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5453FF-EC73-7535-F75F-9994871B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77B2-361F-4DC7-BAA4-D39938078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4D45CE-6BA3-CD4E-4F6C-C346FF0E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0210-A342-4874-ACDF-763244C7AFB9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46B4E1-5D27-AA28-74C7-6180407F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80D55A-974C-0AD6-6768-555BDC39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1385-BEB8-46F1-8CF5-A9F1D212A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A97609-C884-9894-29EA-2E2D6CB6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853-4997-41D6-9CC8-B7F6DD6223FB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CF688-8E55-1B02-6D1C-EF554708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27826-4F49-FCFF-E4B2-24FC11D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974E-37E5-434F-BDBC-2A2409241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4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730ED3-D2E0-E845-69CB-F0389C82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A393-81A8-426E-8402-1F9AE8D96A35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9CB38-2988-B383-4AE8-D16B87EE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108DD9-7B81-FA9A-57DB-3A38C0F2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657B-55C4-4F54-9B4C-D54C7170F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686924-FD0F-F54D-8136-928D4794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3168-13F8-47B9-AC42-999703FB4C1C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A4F41D-272F-65EB-CAE3-ACEEAF6D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6A4FB-875B-7746-D9B2-E4BD9847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4A98-4694-4796-A534-23281FA88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2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8A4E8-8A98-CD78-7085-D4635B1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FAA9-1D15-4F93-9C9D-030C9E63BAFF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39A765-BC30-C6CD-AA9E-AE21CDAC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85C90-D40F-8409-7861-69694510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0710-F011-4D5F-860A-C24F723AD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AD9EB"/>
            </a:gs>
            <a:gs pos="100000">
              <a:srgbClr val="B0C6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82FAE6-F9D5-DEE6-B104-F373D0490A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F19140-3541-E6C0-26FC-76F803C1A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48A58-88EB-EFA9-3CF4-844F8ED4C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1D3E3-DD91-429F-801E-6570B1ADA1DE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9CCE-071A-B3A6-728B-7FE576E2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F3E0-92B2-A4F7-E3F0-F19EDB25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0819F2-E2AE-4875-9C08-F23D7A3D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B1FD3D-4144-7F7A-93C8-5EEC2F378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6D74A9-B6F7-7083-A51B-DAD1E2907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F902-8717-D418-E384-C36525840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641A6-9AF0-4801-B902-1C95EA77AEF5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8127C-0EC6-2319-BD2E-289A98C6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AC4A-4ED3-C1FB-AEEB-7CACAD757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BFD84F-DEB9-402E-94C5-9BA9563FE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CF3ACB-3957-0B67-CE1A-A330FF4B1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A9E62A-578B-1A07-AAC7-553E9579E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7C25-E8F0-363A-4CD9-B28733FE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C1C13-6A97-4BB3-8CC6-EF6190756714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A055-2AF6-B752-C429-E6EE12E2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805A-AFCA-4529-7FE5-78029A4E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20491C-3A5F-4191-B814-E57563D0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CF3ACB-3957-0B67-CE1A-A330FF4B1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A9E62A-578B-1A07-AAC7-553E9579E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7C25-E8F0-363A-4CD9-B28733FE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C1C13-6A97-4BB3-8CC6-EF6190756714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A055-2AF6-B752-C429-E6EE12E2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805A-AFCA-4529-7FE5-78029A4E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20491C-3A5F-4191-B814-E57563D0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CF3ACB-3957-0B67-CE1A-A330FF4B1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A9E62A-578B-1A07-AAC7-553E9579E8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7C25-E8F0-363A-4CD9-B28733FE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C1C13-6A97-4BB3-8CC6-EF6190756714}" type="datetimeFigureOut">
              <a:rPr lang="en-US"/>
              <a:pPr>
                <a:defRPr/>
              </a:pPr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A055-2AF6-B752-C429-E6EE12E2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2805A-AFCA-4529-7FE5-78029A4EC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20491C-3A5F-4191-B814-E57563D0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75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06CA8917-E0E0-1D97-0AF9-0B3844D6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52400"/>
            <a:ext cx="1226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Georgia Pro" panose="02040502050405020303" pitchFamily="18" charset="0"/>
              </a:rPr>
              <a:t>Principles for Powerful Living</a:t>
            </a:r>
          </a:p>
        </p:txBody>
      </p:sp>
    </p:spTree>
    <p:extLst>
      <p:ext uri="{BB962C8B-B14F-4D97-AF65-F5344CB8AC3E}">
        <p14:creationId xmlns:p14="http://schemas.microsoft.com/office/powerpoint/2010/main" val="33397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Protecting: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Foster/improve growth by: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1 Pt 3:7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Care:  (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5:28,29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Work: (</a:t>
            </a:r>
            <a:r>
              <a:rPr lang="en-US" altLang="en-US" sz="4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apply what you learn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to what (and who) you love. John 13:17 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are aware of)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things, 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ye if ye do them.”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Makarios: supremely fortunate)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love without application 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useless. Jn 14:15, 21  </a:t>
            </a:r>
            <a:r>
              <a:rPr lang="en-US" altLang="en-US" sz="4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love me…”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847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Meanings </a:t>
            </a:r>
            <a:r>
              <a:rPr lang="en-US" alt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(dimensions) 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cultivation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Preparing: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for growth (of plants). Hos. 10:12</a:t>
            </a:r>
            <a:endParaRPr lang="en-US" alt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 Protecting: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Foster/improve growth.  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5:29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Partnering: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the society of or make friends with.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“Cultivating Relationships”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We were created for relationships! Gen. 2:18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“It is not good that the man should be alone!” 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Eccl 4:7-12  vs 9: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“Two are better than one;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they have a good reward for their labor….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“…but woe to him that is alone when he falls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Cultivation</a:t>
            </a:r>
            <a:endParaRPr lang="en-US" alt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Were Created To Cultivate! 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Adam’s first job was to cultivate Eden!  Gen. 2:15a  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“The LORD took the man, and put him into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Jehovah, the God of Communication — Watchtower ONLINE LIBRARY">
            <a:extLst>
              <a:ext uri="{FF2B5EF4-FFF2-40B4-BE49-F238E27FC236}">
                <a16:creationId xmlns:a16="http://schemas.microsoft.com/office/drawing/2014/main" id="{E425C0BA-56A1-28FB-980A-D076F86B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" y="3139322"/>
            <a:ext cx="6017537" cy="37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967755-AE6D-1887-7BC8-E95CA2C6A31F}"/>
              </a:ext>
            </a:extLst>
          </p:cNvPr>
          <p:cNvSpPr txBox="1"/>
          <p:nvPr/>
        </p:nvSpPr>
        <p:spPr>
          <a:xfrm>
            <a:off x="6248400" y="3276600"/>
            <a:ext cx="59436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garden of Eden…” </a:t>
            </a:r>
          </a:p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(from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ʿêden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pleasure, delights)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riage—Its Origin and Purpose — Watchtower ONLINE LIBRARY">
            <a:extLst>
              <a:ext uri="{FF2B5EF4-FFF2-40B4-BE49-F238E27FC236}">
                <a16:creationId xmlns:a16="http://schemas.microsoft.com/office/drawing/2014/main" id="{2070CB6A-C6E5-647C-288B-5215F773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550"/>
            <a:ext cx="12192000" cy="54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6921DD-8063-CF19-5329-7A9AA0FCBC61}"/>
              </a:ext>
            </a:extLst>
          </p:cNvPr>
          <p:cNvSpPr txBox="1"/>
          <p:nvPr/>
        </p:nvSpPr>
        <p:spPr>
          <a:xfrm>
            <a:off x="76200" y="0"/>
            <a:ext cx="12048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Cultivation requires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(work).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2:15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took the man and put him in…Eden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6894B-495A-4088-0D40-3BE3B76E22A7}"/>
              </a:ext>
            </a:extLst>
          </p:cNvPr>
          <p:cNvSpPr txBox="1"/>
          <p:nvPr/>
        </p:nvSpPr>
        <p:spPr>
          <a:xfrm>
            <a:off x="990600" y="6083894"/>
            <a:ext cx="10972800" cy="769441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was before Sin entered into the world!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585D9-EFDF-AEE7-7521-D9B021876A7D}"/>
              </a:ext>
            </a:extLst>
          </p:cNvPr>
          <p:cNvSpPr txBox="1"/>
          <p:nvPr/>
        </p:nvSpPr>
        <p:spPr>
          <a:xfrm>
            <a:off x="5029200" y="1480078"/>
            <a:ext cx="7095744" cy="2677656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“…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dress 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ābad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work or till)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alt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keep it.”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shamar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guard, attend to.)</a:t>
            </a:r>
          </a:p>
        </p:txBody>
      </p:sp>
    </p:spTree>
    <p:extLst>
      <p:ext uri="{BB962C8B-B14F-4D97-AF65-F5344CB8AC3E}">
        <p14:creationId xmlns:p14="http://schemas.microsoft.com/office/powerpoint/2010/main" val="13001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Cultivation requires </a:t>
            </a:r>
            <a:r>
              <a:rPr lang="en-US" alt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(work).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2:15</a:t>
            </a: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If this was true before the fall,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more is it true now?!?  </a:t>
            </a:r>
            <a:endParaRPr lang="en-US" alt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	 Sin affects the soil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well as the soul). Ro. 8:22</a:t>
            </a:r>
            <a:endParaRPr lang="en-US" altLang="en-US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Work was not part of the fall (curse of sin),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but the “stubbornness of the soil” was! </a:t>
            </a:r>
            <a:b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3:17,18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“cursed is the ground for thy sake;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sorrow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shalt thou eat of it all the days of thy life;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ʿiṣṣābôn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worrisome labor, grief, pain)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Thorns also and thistles shall it bring forth to thee… “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Cultivation requires effort (work). 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Sin affects the soil 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the soul).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Left to itself the soil (and the soul) will grow wild and cluttered with thorns and thistles!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(Entropy!) 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God calls us to this work!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3:9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are laborers together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synergos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work with)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are God’s husbandry”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geōr’gion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cultivable farm) 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from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(soil) &amp; ergon (to toil/work)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3FF18-015E-7BFA-AAE2-88AF7ED6658F}"/>
              </a:ext>
            </a:extLst>
          </p:cNvPr>
          <p:cNvSpPr txBox="1"/>
          <p:nvPr/>
        </p:nvSpPr>
        <p:spPr>
          <a:xfrm>
            <a:off x="9372600" y="4038600"/>
            <a:ext cx="6181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God!”</a:t>
            </a:r>
          </a:p>
        </p:txBody>
      </p:sp>
    </p:spTree>
    <p:extLst>
      <p:ext uri="{BB962C8B-B14F-4D97-AF65-F5344CB8AC3E}">
        <p14:creationId xmlns:p14="http://schemas.microsoft.com/office/powerpoint/2010/main" val="4114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738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God calls us to Cultivate!   1 Cor 3:9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soil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soul)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won’t cultivate itself. 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Pr. 24:30-32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went by the field of the slothful,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…the man void of understanding;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lo it was all grown over with thorns,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nettles had covered the face thereof,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stone wall thereof was broken down. 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I …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considered it well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sheth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leb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(Set, placed, planted it in my heart!)</a:t>
            </a:r>
          </a:p>
          <a:p>
            <a:pPr marL="342900" lvl="0" indent="-34290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looked upon it and received instruction.”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152400" y="-30039"/>
            <a:ext cx="12115799" cy="693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The soil (and soul) won’t cultivate itself. 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24:30-32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Neglect will bring certain sorrow.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Pr. 24:33-34       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“Yet a little sleep, a little slumber,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folding of the hands to sleep: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(I’ll get around to it some day!)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shall thy poverty come as one that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travelleth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(Constant motion doesn’t leave room for cultivation)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thy want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maḥsôr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lack, deficiency)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an armed man.”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(Like a thief that comes suddenly. Jn 10:10) </a:t>
            </a:r>
          </a:p>
        </p:txBody>
      </p:sp>
    </p:spTree>
    <p:extLst>
      <p:ext uri="{BB962C8B-B14F-4D97-AF65-F5344CB8AC3E}">
        <p14:creationId xmlns:p14="http://schemas.microsoft.com/office/powerpoint/2010/main" val="5285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FBFC2-D58E-7B7B-AD3B-22D165406061}"/>
              </a:ext>
            </a:extLst>
          </p:cNvPr>
          <p:cNvSpPr txBox="1"/>
          <p:nvPr/>
        </p:nvSpPr>
        <p:spPr>
          <a:xfrm>
            <a:off x="228600" y="1447800"/>
            <a:ext cx="117348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“Good seed”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needs 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“good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ground” </a:t>
            </a:r>
            <a:r>
              <a:rPr kumimoji="0" lang="en-US" alt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Penetrate, Germinate, and Propagate.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ground requires Cultivation!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only difference in the actual soil in Jesus’ story was the amount of Cultivation each section received!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083C7-53D7-ECEC-7FE9-FE2F06D43C8F}"/>
              </a:ext>
            </a:extLst>
          </p:cNvPr>
          <p:cNvSpPr txBox="1"/>
          <p:nvPr/>
        </p:nvSpPr>
        <p:spPr>
          <a:xfrm>
            <a:off x="0" y="76200"/>
            <a:ext cx="10134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fruitfulness of a farm, garden, or field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be in direct proportion to the amount of care and cultivation it receives.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21336" y="2190714"/>
            <a:ext cx="120182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What’s True in Farming is also true of: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</a:p>
          <a:p>
            <a:pPr algn="ctr"/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6" descr="69105-church-fellowship-gettyimages-rawpixel.1200w.tn – Hope United Church  of Christ">
            <a:extLst>
              <a:ext uri="{FF2B5EF4-FFF2-40B4-BE49-F238E27FC236}">
                <a16:creationId xmlns:a16="http://schemas.microsoft.com/office/drawing/2014/main" id="{48A1C619-A625-F60E-AEB7-E00F0216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34173" cy="36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60659-82A4-5DAB-234D-890D1E2F52FA}"/>
              </a:ext>
            </a:extLst>
          </p:cNvPr>
          <p:cNvSpPr txBox="1"/>
          <p:nvPr/>
        </p:nvSpPr>
        <p:spPr>
          <a:xfrm>
            <a:off x="4876800" y="3429000"/>
            <a:ext cx="624078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Faith 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Peter 1:5-10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3:18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678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Bible reveals Spiritual principles to help guide us to God and His plans.  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Passion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(Open Heart)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(Col. 3:16-24)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Purpose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(Open Hand)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(Ex. 3,4)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Path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(Open Door)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(Rev. 3:7-13)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Preparation 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(Soil/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eed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Principle.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13:3-30)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2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-381000" y="102084"/>
            <a:ext cx="116586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What’s True in Farming </a:t>
            </a:r>
          </a:p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 also true in:                      </a:t>
            </a:r>
          </a:p>
          <a:p>
            <a:pPr algn="ctr"/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60659-82A4-5DAB-234D-890D1E2F52FA}"/>
              </a:ext>
            </a:extLst>
          </p:cNvPr>
          <p:cNvSpPr txBox="1"/>
          <p:nvPr/>
        </p:nvSpPr>
        <p:spPr>
          <a:xfrm>
            <a:off x="-381000" y="1980694"/>
            <a:ext cx="11658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Our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Families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Eph. 5:21-6:4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Diving Into Family Devotions - FamilyLife®">
            <a:extLst>
              <a:ext uri="{FF2B5EF4-FFF2-40B4-BE49-F238E27FC236}">
                <a16:creationId xmlns:a16="http://schemas.microsoft.com/office/drawing/2014/main" id="{2C7C0C41-E127-DB36-29F0-CA7AAE13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72409"/>
            <a:ext cx="5712956" cy="36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ading family devotions - Truth78">
            <a:extLst>
              <a:ext uri="{FF2B5EF4-FFF2-40B4-BE49-F238E27FC236}">
                <a16:creationId xmlns:a16="http://schemas.microsoft.com/office/drawing/2014/main" id="{AB76DAA7-4845-22D4-A099-5FA97590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" y="3183081"/>
            <a:ext cx="6540759" cy="36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2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-762000" y="52958"/>
            <a:ext cx="116586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What’s True in Farming </a:t>
            </a:r>
          </a:p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 also true in:                      </a:t>
            </a:r>
          </a:p>
          <a:p>
            <a:pPr algn="ctr"/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60659-82A4-5DAB-234D-890D1E2F52FA}"/>
              </a:ext>
            </a:extLst>
          </p:cNvPr>
          <p:cNvSpPr txBox="1"/>
          <p:nvPr/>
        </p:nvSpPr>
        <p:spPr>
          <a:xfrm>
            <a:off x="-381000" y="1980694"/>
            <a:ext cx="11658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Our </a:t>
            </a:r>
            <a:r>
              <a:rPr lang="en-US" sz="6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Friendships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Pr. 18:24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Flourishing Friendships in Your Church | Revive Our Hearts Blog | Revive  Our Hearts">
            <a:extLst>
              <a:ext uri="{FF2B5EF4-FFF2-40B4-BE49-F238E27FC236}">
                <a16:creationId xmlns:a16="http://schemas.microsoft.com/office/drawing/2014/main" id="{871B4357-4AD7-60F9-E18E-971C30C9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95" y="3088690"/>
            <a:ext cx="6020905" cy="37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ypes of Friendships Everyone Should Have | Living Well Spending Less®">
            <a:extLst>
              <a:ext uri="{FF2B5EF4-FFF2-40B4-BE49-F238E27FC236}">
                <a16:creationId xmlns:a16="http://schemas.microsoft.com/office/drawing/2014/main" id="{9D73521C-FF2D-E191-B05C-B31468CA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" y="3035732"/>
            <a:ext cx="5950424" cy="37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8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FBFC2-D58E-7B7B-AD3B-22D165406061}"/>
              </a:ext>
            </a:extLst>
          </p:cNvPr>
          <p:cNvSpPr txBox="1"/>
          <p:nvPr/>
        </p:nvSpPr>
        <p:spPr>
          <a:xfrm>
            <a:off x="228600" y="1143000"/>
            <a:ext cx="11734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If Cultivation involves intentionally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Preparing, Protecting, and Partnering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produce fruitful crops 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(Faith, Family, &amp; Friendships)…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Cultivation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(like Consecration)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takes time, energy and commitment.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536CE-28FB-F361-6772-D3D545C9CE54}"/>
              </a:ext>
            </a:extLst>
          </p:cNvPr>
          <p:cNvSpPr txBox="1"/>
          <p:nvPr/>
        </p:nvSpPr>
        <p:spPr>
          <a:xfrm>
            <a:off x="-228600" y="-220861"/>
            <a:ext cx="12192000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         Gal 6:7-10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a man sows,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he also reap.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sows to his flesh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of the flesh reap corruption;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soweth to the Spirit shall of the Spirit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reap life Everlasting!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let us not be weary in well doing: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in due season we shall reap, if we faint not.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 have therefore opportunity, let us do good …”</a:t>
            </a: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harvest time is coming!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126:5,6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-685800" y="-18288"/>
            <a:ext cx="11658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What are you doing to cultivate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these important relationships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with God and others?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The average American hasn't made a new friend in five years—here are some  tips for making new friends as an adult">
            <a:extLst>
              <a:ext uri="{FF2B5EF4-FFF2-40B4-BE49-F238E27FC236}">
                <a16:creationId xmlns:a16="http://schemas.microsoft.com/office/drawing/2014/main" id="{4251877F-3101-F0B7-B1B2-DE86DAB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20" y="2513044"/>
            <a:ext cx="4604484" cy="33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9105-church-fellowship-gettyimages-rawpixel.1200w.tn – Hope United Church  of Christ">
            <a:extLst>
              <a:ext uri="{FF2B5EF4-FFF2-40B4-BE49-F238E27FC236}">
                <a16:creationId xmlns:a16="http://schemas.microsoft.com/office/drawing/2014/main" id="{EE894C41-AE77-864F-92E2-0DF3A882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6" y="2513044"/>
            <a:ext cx="4158536" cy="33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veryday Devotion - AIM Hawaii">
            <a:extLst>
              <a:ext uri="{FF2B5EF4-FFF2-40B4-BE49-F238E27FC236}">
                <a16:creationId xmlns:a16="http://schemas.microsoft.com/office/drawing/2014/main" id="{9A7DAEF9-8C20-5213-F96F-E0A96FDF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106"/>
            <a:ext cx="3385264" cy="33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A45C45-2DF4-A386-EB53-F271E3A6F75F}"/>
              </a:ext>
            </a:extLst>
          </p:cNvPr>
          <p:cNvSpPr txBox="1"/>
          <p:nvPr/>
        </p:nvSpPr>
        <p:spPr>
          <a:xfrm>
            <a:off x="76200" y="5943600"/>
            <a:ext cx="1198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</a:t>
            </a:r>
            <a:r>
              <a:rPr lang="en-US" sz="4400" b="1" dirty="0"/>
              <a:t>Faith                  Family               Friends</a:t>
            </a:r>
          </a:p>
        </p:txBody>
      </p:sp>
    </p:spTree>
    <p:extLst>
      <p:ext uri="{BB962C8B-B14F-4D97-AF65-F5344CB8AC3E}">
        <p14:creationId xmlns:p14="http://schemas.microsoft.com/office/powerpoint/2010/main" val="2779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0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B1D8FB-DAD2-E026-7997-5653CE5DCD8B}"/>
              </a:ext>
            </a:extLst>
          </p:cNvPr>
          <p:cNvSpPr txBox="1"/>
          <p:nvPr/>
        </p:nvSpPr>
        <p:spPr>
          <a:xfrm>
            <a:off x="0" y="1752600"/>
            <a:ext cx="12192000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Mt. 13:1-23 Jesus described how the seed of God’s  word falls on different types of soil (hearts).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“wayside” was the only area of the field that failed to respond in any way to the seed that was sown,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primarily because it had not been cultivated!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(Prepared in any way to receive the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seed.)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083C7-53D7-ECEC-7FE9-FE2F06D43C8F}"/>
              </a:ext>
            </a:extLst>
          </p:cNvPr>
          <p:cNvSpPr txBox="1"/>
          <p:nvPr/>
        </p:nvSpPr>
        <p:spPr>
          <a:xfrm>
            <a:off x="152400" y="152400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Without any cultivation, the hard soil wouldn’t allow the seed to even penetrate it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and the “fowls” quickly devoured it.  (Vs 4 and 19) 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152400" y="2743200"/>
            <a:ext cx="11658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2 of the 3 areas of the field Jesus described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(the rocky and thorny soil)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seed was able to “penetrate” the soil (heart) 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it even began to “germinate” (grow), 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it was never able to propagate</a:t>
            </a:r>
          </a:p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(produce fruit).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 (vs 5-7 &amp; 20-22)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3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083C7-53D7-ECEC-7FE9-FE2F06D43C8F}"/>
              </a:ext>
            </a:extLst>
          </p:cNvPr>
          <p:cNvSpPr txBox="1"/>
          <p:nvPr/>
        </p:nvSpPr>
        <p:spPr>
          <a:xfrm>
            <a:off x="0" y="76200"/>
            <a:ext cx="9753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Only on the “good ground” was the seed able to Propagate!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(grow to maturity and produce fruit)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266700" y="2743200"/>
            <a:ext cx="11658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makes some soil (and souls) “good”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(kalos‘ : beautiful, valuable) </a:t>
            </a:r>
          </a:p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other soil is rocky or cluttered</a:t>
            </a:r>
          </a:p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therefore unproductive?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083C7-53D7-ECEC-7FE9-FE2F06D43C8F}"/>
              </a:ext>
            </a:extLst>
          </p:cNvPr>
          <p:cNvSpPr txBox="1"/>
          <p:nvPr/>
        </p:nvSpPr>
        <p:spPr>
          <a:xfrm>
            <a:off x="0" y="76200"/>
            <a:ext cx="9753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The soil was the same in the field.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The only difference between them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was the amount of Cultivation that was invested in each.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A037-A165-C0C0-F9DB-24BADC1D93E6}"/>
              </a:ext>
            </a:extLst>
          </p:cNvPr>
          <p:cNvSpPr txBox="1"/>
          <p:nvPr/>
        </p:nvSpPr>
        <p:spPr>
          <a:xfrm>
            <a:off x="152400" y="3200400"/>
            <a:ext cx="119634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Last week we discussed how hearts become hard.  </a:t>
            </a:r>
          </a:p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week we’ll examine how to “soften” them through cultivation!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1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Purpose  Of Cultivation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1 Cor 3:9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There are three distinct dimensions </a:t>
            </a:r>
            <a:r>
              <a:rPr lang="en-US" altLang="en-US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(meanings) 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Word Cultivate: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Preparing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for the growth of plants).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do I want to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grow?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(Produce)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(Josh 24:15; 1 Kg 18:21)</a:t>
            </a:r>
            <a:endParaRPr lang="en-US" alt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Purging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(Clearing)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has to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go?</a:t>
            </a:r>
            <a:r>
              <a:rPr lang="en-US" alt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altLang="en-US" sz="4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Tim. 2:21; 1 Cor 5:7)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3) Plowing 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(What’s “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(Hosea 10:12) </a:t>
            </a:r>
            <a:endParaRPr lang="en-US" alt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27173-9E33-7D68-232C-997F4DBB42AD}"/>
              </a:ext>
            </a:extLst>
          </p:cNvPr>
          <p:cNvSpPr txBox="1"/>
          <p:nvPr/>
        </p:nvSpPr>
        <p:spPr>
          <a:xfrm>
            <a:off x="78464" y="0"/>
            <a:ext cx="12115799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Purpose  Of Cultivation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1 Cor 3:9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 </a:t>
            </a: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Protecting: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Foster/improve growth by: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1 Pt 3:7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“Dwell with your wives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accordingto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knowledge, giving honor unto her…”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Learn what </a:t>
            </a:r>
            <a:r>
              <a:rPr lang="en-US" alt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what </a:t>
            </a:r>
            <a:r>
              <a:rPr lang="en-US" alt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harms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(her).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Care:  (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5:28,29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ought men to love their 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wives…Nourish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ektreph’o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feed, rear to maturity)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Cherish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thalpo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warm, brood, foster growth)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as the Lord the church.”</a:t>
            </a:r>
          </a:p>
          <a:p>
            <a:pPr marL="342900" lvl="0" indent="-342900" eaLnBrk="1" hangingPunct="1">
              <a:spcBef>
                <a:spcPts val="0"/>
              </a:spcBef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1562</Words>
  <Application>Microsoft Office PowerPoint</Application>
  <PresentationFormat>Widescreen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Georgia Pro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102</cp:revision>
  <dcterms:created xsi:type="dcterms:W3CDTF">2011-08-02T06:30:26Z</dcterms:created>
  <dcterms:modified xsi:type="dcterms:W3CDTF">2023-05-07T00:34:59Z</dcterms:modified>
</cp:coreProperties>
</file>