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0" r:id="rId2"/>
    <p:sldMasterId id="2147483733" r:id="rId3"/>
    <p:sldMasterId id="2147483737" r:id="rId4"/>
  </p:sldMasterIdLst>
  <p:notesMasterIdLst>
    <p:notesMasterId r:id="rId38"/>
  </p:notesMasterIdLst>
  <p:sldIdLst>
    <p:sldId id="497" r:id="rId5"/>
    <p:sldId id="562" r:id="rId6"/>
    <p:sldId id="529" r:id="rId7"/>
    <p:sldId id="555" r:id="rId8"/>
    <p:sldId id="507" r:id="rId9"/>
    <p:sldId id="560" r:id="rId10"/>
    <p:sldId id="498" r:id="rId11"/>
    <p:sldId id="509" r:id="rId12"/>
    <p:sldId id="563" r:id="rId13"/>
    <p:sldId id="564" r:id="rId14"/>
    <p:sldId id="523" r:id="rId15"/>
    <p:sldId id="530" r:id="rId16"/>
    <p:sldId id="538" r:id="rId17"/>
    <p:sldId id="532" r:id="rId18"/>
    <p:sldId id="539" r:id="rId19"/>
    <p:sldId id="545" r:id="rId20"/>
    <p:sldId id="554" r:id="rId21"/>
    <p:sldId id="542" r:id="rId22"/>
    <p:sldId id="543" r:id="rId23"/>
    <p:sldId id="548" r:id="rId24"/>
    <p:sldId id="566" r:id="rId25"/>
    <p:sldId id="551" r:id="rId26"/>
    <p:sldId id="544" r:id="rId27"/>
    <p:sldId id="546" r:id="rId28"/>
    <p:sldId id="534" r:id="rId29"/>
    <p:sldId id="550" r:id="rId30"/>
    <p:sldId id="552" r:id="rId31"/>
    <p:sldId id="553" r:id="rId32"/>
    <p:sldId id="556" r:id="rId33"/>
    <p:sldId id="549" r:id="rId34"/>
    <p:sldId id="547" r:id="rId35"/>
    <p:sldId id="558" r:id="rId36"/>
    <p:sldId id="565" r:id="rId3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806"/>
    <a:srgbClr val="0000FF"/>
    <a:srgbClr val="0000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0F2B4-25C4-4333-9B31-42D9F57936DE}" v="734" dt="2024-11-01T13:36:50.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9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AC65F-4714-4653-A94C-2C43872834FC}"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C8FE7-9712-4AC8-8FC6-24617B4616C5}" type="slidenum">
              <a:rPr lang="en-US" smtClean="0"/>
              <a:t>‹#›</a:t>
            </a:fld>
            <a:endParaRPr lang="en-US"/>
          </a:p>
        </p:txBody>
      </p:sp>
    </p:spTree>
    <p:extLst>
      <p:ext uri="{BB962C8B-B14F-4D97-AF65-F5344CB8AC3E}">
        <p14:creationId xmlns:p14="http://schemas.microsoft.com/office/powerpoint/2010/main" val="187939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6E548F-BF7C-4BA7-84D6-F173068D1CCE}"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74786" name="Rectangle 2"/>
          <p:cNvSpPr>
            <a:spLocks noGrp="1" noRot="1" noChangeAspect="1" noChangeArrowheads="1" noTextEdit="1"/>
          </p:cNvSpPr>
          <p:nvPr>
            <p:ph type="sldImg"/>
          </p:nvPr>
        </p:nvSpPr>
        <p:spPr>
          <a:xfrm>
            <a:off x="381000" y="685800"/>
            <a:ext cx="6096000" cy="3429000"/>
          </a:xfrm>
          <a:ln/>
        </p:spPr>
      </p:sp>
      <p:sp>
        <p:nvSpPr>
          <p:cNvPr id="374787" name="Rectangle 3"/>
          <p:cNvSpPr>
            <a:spLocks noGrp="1" noChangeArrowheads="1"/>
          </p:cNvSpPr>
          <p:nvPr>
            <p:ph type="body" idx="1"/>
          </p:nvPr>
        </p:nvSpPr>
        <p:spPr>
          <a:xfrm>
            <a:off x="381000" y="4343400"/>
            <a:ext cx="6096000" cy="4114800"/>
          </a:xfrm>
        </p:spPr>
        <p:txBody>
          <a:bodyPr/>
          <a:lstStyle/>
          <a:p>
            <a:pPr marL="228600" indent="-228600">
              <a:buFontTx/>
              <a:buAutoNum type="arabicPeriod"/>
            </a:pPr>
            <a:r>
              <a:rPr lang="en-US" sz="2800" dirty="0"/>
              <a:t>Meta Tauta used three times.</a:t>
            </a:r>
          </a:p>
          <a:p>
            <a:pPr marL="685800" lvl="1" indent="-228600">
              <a:buFontTx/>
              <a:buAutoNum type="alphaLcPeriod"/>
            </a:pPr>
            <a:r>
              <a:rPr lang="en-US" sz="2800" dirty="0"/>
              <a:t> 18:1 Concerning religious Babylon.</a:t>
            </a:r>
          </a:p>
          <a:p>
            <a:pPr marL="685800" lvl="1" indent="-228600">
              <a:buFontTx/>
              <a:buAutoNum type="alphaLcPeriod"/>
            </a:pPr>
            <a:r>
              <a:rPr lang="en-US" sz="2800" dirty="0"/>
              <a:t> 19:1 Concerning political Babylon</a:t>
            </a:r>
          </a:p>
          <a:p>
            <a:pPr marL="228600" indent="-228600"/>
            <a:r>
              <a:rPr lang="en-US" sz="2800" dirty="0"/>
              <a:t>Next slide, Door open in heaven.</a:t>
            </a:r>
          </a:p>
        </p:txBody>
      </p:sp>
    </p:spTree>
    <p:extLst>
      <p:ext uri="{BB962C8B-B14F-4D97-AF65-F5344CB8AC3E}">
        <p14:creationId xmlns:p14="http://schemas.microsoft.com/office/powerpoint/2010/main" val="418504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C8FE7-9712-4AC8-8FC6-24617B4616C5}" type="slidenum">
              <a:rPr lang="en-US" smtClean="0"/>
              <a:t>6</a:t>
            </a:fld>
            <a:endParaRPr lang="en-US"/>
          </a:p>
        </p:txBody>
      </p:sp>
    </p:spTree>
    <p:extLst>
      <p:ext uri="{BB962C8B-B14F-4D97-AF65-F5344CB8AC3E}">
        <p14:creationId xmlns:p14="http://schemas.microsoft.com/office/powerpoint/2010/main" val="3225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D36BD9-83BF-45E5-96DE-1CEF5AC3D7D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8527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A7C34-22ED-8F5B-03EA-A1D2C5624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97CE6-46E5-4428-03B2-3BF24481021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4DEFEB5-0F21-B76F-A8D5-1D1A238775E1}"/>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B3C46086-F20A-AC7E-37F7-6490AD587141}"/>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D36BD9-83BF-45E5-96DE-1CEF5AC3D7D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53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C8FE7-9712-4AC8-8FC6-24617B4616C5}" type="slidenum">
              <a:rPr lang="en-US" smtClean="0"/>
              <a:t>22</a:t>
            </a:fld>
            <a:endParaRPr lang="en-US"/>
          </a:p>
        </p:txBody>
      </p:sp>
    </p:spTree>
    <p:extLst>
      <p:ext uri="{BB962C8B-B14F-4D97-AF65-F5344CB8AC3E}">
        <p14:creationId xmlns:p14="http://schemas.microsoft.com/office/powerpoint/2010/main" val="337253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F7DA-88B9-4FE4-B526-33C59912D6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38B1C1-8C45-4B82-91DD-82861AD650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7C97F4-7C9A-4069-A279-AE3961CE838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E699643-5AA8-4FF4-8C1B-B0772ABC680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9B716E8-4B49-4D9B-B95E-80D6A239864E}"/>
              </a:ext>
            </a:extLst>
          </p:cNvPr>
          <p:cNvSpPr>
            <a:spLocks noGrp="1"/>
          </p:cNvSpPr>
          <p:nvPr>
            <p:ph type="sldNum" sz="quarter" idx="12"/>
          </p:nvPr>
        </p:nvSpPr>
        <p:spPr/>
        <p:txBody>
          <a:bodyPr/>
          <a:lstStyle>
            <a:lvl1pPr>
              <a:defRPr/>
            </a:lvl1pPr>
          </a:lstStyle>
          <a:p>
            <a:fld id="{88AAE75F-DD9E-4AF2-B8F4-F4A335205F31}" type="slidenum">
              <a:rPr lang="en-US" altLang="en-US"/>
              <a:pPr/>
              <a:t>‹#›</a:t>
            </a:fld>
            <a:endParaRPr lang="en-US" altLang="en-US"/>
          </a:p>
        </p:txBody>
      </p:sp>
    </p:spTree>
    <p:extLst>
      <p:ext uri="{BB962C8B-B14F-4D97-AF65-F5344CB8AC3E}">
        <p14:creationId xmlns:p14="http://schemas.microsoft.com/office/powerpoint/2010/main" val="262818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0DC6-0902-4C72-BC43-B5DE88E6C8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A345D2-D081-45AD-914E-357EB5A6FB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57490-2028-422F-906A-7C328002363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30295EF-8499-4B30-9B49-3E67F018769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A73FFEC-6CAD-4A97-8FBE-4739CEDD5DE1}"/>
              </a:ext>
            </a:extLst>
          </p:cNvPr>
          <p:cNvSpPr>
            <a:spLocks noGrp="1"/>
          </p:cNvSpPr>
          <p:nvPr>
            <p:ph type="sldNum" sz="quarter" idx="12"/>
          </p:nvPr>
        </p:nvSpPr>
        <p:spPr/>
        <p:txBody>
          <a:bodyPr/>
          <a:lstStyle>
            <a:lvl1pPr>
              <a:defRPr/>
            </a:lvl1pPr>
          </a:lstStyle>
          <a:p>
            <a:fld id="{B1017EC3-84C1-4088-A3C8-46A2A85744D1}" type="slidenum">
              <a:rPr lang="en-US" altLang="en-US"/>
              <a:pPr/>
              <a:t>‹#›</a:t>
            </a:fld>
            <a:endParaRPr lang="en-US" altLang="en-US"/>
          </a:p>
        </p:txBody>
      </p:sp>
    </p:spTree>
    <p:extLst>
      <p:ext uri="{BB962C8B-B14F-4D97-AF65-F5344CB8AC3E}">
        <p14:creationId xmlns:p14="http://schemas.microsoft.com/office/powerpoint/2010/main" val="188273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5DEA2-486B-4D1E-9789-28C41ADA6484}"/>
              </a:ext>
            </a:extLst>
          </p:cNvPr>
          <p:cNvSpPr>
            <a:spLocks noGrp="1"/>
          </p:cNvSpPr>
          <p:nvPr>
            <p:ph type="title" orient="vert"/>
          </p:nvPr>
        </p:nvSpPr>
        <p:spPr>
          <a:xfrm>
            <a:off x="8839200" y="1600200"/>
            <a:ext cx="2743200" cy="48006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6B58B5-06E4-4882-8D46-5660CB385414}"/>
              </a:ext>
            </a:extLst>
          </p:cNvPr>
          <p:cNvSpPr>
            <a:spLocks noGrp="1"/>
          </p:cNvSpPr>
          <p:nvPr>
            <p:ph type="body" orient="vert" idx="1"/>
          </p:nvPr>
        </p:nvSpPr>
        <p:spPr>
          <a:xfrm>
            <a:off x="609600" y="1600200"/>
            <a:ext cx="8026400" cy="4800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ADB31-65C4-4C98-B269-397BD447E98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8E60FEA-0330-4F72-A4C5-4DF0630DF2A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5D0C39B-F3EA-43BC-B85E-5D816403794B}"/>
              </a:ext>
            </a:extLst>
          </p:cNvPr>
          <p:cNvSpPr>
            <a:spLocks noGrp="1"/>
          </p:cNvSpPr>
          <p:nvPr>
            <p:ph type="sldNum" sz="quarter" idx="12"/>
          </p:nvPr>
        </p:nvSpPr>
        <p:spPr/>
        <p:txBody>
          <a:bodyPr/>
          <a:lstStyle>
            <a:lvl1pPr>
              <a:defRPr/>
            </a:lvl1pPr>
          </a:lstStyle>
          <a:p>
            <a:fld id="{D9F193F9-F3A9-4E96-9CE9-F46BE9EA35F2}" type="slidenum">
              <a:rPr lang="en-US" altLang="en-US"/>
              <a:pPr/>
              <a:t>‹#›</a:t>
            </a:fld>
            <a:endParaRPr lang="en-US" altLang="en-US"/>
          </a:p>
        </p:txBody>
      </p:sp>
    </p:spTree>
    <p:extLst>
      <p:ext uri="{BB962C8B-B14F-4D97-AF65-F5344CB8AC3E}">
        <p14:creationId xmlns:p14="http://schemas.microsoft.com/office/powerpoint/2010/main" val="1003200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431D-6B8C-45FB-AE3E-18DF77670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A9BD76-26B3-44F0-AB4C-7ECEC280A8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C323DD-3C38-40C2-85CB-311A5673182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A88331-860A-4C5A-934C-345FC763B22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F99F80-A40C-40BC-8A72-A7AB27FFC9C4}"/>
              </a:ext>
            </a:extLst>
          </p:cNvPr>
          <p:cNvSpPr>
            <a:spLocks noGrp="1"/>
          </p:cNvSpPr>
          <p:nvPr>
            <p:ph type="sldNum" sz="quarter" idx="12"/>
          </p:nvPr>
        </p:nvSpPr>
        <p:spPr/>
        <p:txBody>
          <a:bodyPr/>
          <a:lstStyle>
            <a:lvl1pPr>
              <a:defRPr/>
            </a:lvl1pPr>
          </a:lstStyle>
          <a:p>
            <a:fld id="{A9D6E0D0-B7DC-4A04-A5D7-3D096357A8EB}" type="slidenum">
              <a:rPr lang="en-US" altLang="en-US"/>
              <a:pPr/>
              <a:t>‹#›</a:t>
            </a:fld>
            <a:endParaRPr lang="en-US" altLang="en-US"/>
          </a:p>
        </p:txBody>
      </p:sp>
    </p:spTree>
    <p:extLst>
      <p:ext uri="{BB962C8B-B14F-4D97-AF65-F5344CB8AC3E}">
        <p14:creationId xmlns:p14="http://schemas.microsoft.com/office/powerpoint/2010/main" val="63581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77EC-895F-44EE-8EB5-63E079D3D0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9C90B6-BCEF-4627-BD38-F1D6ACD848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3A61E-35E9-4718-B2AA-B0BB5BC6D06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8ED4C03-5B0C-4460-9228-1C9D0BC2BC3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1663188-3CB1-46F1-8BAE-B3B0280EC016}"/>
              </a:ext>
            </a:extLst>
          </p:cNvPr>
          <p:cNvSpPr>
            <a:spLocks noGrp="1"/>
          </p:cNvSpPr>
          <p:nvPr>
            <p:ph type="sldNum" sz="quarter" idx="12"/>
          </p:nvPr>
        </p:nvSpPr>
        <p:spPr/>
        <p:txBody>
          <a:bodyPr/>
          <a:lstStyle>
            <a:lvl1pPr>
              <a:defRPr/>
            </a:lvl1pPr>
          </a:lstStyle>
          <a:p>
            <a:fld id="{3CEB92CD-247C-42A0-8C57-BF82B3EFE86F}" type="slidenum">
              <a:rPr lang="en-US" altLang="en-US"/>
              <a:pPr/>
              <a:t>‹#›</a:t>
            </a:fld>
            <a:endParaRPr lang="en-US" altLang="en-US"/>
          </a:p>
        </p:txBody>
      </p:sp>
    </p:spTree>
    <p:extLst>
      <p:ext uri="{BB962C8B-B14F-4D97-AF65-F5344CB8AC3E}">
        <p14:creationId xmlns:p14="http://schemas.microsoft.com/office/powerpoint/2010/main" val="1195573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4B99-9ABE-438A-A3EE-D35E4E2DBCB0}"/>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CD375D-7B30-44D2-87BF-6FC58A163D91}"/>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38DC989-86B2-4F84-8FD4-DBAB9A7E60D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18E3A0D-D58F-466E-ADBB-506B3A5FE2C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6D93E5E-19BB-4F56-9E98-F24B8CF0C5C3}"/>
              </a:ext>
            </a:extLst>
          </p:cNvPr>
          <p:cNvSpPr>
            <a:spLocks noGrp="1"/>
          </p:cNvSpPr>
          <p:nvPr>
            <p:ph type="sldNum" sz="quarter" idx="12"/>
          </p:nvPr>
        </p:nvSpPr>
        <p:spPr/>
        <p:txBody>
          <a:bodyPr/>
          <a:lstStyle>
            <a:lvl1pPr>
              <a:defRPr/>
            </a:lvl1pPr>
          </a:lstStyle>
          <a:p>
            <a:fld id="{6E77BDDD-8587-47BE-BFB6-D7761FB954CC}" type="slidenum">
              <a:rPr lang="en-US" altLang="en-US"/>
              <a:pPr/>
              <a:t>‹#›</a:t>
            </a:fld>
            <a:endParaRPr lang="en-US" altLang="en-US"/>
          </a:p>
        </p:txBody>
      </p:sp>
    </p:spTree>
    <p:extLst>
      <p:ext uri="{BB962C8B-B14F-4D97-AF65-F5344CB8AC3E}">
        <p14:creationId xmlns:p14="http://schemas.microsoft.com/office/powerpoint/2010/main" val="2567298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5FE2-F86F-4F96-BF45-18D626A8A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62AC7F-4202-45D1-B681-DEBC063D5A56}"/>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95567A-A85E-4656-95CB-9EA6A71E2008}"/>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504870-9DA6-48E5-A4D6-854B22FD252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5B9CD16-0066-48A8-A2FB-6D8B6C7A822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EECBB01-B833-4EEF-AA7B-2AB7FCC32771}"/>
              </a:ext>
            </a:extLst>
          </p:cNvPr>
          <p:cNvSpPr>
            <a:spLocks noGrp="1"/>
          </p:cNvSpPr>
          <p:nvPr>
            <p:ph type="sldNum" sz="quarter" idx="12"/>
          </p:nvPr>
        </p:nvSpPr>
        <p:spPr/>
        <p:txBody>
          <a:bodyPr/>
          <a:lstStyle>
            <a:lvl1pPr>
              <a:defRPr/>
            </a:lvl1pPr>
          </a:lstStyle>
          <a:p>
            <a:fld id="{93E3B295-F017-4576-9FA4-3A52AF69714E}" type="slidenum">
              <a:rPr lang="en-US" altLang="en-US"/>
              <a:pPr/>
              <a:t>‹#›</a:t>
            </a:fld>
            <a:endParaRPr lang="en-US" altLang="en-US"/>
          </a:p>
        </p:txBody>
      </p:sp>
    </p:spTree>
    <p:extLst>
      <p:ext uri="{BB962C8B-B14F-4D97-AF65-F5344CB8AC3E}">
        <p14:creationId xmlns:p14="http://schemas.microsoft.com/office/powerpoint/2010/main" val="4160824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11B1-55A1-42F8-92C1-1165C70713CC}"/>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8C8C3A-2B7D-4B44-98C4-8C8F6C71E4CE}"/>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B111C6-B04B-4146-AE38-3BBEFB599983}"/>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6F7F15-2740-446F-929F-A5D00049BE51}"/>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CD802B-DC80-4FE1-A0C8-60CB0D33B1F6}"/>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4C912E-0050-4FB9-B600-0D028146546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F598839-3B88-4323-8B49-BABF891C29F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2FD8945-BC60-4382-BFBA-A3882E0656D4}"/>
              </a:ext>
            </a:extLst>
          </p:cNvPr>
          <p:cNvSpPr>
            <a:spLocks noGrp="1"/>
          </p:cNvSpPr>
          <p:nvPr>
            <p:ph type="sldNum" sz="quarter" idx="12"/>
          </p:nvPr>
        </p:nvSpPr>
        <p:spPr/>
        <p:txBody>
          <a:bodyPr/>
          <a:lstStyle>
            <a:lvl1pPr>
              <a:defRPr/>
            </a:lvl1pPr>
          </a:lstStyle>
          <a:p>
            <a:fld id="{C6D9CF4B-061B-4CAD-A9DF-37A29F336DE8}" type="slidenum">
              <a:rPr lang="en-US" altLang="en-US"/>
              <a:pPr/>
              <a:t>‹#›</a:t>
            </a:fld>
            <a:endParaRPr lang="en-US" altLang="en-US"/>
          </a:p>
        </p:txBody>
      </p:sp>
    </p:spTree>
    <p:extLst>
      <p:ext uri="{BB962C8B-B14F-4D97-AF65-F5344CB8AC3E}">
        <p14:creationId xmlns:p14="http://schemas.microsoft.com/office/powerpoint/2010/main" val="670799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DA7D-996D-43B2-BBB9-4D658CE0D9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3D218A-772B-4C31-A4C2-B93A87E439C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EE25F99-1D84-45A5-B7F5-CDADE4544B2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B812796-6C6A-41E9-996F-AE30EB088A63}"/>
              </a:ext>
            </a:extLst>
          </p:cNvPr>
          <p:cNvSpPr>
            <a:spLocks noGrp="1"/>
          </p:cNvSpPr>
          <p:nvPr>
            <p:ph type="sldNum" sz="quarter" idx="12"/>
          </p:nvPr>
        </p:nvSpPr>
        <p:spPr/>
        <p:txBody>
          <a:bodyPr/>
          <a:lstStyle>
            <a:lvl1pPr>
              <a:defRPr/>
            </a:lvl1pPr>
          </a:lstStyle>
          <a:p>
            <a:fld id="{154B9CC8-45ED-42E7-9D01-D69647C809FA}" type="slidenum">
              <a:rPr lang="en-US" altLang="en-US"/>
              <a:pPr/>
              <a:t>‹#›</a:t>
            </a:fld>
            <a:endParaRPr lang="en-US" altLang="en-US"/>
          </a:p>
        </p:txBody>
      </p:sp>
    </p:spTree>
    <p:extLst>
      <p:ext uri="{BB962C8B-B14F-4D97-AF65-F5344CB8AC3E}">
        <p14:creationId xmlns:p14="http://schemas.microsoft.com/office/powerpoint/2010/main" val="633269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F4661B-F769-4760-8EAD-F70E9AB07FA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BBF2F0A-3E4D-4EE1-A2AB-0EAC81ED788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86E6E8F-1480-4413-999B-F3AACDF2C02C}"/>
              </a:ext>
            </a:extLst>
          </p:cNvPr>
          <p:cNvSpPr>
            <a:spLocks noGrp="1"/>
          </p:cNvSpPr>
          <p:nvPr>
            <p:ph type="sldNum" sz="quarter" idx="12"/>
          </p:nvPr>
        </p:nvSpPr>
        <p:spPr/>
        <p:txBody>
          <a:bodyPr/>
          <a:lstStyle>
            <a:lvl1pPr>
              <a:defRPr/>
            </a:lvl1pPr>
          </a:lstStyle>
          <a:p>
            <a:fld id="{28EF1E32-4874-4112-91A1-A1A550ECD911}" type="slidenum">
              <a:rPr lang="en-US" altLang="en-US"/>
              <a:pPr/>
              <a:t>‹#›</a:t>
            </a:fld>
            <a:endParaRPr lang="en-US" altLang="en-US"/>
          </a:p>
        </p:txBody>
      </p:sp>
    </p:spTree>
    <p:extLst>
      <p:ext uri="{BB962C8B-B14F-4D97-AF65-F5344CB8AC3E}">
        <p14:creationId xmlns:p14="http://schemas.microsoft.com/office/powerpoint/2010/main" val="3248476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FCAB-E5BD-45F2-B086-2D0B334BFAF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8A4EE-69BC-42B9-AC46-F70C34250741}"/>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D9AC36-C24F-4704-AFC9-6B1AED0A69F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93DF6B-835F-42FF-A840-F9B01BE2FF6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E4628F8-DB13-4DFA-A536-85393335832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A3D8D1A-F781-417F-9175-D269AA97E3EB}"/>
              </a:ext>
            </a:extLst>
          </p:cNvPr>
          <p:cNvSpPr>
            <a:spLocks noGrp="1"/>
          </p:cNvSpPr>
          <p:nvPr>
            <p:ph type="sldNum" sz="quarter" idx="12"/>
          </p:nvPr>
        </p:nvSpPr>
        <p:spPr/>
        <p:txBody>
          <a:bodyPr/>
          <a:lstStyle>
            <a:lvl1pPr>
              <a:defRPr/>
            </a:lvl1pPr>
          </a:lstStyle>
          <a:p>
            <a:fld id="{A37FEC86-BE44-4D2D-B0E6-19FD6BAC0D7E}" type="slidenum">
              <a:rPr lang="en-US" altLang="en-US"/>
              <a:pPr/>
              <a:t>‹#›</a:t>
            </a:fld>
            <a:endParaRPr lang="en-US" altLang="en-US"/>
          </a:p>
        </p:txBody>
      </p:sp>
    </p:spTree>
    <p:extLst>
      <p:ext uri="{BB962C8B-B14F-4D97-AF65-F5344CB8AC3E}">
        <p14:creationId xmlns:p14="http://schemas.microsoft.com/office/powerpoint/2010/main" val="342046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B7D4-B406-4A4F-A547-BE2CA28161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C8CBE0-8C80-4ADE-9ACF-C5F89AC202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5154E-5C7D-4910-AD68-934A23364C0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8932682-E451-4D05-8728-B93178A3A23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3494964-075F-4549-BBF6-187CAED94249}"/>
              </a:ext>
            </a:extLst>
          </p:cNvPr>
          <p:cNvSpPr>
            <a:spLocks noGrp="1"/>
          </p:cNvSpPr>
          <p:nvPr>
            <p:ph type="sldNum" sz="quarter" idx="12"/>
          </p:nvPr>
        </p:nvSpPr>
        <p:spPr/>
        <p:txBody>
          <a:bodyPr/>
          <a:lstStyle>
            <a:lvl1pPr>
              <a:defRPr/>
            </a:lvl1pPr>
          </a:lstStyle>
          <a:p>
            <a:fld id="{F53E6544-3598-4632-A397-84B407EF01F9}" type="slidenum">
              <a:rPr lang="en-US" altLang="en-US"/>
              <a:pPr/>
              <a:t>‹#›</a:t>
            </a:fld>
            <a:endParaRPr lang="en-US" altLang="en-US"/>
          </a:p>
        </p:txBody>
      </p:sp>
    </p:spTree>
    <p:extLst>
      <p:ext uri="{BB962C8B-B14F-4D97-AF65-F5344CB8AC3E}">
        <p14:creationId xmlns:p14="http://schemas.microsoft.com/office/powerpoint/2010/main" val="3292542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8479-FA32-462A-AC88-178319E1BF3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7EC7E5-CD65-4DEA-BFB0-91E9070064F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094D0A-6A5D-4B6E-87AF-E9372913CAE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F8F958-9818-4695-B6F5-1999E826528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9F8398C-E8EA-4150-A1AA-676CAFE0337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8A9CD31-CE48-4027-9B05-42D487E9B71A}"/>
              </a:ext>
            </a:extLst>
          </p:cNvPr>
          <p:cNvSpPr>
            <a:spLocks noGrp="1"/>
          </p:cNvSpPr>
          <p:nvPr>
            <p:ph type="sldNum" sz="quarter" idx="12"/>
          </p:nvPr>
        </p:nvSpPr>
        <p:spPr/>
        <p:txBody>
          <a:bodyPr/>
          <a:lstStyle>
            <a:lvl1pPr>
              <a:defRPr/>
            </a:lvl1pPr>
          </a:lstStyle>
          <a:p>
            <a:fld id="{AD3C84B6-A8E7-4FD7-A687-4B10D1756AB3}" type="slidenum">
              <a:rPr lang="en-US" altLang="en-US"/>
              <a:pPr/>
              <a:t>‹#›</a:t>
            </a:fld>
            <a:endParaRPr lang="en-US" altLang="en-US"/>
          </a:p>
        </p:txBody>
      </p:sp>
    </p:spTree>
    <p:extLst>
      <p:ext uri="{BB962C8B-B14F-4D97-AF65-F5344CB8AC3E}">
        <p14:creationId xmlns:p14="http://schemas.microsoft.com/office/powerpoint/2010/main" val="3446508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E1C1-4B68-4864-952D-FEE43F6370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F562FB-873B-417A-9035-1F786343F5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85B43-FCF8-4E05-8E5F-AEB8E419B23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CED9187-1C92-488C-91FF-0C5D4C58A2E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899733A-8FFE-4956-A3E1-E4489C8C0838}"/>
              </a:ext>
            </a:extLst>
          </p:cNvPr>
          <p:cNvSpPr>
            <a:spLocks noGrp="1"/>
          </p:cNvSpPr>
          <p:nvPr>
            <p:ph type="sldNum" sz="quarter" idx="12"/>
          </p:nvPr>
        </p:nvSpPr>
        <p:spPr/>
        <p:txBody>
          <a:bodyPr/>
          <a:lstStyle>
            <a:lvl1pPr>
              <a:defRPr/>
            </a:lvl1pPr>
          </a:lstStyle>
          <a:p>
            <a:fld id="{3E2985EE-2FB4-4B57-A601-7D871EB89F73}" type="slidenum">
              <a:rPr lang="en-US" altLang="en-US"/>
              <a:pPr/>
              <a:t>‹#›</a:t>
            </a:fld>
            <a:endParaRPr lang="en-US" altLang="en-US"/>
          </a:p>
        </p:txBody>
      </p:sp>
    </p:spTree>
    <p:extLst>
      <p:ext uri="{BB962C8B-B14F-4D97-AF65-F5344CB8AC3E}">
        <p14:creationId xmlns:p14="http://schemas.microsoft.com/office/powerpoint/2010/main" val="2087535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1745B2-07FD-45ED-AAC0-59CCB65BE921}"/>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6F6CC4-F452-4E03-A69B-955C7A20F393}"/>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7D83AB-7B61-4223-99A3-5FCF0845E40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B36D058-6A33-45CC-9FFA-8F6125F7F70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4FEC25A-9998-4A43-A170-3E7A89647E9B}"/>
              </a:ext>
            </a:extLst>
          </p:cNvPr>
          <p:cNvSpPr>
            <a:spLocks noGrp="1"/>
          </p:cNvSpPr>
          <p:nvPr>
            <p:ph type="sldNum" sz="quarter" idx="12"/>
          </p:nvPr>
        </p:nvSpPr>
        <p:spPr/>
        <p:txBody>
          <a:bodyPr/>
          <a:lstStyle>
            <a:lvl1pPr>
              <a:defRPr/>
            </a:lvl1pPr>
          </a:lstStyle>
          <a:p>
            <a:fld id="{61A548D0-E9AE-470D-8F2F-FDBE79E3057C}" type="slidenum">
              <a:rPr lang="en-US" altLang="en-US"/>
              <a:pPr/>
              <a:t>‹#›</a:t>
            </a:fld>
            <a:endParaRPr lang="en-US" altLang="en-US"/>
          </a:p>
        </p:txBody>
      </p:sp>
    </p:spTree>
    <p:extLst>
      <p:ext uri="{BB962C8B-B14F-4D97-AF65-F5344CB8AC3E}">
        <p14:creationId xmlns:p14="http://schemas.microsoft.com/office/powerpoint/2010/main" val="3354253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FAE8-3BDD-446E-A781-A15068AA47C9}"/>
              </a:ext>
            </a:extLst>
          </p:cNvPr>
          <p:cNvSpPr>
            <a:spLocks noGrp="1"/>
          </p:cNvSpPr>
          <p:nvPr>
            <p:ph type="title"/>
          </p:nvPr>
        </p:nvSpPr>
        <p:spPr>
          <a:xfrm>
            <a:off x="837904" y="365001"/>
            <a:ext cx="10516195" cy="132605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202B6F-09EA-4AC5-9676-DD8255871B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82961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28600"/>
            <a:ext cx="11582400" cy="632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Times New Roman"/>
                <a:ea typeface="+mn-ea"/>
                <a:cs typeface="+mn-cs"/>
              </a:rPr>
              <a:t>18</a:t>
            </a:r>
            <a:endParaRPr kumimoji="0" lang="en-US" sz="1600" b="1" i="0" u="none" strike="noStrike" kern="1200" cap="none" spc="0" normalizeH="0" baseline="0" noProof="0" dirty="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8845286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6A16-ED10-4886-A6C6-4D3B06DAA023}"/>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B8294E-F7E3-4617-9C4D-870E2487277D}"/>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A822AC4-C16A-472F-BE44-91AC2BA2A83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E07B76F-73D2-40F6-8D3B-8F5DEEB0770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7DE5CE8-2E83-4355-A8CD-7FF69E6C2F71}"/>
              </a:ext>
            </a:extLst>
          </p:cNvPr>
          <p:cNvSpPr>
            <a:spLocks noGrp="1"/>
          </p:cNvSpPr>
          <p:nvPr>
            <p:ph type="sldNum" sz="quarter" idx="12"/>
          </p:nvPr>
        </p:nvSpPr>
        <p:spPr/>
        <p:txBody>
          <a:bodyPr/>
          <a:lstStyle>
            <a:lvl1pPr>
              <a:defRPr/>
            </a:lvl1pPr>
          </a:lstStyle>
          <a:p>
            <a:fld id="{71DABDFA-5472-4245-83B9-CB9DC1FC00BF}" type="slidenum">
              <a:rPr lang="en-US" altLang="en-US"/>
              <a:pPr/>
              <a:t>‹#›</a:t>
            </a:fld>
            <a:endParaRPr lang="en-US" altLang="en-US"/>
          </a:p>
        </p:txBody>
      </p:sp>
    </p:spTree>
    <p:extLst>
      <p:ext uri="{BB962C8B-B14F-4D97-AF65-F5344CB8AC3E}">
        <p14:creationId xmlns:p14="http://schemas.microsoft.com/office/powerpoint/2010/main" val="184253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715CF-55A3-4ED0-BCC6-6DBA030268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020C95-1F6F-4CC1-BA67-71145DD3890A}"/>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FB27A8-A2CB-4828-96C5-8E30AF357F59}"/>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45C928-EB02-4129-BB41-9A6D81709C1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00E3C3A-73F5-4DFF-A5BF-91F81A2A38E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CEF9747-64C3-4028-8E7D-4E498344123B}"/>
              </a:ext>
            </a:extLst>
          </p:cNvPr>
          <p:cNvSpPr>
            <a:spLocks noGrp="1"/>
          </p:cNvSpPr>
          <p:nvPr>
            <p:ph type="sldNum" sz="quarter" idx="12"/>
          </p:nvPr>
        </p:nvSpPr>
        <p:spPr/>
        <p:txBody>
          <a:bodyPr/>
          <a:lstStyle>
            <a:lvl1pPr>
              <a:defRPr/>
            </a:lvl1pPr>
          </a:lstStyle>
          <a:p>
            <a:fld id="{306677C2-E8D0-486C-83A1-7C51E4033FA9}" type="slidenum">
              <a:rPr lang="en-US" altLang="en-US"/>
              <a:pPr/>
              <a:t>‹#›</a:t>
            </a:fld>
            <a:endParaRPr lang="en-US" altLang="en-US"/>
          </a:p>
        </p:txBody>
      </p:sp>
    </p:spTree>
    <p:extLst>
      <p:ext uri="{BB962C8B-B14F-4D97-AF65-F5344CB8AC3E}">
        <p14:creationId xmlns:p14="http://schemas.microsoft.com/office/powerpoint/2010/main" val="284191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2843-C2B3-4E48-8053-4FAB1CF6C393}"/>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035714-CC10-4803-ACAA-35D91857593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9F0990-EF9B-4A46-B810-1555251ABA82}"/>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8ACC82-2D0D-4508-9AAE-0C90C0598B19}"/>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A7D39F-F0BB-429E-92A9-605D48C76206}"/>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C2DF9E-2273-465A-8859-F151D394E55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FF4E757-6EF8-42DF-9969-87879AF34DA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C2A5D27-0A26-4EDB-B338-83926B367E41}"/>
              </a:ext>
            </a:extLst>
          </p:cNvPr>
          <p:cNvSpPr>
            <a:spLocks noGrp="1"/>
          </p:cNvSpPr>
          <p:nvPr>
            <p:ph type="sldNum" sz="quarter" idx="12"/>
          </p:nvPr>
        </p:nvSpPr>
        <p:spPr/>
        <p:txBody>
          <a:bodyPr/>
          <a:lstStyle>
            <a:lvl1pPr>
              <a:defRPr/>
            </a:lvl1pPr>
          </a:lstStyle>
          <a:p>
            <a:fld id="{6199FF31-E7BC-464C-8334-0060281B8EE0}" type="slidenum">
              <a:rPr lang="en-US" altLang="en-US"/>
              <a:pPr/>
              <a:t>‹#›</a:t>
            </a:fld>
            <a:endParaRPr lang="en-US" altLang="en-US"/>
          </a:p>
        </p:txBody>
      </p:sp>
    </p:spTree>
    <p:extLst>
      <p:ext uri="{BB962C8B-B14F-4D97-AF65-F5344CB8AC3E}">
        <p14:creationId xmlns:p14="http://schemas.microsoft.com/office/powerpoint/2010/main" val="409761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2BA6-E933-49A9-8D83-732BF7F26E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ABF99F-24E8-4039-8CFA-B6428A4F27F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D821064-98A4-4D75-B633-5971F9E64E9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E01F45D-9167-48E0-B426-A775906246F7}"/>
              </a:ext>
            </a:extLst>
          </p:cNvPr>
          <p:cNvSpPr>
            <a:spLocks noGrp="1"/>
          </p:cNvSpPr>
          <p:nvPr>
            <p:ph type="sldNum" sz="quarter" idx="12"/>
          </p:nvPr>
        </p:nvSpPr>
        <p:spPr/>
        <p:txBody>
          <a:bodyPr/>
          <a:lstStyle>
            <a:lvl1pPr>
              <a:defRPr/>
            </a:lvl1pPr>
          </a:lstStyle>
          <a:p>
            <a:fld id="{5F6C6CA3-5F20-4FD6-A8BC-0C5411CA7E40}" type="slidenum">
              <a:rPr lang="en-US" altLang="en-US"/>
              <a:pPr/>
              <a:t>‹#›</a:t>
            </a:fld>
            <a:endParaRPr lang="en-US" altLang="en-US"/>
          </a:p>
        </p:txBody>
      </p:sp>
    </p:spTree>
    <p:extLst>
      <p:ext uri="{BB962C8B-B14F-4D97-AF65-F5344CB8AC3E}">
        <p14:creationId xmlns:p14="http://schemas.microsoft.com/office/powerpoint/2010/main" val="248207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E3058-4904-455D-ACAA-92D19B29F2F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0EEA8F7-A016-4DA0-B067-3267DB1D3F3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0299225-C481-4B88-BE67-897F782981F3}"/>
              </a:ext>
            </a:extLst>
          </p:cNvPr>
          <p:cNvSpPr>
            <a:spLocks noGrp="1"/>
          </p:cNvSpPr>
          <p:nvPr>
            <p:ph type="sldNum" sz="quarter" idx="12"/>
          </p:nvPr>
        </p:nvSpPr>
        <p:spPr/>
        <p:txBody>
          <a:bodyPr/>
          <a:lstStyle>
            <a:lvl1pPr>
              <a:defRPr/>
            </a:lvl1pPr>
          </a:lstStyle>
          <a:p>
            <a:fld id="{A03F6B60-D7C8-42A6-8AC5-1A8C76228110}" type="slidenum">
              <a:rPr lang="en-US" altLang="en-US"/>
              <a:pPr/>
              <a:t>‹#›</a:t>
            </a:fld>
            <a:endParaRPr lang="en-US" altLang="en-US"/>
          </a:p>
        </p:txBody>
      </p:sp>
    </p:spTree>
    <p:extLst>
      <p:ext uri="{BB962C8B-B14F-4D97-AF65-F5344CB8AC3E}">
        <p14:creationId xmlns:p14="http://schemas.microsoft.com/office/powerpoint/2010/main" val="236473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C4D9-9BA1-4D26-83B8-DE195CBB10BC}"/>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6BC3C2-6EA0-440E-89F6-E9C4EC0ADFB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FEED63-13ED-4FC5-AABC-7B52E3C8231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B0909F-8D68-4FAE-B00A-15ECF979F1F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F36B94A-0CA8-440C-BB14-82C04E7B428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A5CE270-4367-429D-944C-C35BC759F034}"/>
              </a:ext>
            </a:extLst>
          </p:cNvPr>
          <p:cNvSpPr>
            <a:spLocks noGrp="1"/>
          </p:cNvSpPr>
          <p:nvPr>
            <p:ph type="sldNum" sz="quarter" idx="12"/>
          </p:nvPr>
        </p:nvSpPr>
        <p:spPr/>
        <p:txBody>
          <a:bodyPr/>
          <a:lstStyle>
            <a:lvl1pPr>
              <a:defRPr/>
            </a:lvl1pPr>
          </a:lstStyle>
          <a:p>
            <a:fld id="{E0A116AD-4502-4B0E-820B-13DE4CB170C5}" type="slidenum">
              <a:rPr lang="en-US" altLang="en-US"/>
              <a:pPr/>
              <a:t>‹#›</a:t>
            </a:fld>
            <a:endParaRPr lang="en-US" altLang="en-US"/>
          </a:p>
        </p:txBody>
      </p:sp>
    </p:spTree>
    <p:extLst>
      <p:ext uri="{BB962C8B-B14F-4D97-AF65-F5344CB8AC3E}">
        <p14:creationId xmlns:p14="http://schemas.microsoft.com/office/powerpoint/2010/main" val="201990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FB64-F129-4B0E-95E8-5260115DB70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F75DB5-0516-40F0-991A-0ACB21354E58}"/>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0AF670-D0DE-49CF-9DA8-A29AAB34D62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F9DCA6-C8EB-44A7-AC28-1BDAB42EDD5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053AC95-55BE-49B6-8243-5D8F33D1073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8FC9D6C-2AFB-441D-8D22-ADD8080FEB5B}"/>
              </a:ext>
            </a:extLst>
          </p:cNvPr>
          <p:cNvSpPr>
            <a:spLocks noGrp="1"/>
          </p:cNvSpPr>
          <p:nvPr>
            <p:ph type="sldNum" sz="quarter" idx="12"/>
          </p:nvPr>
        </p:nvSpPr>
        <p:spPr/>
        <p:txBody>
          <a:bodyPr/>
          <a:lstStyle>
            <a:lvl1pPr>
              <a:defRPr/>
            </a:lvl1pPr>
          </a:lstStyle>
          <a:p>
            <a:fld id="{EF49DBFE-345C-4E70-920B-EAAB64EA11FC}" type="slidenum">
              <a:rPr lang="en-US" altLang="en-US"/>
              <a:pPr/>
              <a:t>‹#›</a:t>
            </a:fld>
            <a:endParaRPr lang="en-US" altLang="en-US"/>
          </a:p>
        </p:txBody>
      </p:sp>
    </p:spTree>
    <p:extLst>
      <p:ext uri="{BB962C8B-B14F-4D97-AF65-F5344CB8AC3E}">
        <p14:creationId xmlns:p14="http://schemas.microsoft.com/office/powerpoint/2010/main" val="343247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942FFB6-5EBA-4881-B039-E27E3932067F}"/>
              </a:ext>
            </a:extLst>
          </p:cNvPr>
          <p:cNvSpPr>
            <a:spLocks noGrp="1" noChangeArrowheads="1"/>
          </p:cNvSpPr>
          <p:nvPr>
            <p:ph type="title"/>
          </p:nvPr>
        </p:nvSpPr>
        <p:spPr bwMode="auto">
          <a:xfrm>
            <a:off x="609600" y="52578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E784E533-ED4A-4DD3-8FE3-6F3BFB7BB073}"/>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F5D113B6-FBF3-49D4-860A-B8F768ED9F3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6149" name="Rectangle 5">
            <a:extLst>
              <a:ext uri="{FF2B5EF4-FFF2-40B4-BE49-F238E27FC236}">
                <a16:creationId xmlns:a16="http://schemas.microsoft.com/office/drawing/2014/main" id="{EFEF2F06-D26F-4526-8A84-1A2BF0B0A38C}"/>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6150" name="Rectangle 6">
            <a:extLst>
              <a:ext uri="{FF2B5EF4-FFF2-40B4-BE49-F238E27FC236}">
                <a16:creationId xmlns:a16="http://schemas.microsoft.com/office/drawing/2014/main" id="{1CC0235A-77DE-4DCC-A4A6-5EF667FA651C}"/>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803BD96-00DC-43B6-BEBD-DC88BB9BFC0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000" b="1" i="1" kern="1200">
          <a:solidFill>
            <a:schemeClr val="tx2"/>
          </a:solidFill>
          <a:latin typeface="+mj-lt"/>
          <a:ea typeface="+mj-ea"/>
          <a:cs typeface="+mj-cs"/>
        </a:defRPr>
      </a:lvl1pPr>
      <a:lvl2pPr algn="ctr" rtl="0" fontAlgn="base">
        <a:spcBef>
          <a:spcPct val="0"/>
        </a:spcBef>
        <a:spcAft>
          <a:spcPct val="0"/>
        </a:spcAft>
        <a:defRPr sz="4000" b="1" i="1">
          <a:solidFill>
            <a:schemeClr val="tx2"/>
          </a:solidFill>
          <a:latin typeface="Georgia" panose="02040502050405020303" pitchFamily="18" charset="0"/>
        </a:defRPr>
      </a:lvl2pPr>
      <a:lvl3pPr algn="ctr" rtl="0" fontAlgn="base">
        <a:spcBef>
          <a:spcPct val="0"/>
        </a:spcBef>
        <a:spcAft>
          <a:spcPct val="0"/>
        </a:spcAft>
        <a:defRPr sz="4000" b="1" i="1">
          <a:solidFill>
            <a:schemeClr val="tx2"/>
          </a:solidFill>
          <a:latin typeface="Georgia" panose="02040502050405020303" pitchFamily="18" charset="0"/>
        </a:defRPr>
      </a:lvl3pPr>
      <a:lvl4pPr algn="ctr" rtl="0" fontAlgn="base">
        <a:spcBef>
          <a:spcPct val="0"/>
        </a:spcBef>
        <a:spcAft>
          <a:spcPct val="0"/>
        </a:spcAft>
        <a:defRPr sz="4000" b="1" i="1">
          <a:solidFill>
            <a:schemeClr val="tx2"/>
          </a:solidFill>
          <a:latin typeface="Georgia" panose="02040502050405020303" pitchFamily="18" charset="0"/>
        </a:defRPr>
      </a:lvl4pPr>
      <a:lvl5pPr algn="ctr" rtl="0" fontAlgn="base">
        <a:spcBef>
          <a:spcPct val="0"/>
        </a:spcBef>
        <a:spcAft>
          <a:spcPct val="0"/>
        </a:spcAft>
        <a:defRPr sz="4000" b="1" i="1">
          <a:solidFill>
            <a:schemeClr val="tx2"/>
          </a:solidFill>
          <a:latin typeface="Georgia" panose="02040502050405020303" pitchFamily="18" charset="0"/>
        </a:defRPr>
      </a:lvl5pPr>
      <a:lvl6pPr marL="457200" algn="ctr" rtl="0" fontAlgn="base">
        <a:spcBef>
          <a:spcPct val="0"/>
        </a:spcBef>
        <a:spcAft>
          <a:spcPct val="0"/>
        </a:spcAft>
        <a:defRPr sz="4000" b="1" i="1">
          <a:solidFill>
            <a:schemeClr val="tx2"/>
          </a:solidFill>
          <a:latin typeface="Georgia" panose="02040502050405020303" pitchFamily="18" charset="0"/>
        </a:defRPr>
      </a:lvl6pPr>
      <a:lvl7pPr marL="914400" algn="ctr" rtl="0" fontAlgn="base">
        <a:spcBef>
          <a:spcPct val="0"/>
        </a:spcBef>
        <a:spcAft>
          <a:spcPct val="0"/>
        </a:spcAft>
        <a:defRPr sz="4000" b="1" i="1">
          <a:solidFill>
            <a:schemeClr val="tx2"/>
          </a:solidFill>
          <a:latin typeface="Georgia" panose="02040502050405020303" pitchFamily="18" charset="0"/>
        </a:defRPr>
      </a:lvl7pPr>
      <a:lvl8pPr marL="1371600" algn="ctr" rtl="0" fontAlgn="base">
        <a:spcBef>
          <a:spcPct val="0"/>
        </a:spcBef>
        <a:spcAft>
          <a:spcPct val="0"/>
        </a:spcAft>
        <a:defRPr sz="4000" b="1" i="1">
          <a:solidFill>
            <a:schemeClr val="tx2"/>
          </a:solidFill>
          <a:latin typeface="Georgia" panose="02040502050405020303" pitchFamily="18" charset="0"/>
        </a:defRPr>
      </a:lvl8pPr>
      <a:lvl9pPr marL="1828800" algn="ctr" rtl="0" fontAlgn="base">
        <a:spcBef>
          <a:spcPct val="0"/>
        </a:spcBef>
        <a:spcAft>
          <a:spcPct val="0"/>
        </a:spcAft>
        <a:defRPr sz="4000" b="1" i="1">
          <a:solidFill>
            <a:schemeClr val="tx2"/>
          </a:solidFill>
          <a:latin typeface="Georgia" panose="02040502050405020303"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E0FD223-92D6-42F7-90BA-7A486E83EE69}"/>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39BD805E-6E31-4559-86E7-1B306DC5986B}"/>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7E4D9D45-B520-4431-AA80-C4221DF7F97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a:extLst>
              <a:ext uri="{FF2B5EF4-FFF2-40B4-BE49-F238E27FC236}">
                <a16:creationId xmlns:a16="http://schemas.microsoft.com/office/drawing/2014/main" id="{05B9C714-9A31-46A7-BE7A-BC5BEA38945D}"/>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a:extLst>
              <a:ext uri="{FF2B5EF4-FFF2-40B4-BE49-F238E27FC236}">
                <a16:creationId xmlns:a16="http://schemas.microsoft.com/office/drawing/2014/main" id="{5ECF84E3-119F-44CF-8970-96BEB10F305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529521B-9E42-4F4C-9768-7347B59549D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000" b="1" i="1" kern="1200">
          <a:solidFill>
            <a:schemeClr val="tx2"/>
          </a:solidFill>
          <a:latin typeface="+mj-lt"/>
          <a:ea typeface="+mj-ea"/>
          <a:cs typeface="+mj-cs"/>
        </a:defRPr>
      </a:lvl1pPr>
      <a:lvl2pPr algn="ctr" rtl="0" fontAlgn="base">
        <a:spcBef>
          <a:spcPct val="0"/>
        </a:spcBef>
        <a:spcAft>
          <a:spcPct val="0"/>
        </a:spcAft>
        <a:defRPr sz="4000" b="1" i="1">
          <a:solidFill>
            <a:schemeClr val="tx2"/>
          </a:solidFill>
          <a:latin typeface="Georgia" panose="02040502050405020303" pitchFamily="18" charset="0"/>
        </a:defRPr>
      </a:lvl2pPr>
      <a:lvl3pPr algn="ctr" rtl="0" fontAlgn="base">
        <a:spcBef>
          <a:spcPct val="0"/>
        </a:spcBef>
        <a:spcAft>
          <a:spcPct val="0"/>
        </a:spcAft>
        <a:defRPr sz="4000" b="1" i="1">
          <a:solidFill>
            <a:schemeClr val="tx2"/>
          </a:solidFill>
          <a:latin typeface="Georgia" panose="02040502050405020303" pitchFamily="18" charset="0"/>
        </a:defRPr>
      </a:lvl3pPr>
      <a:lvl4pPr algn="ctr" rtl="0" fontAlgn="base">
        <a:spcBef>
          <a:spcPct val="0"/>
        </a:spcBef>
        <a:spcAft>
          <a:spcPct val="0"/>
        </a:spcAft>
        <a:defRPr sz="4000" b="1" i="1">
          <a:solidFill>
            <a:schemeClr val="tx2"/>
          </a:solidFill>
          <a:latin typeface="Georgia" panose="02040502050405020303" pitchFamily="18" charset="0"/>
        </a:defRPr>
      </a:lvl4pPr>
      <a:lvl5pPr algn="ctr" rtl="0" fontAlgn="base">
        <a:spcBef>
          <a:spcPct val="0"/>
        </a:spcBef>
        <a:spcAft>
          <a:spcPct val="0"/>
        </a:spcAft>
        <a:defRPr sz="4000" b="1" i="1">
          <a:solidFill>
            <a:schemeClr val="tx2"/>
          </a:solidFill>
          <a:latin typeface="Georgia" panose="02040502050405020303" pitchFamily="18" charset="0"/>
        </a:defRPr>
      </a:lvl5pPr>
      <a:lvl6pPr marL="457200" algn="ctr" rtl="0" fontAlgn="base">
        <a:spcBef>
          <a:spcPct val="0"/>
        </a:spcBef>
        <a:spcAft>
          <a:spcPct val="0"/>
        </a:spcAft>
        <a:defRPr sz="4000" b="1" i="1">
          <a:solidFill>
            <a:schemeClr val="tx2"/>
          </a:solidFill>
          <a:latin typeface="Georgia" panose="02040502050405020303" pitchFamily="18" charset="0"/>
        </a:defRPr>
      </a:lvl6pPr>
      <a:lvl7pPr marL="914400" algn="ctr" rtl="0" fontAlgn="base">
        <a:spcBef>
          <a:spcPct val="0"/>
        </a:spcBef>
        <a:spcAft>
          <a:spcPct val="0"/>
        </a:spcAft>
        <a:defRPr sz="4000" b="1" i="1">
          <a:solidFill>
            <a:schemeClr val="tx2"/>
          </a:solidFill>
          <a:latin typeface="Georgia" panose="02040502050405020303" pitchFamily="18" charset="0"/>
        </a:defRPr>
      </a:lvl7pPr>
      <a:lvl8pPr marL="1371600" algn="ctr" rtl="0" fontAlgn="base">
        <a:spcBef>
          <a:spcPct val="0"/>
        </a:spcBef>
        <a:spcAft>
          <a:spcPct val="0"/>
        </a:spcAft>
        <a:defRPr sz="4000" b="1" i="1">
          <a:solidFill>
            <a:schemeClr val="tx2"/>
          </a:solidFill>
          <a:latin typeface="Georgia" panose="02040502050405020303" pitchFamily="18" charset="0"/>
        </a:defRPr>
      </a:lvl8pPr>
      <a:lvl9pPr marL="1828800" algn="ctr" rtl="0" fontAlgn="base">
        <a:spcBef>
          <a:spcPct val="0"/>
        </a:spcBef>
        <a:spcAft>
          <a:spcPct val="0"/>
        </a:spcAft>
        <a:defRPr sz="4000" b="1" i="1">
          <a:solidFill>
            <a:schemeClr val="tx2"/>
          </a:solidFill>
          <a:latin typeface="Georgia" panose="02040502050405020303"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ED77218E-772C-4622-BC69-9830F0E8186C}"/>
              </a:ext>
            </a:extLst>
          </p:cNvPr>
          <p:cNvSpPr>
            <a:spLocks noGrp="1" noChangeArrowheads="1"/>
          </p:cNvSpPr>
          <p:nvPr>
            <p:ph type="body" idx="1"/>
          </p:nvPr>
        </p:nvSpPr>
        <p:spPr bwMode="auto">
          <a:xfrm>
            <a:off x="690563" y="687586"/>
            <a:ext cx="10810875" cy="5473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180838" bIns="5080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extLst>
      <p:ext uri="{BB962C8B-B14F-4D97-AF65-F5344CB8AC3E}">
        <p14:creationId xmlns:p14="http://schemas.microsoft.com/office/powerpoint/2010/main" val="3717883205"/>
      </p:ext>
    </p:extLst>
  </p:cSld>
  <p:clrMap bg1="dk2" tx1="lt1" bg2="dk1" tx2="lt2" accent1="accent1" accent2="accent2" accent3="accent3" accent4="accent4" accent5="accent5" accent6="accent6" hlink="hlink" folHlink="folHlink"/>
  <p:sldLayoutIdLst>
    <p:sldLayoutId id="2147483734" r:id="rId1"/>
  </p:sldLayoutIdLst>
  <p:transition/>
  <p:txStyles>
    <p:titleStyle>
      <a:lvl1pPr marL="27906" algn="ctr" rtl="0" fontAlgn="base">
        <a:spcBef>
          <a:spcPct val="0"/>
        </a:spcBef>
        <a:spcAft>
          <a:spcPct val="0"/>
        </a:spcAft>
        <a:defRPr sz="3868" b="1" i="1" kern="1200">
          <a:solidFill>
            <a:srgbClr val="000000"/>
          </a:solidFill>
          <a:latin typeface="+mj-lt"/>
          <a:ea typeface="+mj-ea"/>
          <a:cs typeface="+mj-cs"/>
          <a:sym typeface="Arial" panose="020B0604020202020204" pitchFamily="34" charset="0"/>
        </a:defRPr>
      </a:lvl1pPr>
      <a:lvl2pPr marL="27906"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2pPr>
      <a:lvl3pPr marL="27906"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3pPr>
      <a:lvl4pPr marL="27906"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4pPr>
      <a:lvl5pPr marL="27906"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5pPr>
      <a:lvl6pPr marL="349380"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6pPr>
      <a:lvl7pPr marL="670853"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7pPr>
      <a:lvl8pPr marL="992326"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8pPr>
      <a:lvl9pPr marL="1313800"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9pPr>
    </p:titleStyle>
    <p:bodyStyle>
      <a:lvl1pPr marL="341565" indent="-338217" algn="l" rtl="0" fontAlgn="base">
        <a:spcBef>
          <a:spcPts val="773"/>
        </a:spcBef>
        <a:spcAft>
          <a:spcPct val="0"/>
        </a:spcAft>
        <a:buSzPct val="100000"/>
        <a:buFont typeface="Lucida Grande" pitchFamily="1" charset="0"/>
        <a:buChar char="•"/>
        <a:defRPr sz="3094" kern="1200">
          <a:solidFill>
            <a:schemeClr val="tx1"/>
          </a:solidFill>
          <a:latin typeface="+mn-lt"/>
          <a:ea typeface="+mn-ea"/>
          <a:cs typeface="+mn-cs"/>
          <a:sym typeface="Arial" panose="020B0604020202020204" pitchFamily="34" charset="0"/>
        </a:defRPr>
      </a:lvl1pPr>
      <a:lvl2pPr marL="665271" indent="-275708" algn="l" rtl="0" fontAlgn="base">
        <a:spcBef>
          <a:spcPts val="633"/>
        </a:spcBef>
        <a:spcAft>
          <a:spcPct val="0"/>
        </a:spcAft>
        <a:buSzPct val="100000"/>
        <a:buFont typeface="Lucida Grande" pitchFamily="1" charset="0"/>
        <a:buChar char="–"/>
        <a:defRPr sz="2672" kern="1200">
          <a:solidFill>
            <a:schemeClr val="tx1"/>
          </a:solidFill>
          <a:latin typeface="+mn-lt"/>
          <a:ea typeface="+mn-ea"/>
          <a:cs typeface="+mn-cs"/>
          <a:sym typeface="Arial" panose="020B0604020202020204" pitchFamily="34" charset="0"/>
        </a:defRPr>
      </a:lvl2pPr>
      <a:lvl3pPr marL="1074927" indent="-228827" algn="l" rtl="0" fontAlgn="base">
        <a:spcBef>
          <a:spcPts val="562"/>
        </a:spcBef>
        <a:spcAft>
          <a:spcPct val="0"/>
        </a:spcAft>
        <a:buSzPct val="100000"/>
        <a:buFont typeface="Lucida Grande" pitchFamily="1" charset="0"/>
        <a:buChar char="•"/>
        <a:defRPr sz="2391" kern="1200">
          <a:solidFill>
            <a:schemeClr val="tx1"/>
          </a:solidFill>
          <a:latin typeface="+mn-lt"/>
          <a:ea typeface="+mn-ea"/>
          <a:cs typeface="+mn-cs"/>
          <a:sym typeface="Arial" panose="020B0604020202020204" pitchFamily="34" charset="0"/>
        </a:defRPr>
      </a:lvl3pPr>
      <a:lvl4pPr marL="1530348" indent="-226594" algn="l" rtl="0" fontAlgn="base">
        <a:spcBef>
          <a:spcPts val="492"/>
        </a:spcBef>
        <a:spcAft>
          <a:spcPct val="0"/>
        </a:spcAft>
        <a:buSzPct val="100000"/>
        <a:buFont typeface="Lucida Grande" pitchFamily="1" charset="0"/>
        <a:buChar char="–"/>
        <a:defRPr sz="1969" kern="1200">
          <a:solidFill>
            <a:schemeClr val="tx1"/>
          </a:solidFill>
          <a:latin typeface="+mn-lt"/>
          <a:ea typeface="+mn-ea"/>
          <a:cs typeface="+mn-cs"/>
          <a:sym typeface="Arial" panose="020B0604020202020204" pitchFamily="34" charset="0"/>
        </a:defRPr>
      </a:lvl4pPr>
      <a:lvl5pPr marL="1986884" indent="-227711" algn="l" rtl="0" fontAlgn="base">
        <a:spcBef>
          <a:spcPts val="492"/>
        </a:spcBef>
        <a:spcAft>
          <a:spcPct val="0"/>
        </a:spcAft>
        <a:buSzPct val="100000"/>
        <a:buFont typeface="Lucida Grande" pitchFamily="1" charset="0"/>
        <a:buChar char="»"/>
        <a:defRPr sz="1969" kern="1200">
          <a:solidFill>
            <a:schemeClr val="tx1"/>
          </a:solidFill>
          <a:latin typeface="+mn-lt"/>
          <a:ea typeface="+mn-ea"/>
          <a:cs typeface="+mn-cs"/>
          <a:sym typeface="Arial" panose="020B0604020202020204" pitchFamily="34" charset="0"/>
        </a:defRPr>
      </a:lvl5pPr>
      <a:lvl6pPr marL="1768104" indent="-160736" algn="l" defTabSz="642947"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577" indent="-160736" algn="l" defTabSz="642947"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1051" indent="-160736" algn="l" defTabSz="642947"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524" indent="-160736" algn="l" defTabSz="642947"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47" rtl="0" eaLnBrk="1" latinLnBrk="0" hangingPunct="1">
        <a:defRPr sz="1266" kern="1200">
          <a:solidFill>
            <a:schemeClr val="tx1"/>
          </a:solidFill>
          <a:latin typeface="+mn-lt"/>
          <a:ea typeface="+mn-ea"/>
          <a:cs typeface="+mn-cs"/>
        </a:defRPr>
      </a:lvl1pPr>
      <a:lvl2pPr marL="321473" algn="l" defTabSz="642947" rtl="0" eaLnBrk="1" latinLnBrk="0" hangingPunct="1">
        <a:defRPr sz="1266" kern="1200">
          <a:solidFill>
            <a:schemeClr val="tx1"/>
          </a:solidFill>
          <a:latin typeface="+mn-lt"/>
          <a:ea typeface="+mn-ea"/>
          <a:cs typeface="+mn-cs"/>
        </a:defRPr>
      </a:lvl2pPr>
      <a:lvl3pPr marL="642947" algn="l" defTabSz="642947" rtl="0" eaLnBrk="1" latinLnBrk="0" hangingPunct="1">
        <a:defRPr sz="1266" kern="1200">
          <a:solidFill>
            <a:schemeClr val="tx1"/>
          </a:solidFill>
          <a:latin typeface="+mn-lt"/>
          <a:ea typeface="+mn-ea"/>
          <a:cs typeface="+mn-cs"/>
        </a:defRPr>
      </a:lvl3pPr>
      <a:lvl4pPr marL="964420" algn="l" defTabSz="642947" rtl="0" eaLnBrk="1" latinLnBrk="0" hangingPunct="1">
        <a:defRPr sz="1266" kern="1200">
          <a:solidFill>
            <a:schemeClr val="tx1"/>
          </a:solidFill>
          <a:latin typeface="+mn-lt"/>
          <a:ea typeface="+mn-ea"/>
          <a:cs typeface="+mn-cs"/>
        </a:defRPr>
      </a:lvl4pPr>
      <a:lvl5pPr marL="1285894" algn="l" defTabSz="642947" rtl="0" eaLnBrk="1" latinLnBrk="0" hangingPunct="1">
        <a:defRPr sz="1266" kern="1200">
          <a:solidFill>
            <a:schemeClr val="tx1"/>
          </a:solidFill>
          <a:latin typeface="+mn-lt"/>
          <a:ea typeface="+mn-ea"/>
          <a:cs typeface="+mn-cs"/>
        </a:defRPr>
      </a:lvl5pPr>
      <a:lvl6pPr marL="1607367" algn="l" defTabSz="642947" rtl="0" eaLnBrk="1" latinLnBrk="0" hangingPunct="1">
        <a:defRPr sz="1266" kern="1200">
          <a:solidFill>
            <a:schemeClr val="tx1"/>
          </a:solidFill>
          <a:latin typeface="+mn-lt"/>
          <a:ea typeface="+mn-ea"/>
          <a:cs typeface="+mn-cs"/>
        </a:defRPr>
      </a:lvl6pPr>
      <a:lvl7pPr marL="1928840" algn="l" defTabSz="642947" rtl="0" eaLnBrk="1" latinLnBrk="0" hangingPunct="1">
        <a:defRPr sz="1266" kern="1200">
          <a:solidFill>
            <a:schemeClr val="tx1"/>
          </a:solidFill>
          <a:latin typeface="+mn-lt"/>
          <a:ea typeface="+mn-ea"/>
          <a:cs typeface="+mn-cs"/>
        </a:defRPr>
      </a:lvl7pPr>
      <a:lvl8pPr marL="2250314" algn="l" defTabSz="642947" rtl="0" eaLnBrk="1" latinLnBrk="0" hangingPunct="1">
        <a:defRPr sz="1266" kern="1200">
          <a:solidFill>
            <a:schemeClr val="tx1"/>
          </a:solidFill>
          <a:latin typeface="+mn-lt"/>
          <a:ea typeface="+mn-ea"/>
          <a:cs typeface="+mn-cs"/>
        </a:defRPr>
      </a:lvl8pPr>
      <a:lvl9pPr marL="2571787" algn="l" defTabSz="642947" rtl="0" eaLnBrk="1" latinLnBrk="0" hangingPunct="1">
        <a:defRPr sz="126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228600"/>
            <a:ext cx="115824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ftr" sz="quarter" idx="3"/>
          </p:nvPr>
        </p:nvSpPr>
        <p:spPr bwMode="auto">
          <a:xfrm>
            <a:off x="0" y="6400800"/>
            <a:ext cx="1117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smtClean="0">
                <a:solidFill>
                  <a:schemeClr val="bg1"/>
                </a:solidFill>
                <a:latin typeface="+mj-lt"/>
              </a:defRPr>
            </a:lvl1pPr>
          </a:lstStyle>
          <a:p>
            <a:pPr>
              <a:defRPr/>
            </a:pPr>
            <a:r>
              <a:rPr lang="en-US"/>
              <a:t>18</a:t>
            </a:r>
            <a:endParaRPr lang="en-US" dirty="0"/>
          </a:p>
        </p:txBody>
      </p:sp>
    </p:spTree>
    <p:extLst>
      <p:ext uri="{BB962C8B-B14F-4D97-AF65-F5344CB8AC3E}">
        <p14:creationId xmlns:p14="http://schemas.microsoft.com/office/powerpoint/2010/main" val="4022798577"/>
      </p:ext>
    </p:extLst>
  </p:cSld>
  <p:clrMap bg1="lt1" tx1="dk1" bg2="lt2" tx2="dk2" accent1="accent1" accent2="accent2" accent3="accent3" accent4="accent4" accent5="accent5" accent6="accent6" hlink="hlink" folHlink="folHlink"/>
  <p:sldLayoutIdLst>
    <p:sldLayoutId id="2147483739" r:id="rId1"/>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40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4000" b="1">
          <a:solidFill>
            <a:schemeClr val="bg1"/>
          </a:solidFill>
          <a:latin typeface="+mn-lt"/>
        </a:defRPr>
      </a:lvl2pPr>
      <a:lvl3pPr marL="1143000" indent="-228600" algn="l" rtl="0" eaLnBrk="0" fontAlgn="base" hangingPunct="0">
        <a:spcBef>
          <a:spcPct val="20000"/>
        </a:spcBef>
        <a:spcAft>
          <a:spcPct val="0"/>
        </a:spcAft>
        <a:buChar char="•"/>
        <a:defRPr sz="4000" b="1">
          <a:solidFill>
            <a:schemeClr val="bg1"/>
          </a:solidFill>
          <a:latin typeface="+mn-lt"/>
        </a:defRPr>
      </a:lvl3pPr>
      <a:lvl4pPr marL="1600200" indent="-228600" algn="l" rtl="0" eaLnBrk="0" fontAlgn="base" hangingPunct="0">
        <a:spcBef>
          <a:spcPct val="20000"/>
        </a:spcBef>
        <a:spcAft>
          <a:spcPct val="0"/>
        </a:spcAft>
        <a:buChar char="–"/>
        <a:defRPr sz="4000" b="1">
          <a:solidFill>
            <a:schemeClr val="bg1"/>
          </a:solidFill>
          <a:latin typeface="+mn-lt"/>
        </a:defRPr>
      </a:lvl4pPr>
      <a:lvl5pPr marL="2057400" indent="-228600" algn="l" rtl="0" eaLnBrk="0" fontAlgn="base" hangingPunct="0">
        <a:spcBef>
          <a:spcPct val="20000"/>
        </a:spcBef>
        <a:spcAft>
          <a:spcPct val="0"/>
        </a:spcAft>
        <a:buChar char="»"/>
        <a:defRPr sz="4000" b="1">
          <a:solidFill>
            <a:schemeClr val="bg1"/>
          </a:solidFill>
          <a:latin typeface="+mn-lt"/>
        </a:defRPr>
      </a:lvl5pPr>
      <a:lvl6pPr marL="2514600" indent="-228600" algn="l" rtl="0" fontAlgn="base">
        <a:spcBef>
          <a:spcPct val="20000"/>
        </a:spcBef>
        <a:spcAft>
          <a:spcPct val="0"/>
        </a:spcAft>
        <a:defRPr sz="4000" b="1">
          <a:solidFill>
            <a:schemeClr val="bg1"/>
          </a:solidFill>
          <a:latin typeface="+mn-lt"/>
        </a:defRPr>
      </a:lvl6pPr>
      <a:lvl7pPr marL="2971800" indent="-228600" algn="l" rtl="0" fontAlgn="base">
        <a:spcBef>
          <a:spcPct val="20000"/>
        </a:spcBef>
        <a:spcAft>
          <a:spcPct val="0"/>
        </a:spcAft>
        <a:defRPr sz="4000" b="1">
          <a:solidFill>
            <a:schemeClr val="bg1"/>
          </a:solidFill>
          <a:latin typeface="+mn-lt"/>
        </a:defRPr>
      </a:lvl7pPr>
      <a:lvl8pPr marL="3429000" indent="-228600" algn="l" rtl="0" fontAlgn="base">
        <a:spcBef>
          <a:spcPct val="20000"/>
        </a:spcBef>
        <a:spcAft>
          <a:spcPct val="0"/>
        </a:spcAft>
        <a:defRPr sz="4000" b="1">
          <a:solidFill>
            <a:schemeClr val="bg1"/>
          </a:solidFill>
          <a:latin typeface="+mn-lt"/>
        </a:defRPr>
      </a:lvl8pPr>
      <a:lvl9pPr marL="3886200" indent="-228600" algn="l" rtl="0" fontAlgn="base">
        <a:spcBef>
          <a:spcPct val="20000"/>
        </a:spcBef>
        <a:spcAft>
          <a:spcPct val="0"/>
        </a:spcAft>
        <a:defRPr sz="4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1.gi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1.gi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p:nvPr>
        </p:nvSpPr>
        <p:spPr>
          <a:xfrm>
            <a:off x="0" y="0"/>
            <a:ext cx="12268200" cy="4114800"/>
          </a:xfrm>
        </p:spPr>
        <p:txBody>
          <a:bodyPr/>
          <a:lstStyle/>
          <a:p>
            <a:pPr algn="ctr">
              <a:spcBef>
                <a:spcPts val="0"/>
              </a:spcBef>
              <a:buNone/>
            </a:pPr>
            <a:r>
              <a:rPr lang="en-US" sz="5400" dirty="0">
                <a:latin typeface="+mj-lt"/>
              </a:rPr>
              <a:t>The “Why” of the Rapture </a:t>
            </a:r>
            <a:r>
              <a:rPr lang="en-US" sz="4800" dirty="0">
                <a:latin typeface="+mj-lt"/>
              </a:rPr>
              <a:t>Pt 2</a:t>
            </a:r>
          </a:p>
          <a:p>
            <a:pPr algn="ctr">
              <a:spcBef>
                <a:spcPts val="0"/>
              </a:spcBef>
              <a:buNone/>
            </a:pPr>
            <a:r>
              <a:rPr lang="en-US" sz="3200" i="1" dirty="0">
                <a:latin typeface="+mj-lt"/>
              </a:rPr>
              <a:t>Jn 14:3 </a:t>
            </a:r>
            <a:r>
              <a:rPr lang="en-US" sz="4400" i="1" dirty="0">
                <a:solidFill>
                  <a:srgbClr val="FFFF00"/>
                </a:solidFill>
                <a:latin typeface="+mj-lt"/>
              </a:rPr>
              <a:t>“I will come again to receive you unto myself,</a:t>
            </a:r>
          </a:p>
          <a:p>
            <a:pPr marL="0" indent="0">
              <a:buNone/>
            </a:pPr>
            <a:endParaRPr lang="en-US" sz="4800" dirty="0"/>
          </a:p>
        </p:txBody>
      </p:sp>
      <p:pic>
        <p:nvPicPr>
          <p:cNvPr id="6" name="Picture 5" descr="A picture containing table, indoor, cake&#10;&#10;Description generated with high confidence">
            <a:extLst>
              <a:ext uri="{FF2B5EF4-FFF2-40B4-BE49-F238E27FC236}">
                <a16:creationId xmlns:a16="http://schemas.microsoft.com/office/drawing/2014/main" id="{788683D2-FFCA-43DB-96CF-4CD8071AD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12156332" cy="5259527"/>
          </a:xfrm>
          <a:prstGeom prst="rect">
            <a:avLst/>
          </a:prstGeom>
        </p:spPr>
      </p:pic>
      <p:sp>
        <p:nvSpPr>
          <p:cNvPr id="3" name="TextBox 2">
            <a:extLst>
              <a:ext uri="{FF2B5EF4-FFF2-40B4-BE49-F238E27FC236}">
                <a16:creationId xmlns:a16="http://schemas.microsoft.com/office/drawing/2014/main" id="{ECC6D527-6465-AC1F-DE90-E30E2C5334C0}"/>
              </a:ext>
            </a:extLst>
          </p:cNvPr>
          <p:cNvSpPr txBox="1"/>
          <p:nvPr/>
        </p:nvSpPr>
        <p:spPr>
          <a:xfrm>
            <a:off x="6019800" y="5174321"/>
            <a:ext cx="5791200" cy="1569660"/>
          </a:xfrm>
          <a:prstGeom prst="rect">
            <a:avLst/>
          </a:prstGeom>
          <a:solidFill>
            <a:schemeClr val="tx1"/>
          </a:solidFill>
          <a:effectLst>
            <a:softEdge rad="127000"/>
          </a:effectLst>
        </p:spPr>
        <p:txBody>
          <a:bodyPr wrap="square">
            <a:spAutoFit/>
          </a:bodyPr>
          <a:lstStyle/>
          <a:p>
            <a:pPr marL="342900" marR="0" lvl="0" indent="-342900" algn="ctr" defTabSz="914400" rtl="0" eaLnBrk="0" fontAlgn="base" latinLnBrk="0" hangingPunct="0">
              <a:lnSpc>
                <a:spcPct val="100000"/>
              </a:lnSpc>
              <a:spcBef>
                <a:spcPts val="0"/>
              </a:spcBef>
              <a:spcAft>
                <a:spcPct val="0"/>
              </a:spcAft>
              <a:buClrTx/>
              <a:buSzTx/>
              <a:buFontTx/>
              <a:buNone/>
              <a:tabLst/>
              <a:defRPr/>
            </a:pPr>
            <a:r>
              <a:rPr kumimoji="0" lang="en-US" sz="4800" b="1" i="1"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mn-cs"/>
              </a:rPr>
              <a:t>That where I am, </a:t>
            </a:r>
          </a:p>
          <a:p>
            <a:pPr marL="342900" marR="0" lvl="0" indent="-342900" algn="ctr" defTabSz="914400" rtl="0" eaLnBrk="0" fontAlgn="base" latinLnBrk="0" hangingPunct="0">
              <a:lnSpc>
                <a:spcPct val="100000"/>
              </a:lnSpc>
              <a:spcBef>
                <a:spcPts val="0"/>
              </a:spcBef>
              <a:spcAft>
                <a:spcPct val="0"/>
              </a:spcAft>
              <a:buClrTx/>
              <a:buSzTx/>
              <a:buFontTx/>
              <a:buNone/>
              <a:tabLst/>
              <a:defRPr/>
            </a:pPr>
            <a:r>
              <a:rPr kumimoji="0" lang="en-US" sz="4800" b="1" i="1"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mn-cs"/>
              </a:rPr>
              <a:t>there ye may be also.”  </a:t>
            </a:r>
            <a:endParaRPr kumimoji="0" lang="en-US" sz="4400" b="1" i="1"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3893486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9FE97-1B6F-49F2-C2FD-49494EED6361}"/>
            </a:ext>
          </a:extLst>
        </p:cNvPr>
        <p:cNvGrpSpPr/>
        <p:nvPr/>
      </p:nvGrpSpPr>
      <p:grpSpPr>
        <a:xfrm>
          <a:off x="0" y="0"/>
          <a:ext cx="0" cy="0"/>
          <a:chOff x="0" y="0"/>
          <a:chExt cx="0" cy="0"/>
        </a:xfrm>
      </p:grpSpPr>
      <p:sp>
        <p:nvSpPr>
          <p:cNvPr id="65539" name="Rectangle 2">
            <a:extLst>
              <a:ext uri="{FF2B5EF4-FFF2-40B4-BE49-F238E27FC236}">
                <a16:creationId xmlns:a16="http://schemas.microsoft.com/office/drawing/2014/main" id="{61A5139B-1010-E4B8-4098-FDB95886820F}"/>
              </a:ext>
            </a:extLst>
          </p:cNvPr>
          <p:cNvSpPr>
            <a:spLocks noGrp="1" noChangeArrowheads="1"/>
          </p:cNvSpPr>
          <p:nvPr>
            <p:ph/>
          </p:nvPr>
        </p:nvSpPr>
        <p:spPr>
          <a:xfrm>
            <a:off x="76201" y="228600"/>
            <a:ext cx="12115798" cy="6324600"/>
          </a:xfrm>
        </p:spPr>
        <p:txBody>
          <a:bodyPr/>
          <a:lstStyle/>
          <a:p>
            <a:pPr eaLnBrk="1" hangingPunct="1">
              <a:buFontTx/>
              <a:buNone/>
            </a:pPr>
            <a:r>
              <a:rPr lang="en-US" i="1" dirty="0">
                <a:solidFill>
                  <a:srgbClr val="FFFF00"/>
                </a:solidFill>
                <a:latin typeface="+mj-lt"/>
              </a:rPr>
              <a:t> </a:t>
            </a:r>
            <a:endParaRPr lang="en-US" sz="4800" i="1" dirty="0">
              <a:solidFill>
                <a:srgbClr val="FFFF00"/>
              </a:solidFill>
              <a:latin typeface="+mj-lt"/>
            </a:endParaRPr>
          </a:p>
        </p:txBody>
      </p:sp>
      <p:pic>
        <p:nvPicPr>
          <p:cNvPr id="65540" name="Picture 3" descr="07">
            <a:extLst>
              <a:ext uri="{FF2B5EF4-FFF2-40B4-BE49-F238E27FC236}">
                <a16:creationId xmlns:a16="http://schemas.microsoft.com/office/drawing/2014/main" id="{E60A2ABE-90BE-7DC6-0EB2-4F353125FB4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48638" y="1447800"/>
            <a:ext cx="12191999" cy="5525310"/>
          </a:xfrm>
          <a:prstGeom prst="rect">
            <a:avLst/>
          </a:prstGeom>
          <a:noFill/>
          <a:ln w="9525">
            <a:noFill/>
            <a:miter lim="800000"/>
            <a:headEnd/>
            <a:tailEnd/>
          </a:ln>
          <a:effectLst>
            <a:softEdge rad="317500"/>
          </a:effectLst>
        </p:spPr>
      </p:pic>
      <p:pic>
        <p:nvPicPr>
          <p:cNvPr id="65542" name="Picture 5" descr="stars-string.gif - 8808 Bytes">
            <a:extLst>
              <a:ext uri="{FF2B5EF4-FFF2-40B4-BE49-F238E27FC236}">
                <a16:creationId xmlns:a16="http://schemas.microsoft.com/office/drawing/2014/main" id="{9F2DCC10-A309-8EC8-090D-CD5795D15CDF}"/>
              </a:ext>
            </a:extLst>
          </p:cNvPr>
          <p:cNvPicPr>
            <a:picLocks noChangeAspect="1" noChangeArrowheads="1"/>
          </p:cNvPicPr>
          <p:nvPr/>
        </p:nvPicPr>
        <p:blipFill>
          <a:blip r:embed="rId5" cstate="print"/>
          <a:srcRect/>
          <a:stretch>
            <a:fillRect/>
          </a:stretch>
        </p:blipFill>
        <p:spPr bwMode="auto">
          <a:xfrm rot="-5400000">
            <a:off x="5353050" y="3181350"/>
            <a:ext cx="1143000" cy="2857500"/>
          </a:xfrm>
          <a:prstGeom prst="rect">
            <a:avLst/>
          </a:prstGeom>
          <a:noFill/>
          <a:ln w="9525">
            <a:noFill/>
            <a:miter lim="800000"/>
            <a:headEnd/>
            <a:tailEnd/>
          </a:ln>
        </p:spPr>
      </p:pic>
      <p:sp>
        <p:nvSpPr>
          <p:cNvPr id="65543" name="Line 6">
            <a:extLst>
              <a:ext uri="{FF2B5EF4-FFF2-40B4-BE49-F238E27FC236}">
                <a16:creationId xmlns:a16="http://schemas.microsoft.com/office/drawing/2014/main" id="{38B24A63-85A2-5E36-C7FF-EBC6100E5400}"/>
              </a:ext>
            </a:extLst>
          </p:cNvPr>
          <p:cNvSpPr>
            <a:spLocks noChangeShapeType="1"/>
          </p:cNvSpPr>
          <p:nvPr/>
        </p:nvSpPr>
        <p:spPr bwMode="auto">
          <a:xfrm flipV="1">
            <a:off x="3276600" y="6248400"/>
            <a:ext cx="533400" cy="609600"/>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5544" name="Line 7">
            <a:extLst>
              <a:ext uri="{FF2B5EF4-FFF2-40B4-BE49-F238E27FC236}">
                <a16:creationId xmlns:a16="http://schemas.microsoft.com/office/drawing/2014/main" id="{522E82BE-57F5-3352-F87F-F3F59DF50710}"/>
              </a:ext>
            </a:extLst>
          </p:cNvPr>
          <p:cNvSpPr>
            <a:spLocks noChangeShapeType="1"/>
          </p:cNvSpPr>
          <p:nvPr/>
        </p:nvSpPr>
        <p:spPr bwMode="auto">
          <a:xfrm flipH="1" flipV="1">
            <a:off x="8382000" y="6248400"/>
            <a:ext cx="609600" cy="609600"/>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a:extLst>
              <a:ext uri="{FF2B5EF4-FFF2-40B4-BE49-F238E27FC236}">
                <a16:creationId xmlns:a16="http://schemas.microsoft.com/office/drawing/2014/main" id="{B5AE6019-F65C-165B-822A-F2129CF4964E}"/>
              </a:ext>
            </a:extLst>
          </p:cNvPr>
          <p:cNvSpPr/>
          <p:nvPr/>
        </p:nvSpPr>
        <p:spPr>
          <a:xfrm>
            <a:off x="76201" y="150478"/>
            <a:ext cx="11887199" cy="2062103"/>
          </a:xfrm>
          <a:prstGeom prst="rect">
            <a:avLst/>
          </a:prstGeom>
        </p:spPr>
        <p:txBody>
          <a:bodyPr wrap="square">
            <a:spAutoFit/>
          </a:bodyPr>
          <a:lstStyle/>
          <a:p>
            <a:r>
              <a:rPr lang="en-US" sz="4400" b="1" dirty="0">
                <a:solidFill>
                  <a:schemeClr val="bg1"/>
                </a:solidFill>
                <a:latin typeface="+mj-lt"/>
              </a:rPr>
              <a:t>4. Remuneration/Payment for faithful service.  </a:t>
            </a:r>
          </a:p>
          <a:p>
            <a:r>
              <a:rPr lang="en-US" sz="3200" b="1" dirty="0">
                <a:solidFill>
                  <a:schemeClr val="bg1"/>
                </a:solidFill>
              </a:rPr>
              <a:t>Rev 4:4-5  </a:t>
            </a:r>
            <a:r>
              <a:rPr lang="en-US" sz="4000" b="1" i="1" dirty="0">
                <a:solidFill>
                  <a:srgbClr val="FFFF00"/>
                </a:solidFill>
                <a:latin typeface="+mj-lt"/>
              </a:rPr>
              <a:t>“I saw four and 24 elders…in white raiment; </a:t>
            </a:r>
          </a:p>
          <a:p>
            <a:r>
              <a:rPr lang="en-US" sz="4000" b="1" i="1" dirty="0">
                <a:solidFill>
                  <a:srgbClr val="FFFF00"/>
                </a:solidFill>
                <a:latin typeface="+mj-lt"/>
              </a:rPr>
              <a:t>         </a:t>
            </a:r>
            <a:r>
              <a:rPr lang="en-US" sz="4400" b="1" i="1" dirty="0">
                <a:solidFill>
                  <a:srgbClr val="FFFF00"/>
                </a:solidFill>
                <a:latin typeface="+mj-lt"/>
              </a:rPr>
              <a:t>and they had on their heads </a:t>
            </a:r>
            <a:r>
              <a:rPr lang="en-US" sz="4400" b="1" i="1" u="sng" dirty="0">
                <a:solidFill>
                  <a:srgbClr val="FFFF00"/>
                </a:solidFill>
                <a:effectLst>
                  <a:outerShdw blurRad="38100" dist="38100" dir="2700000" algn="tl">
                    <a:srgbClr val="000000">
                      <a:alpha val="43137"/>
                    </a:srgbClr>
                  </a:outerShdw>
                </a:effectLst>
                <a:latin typeface="+mj-lt"/>
              </a:rPr>
              <a:t>crowns of gold.”</a:t>
            </a:r>
            <a:endParaRPr lang="en-US" sz="3200" b="1" i="1" u="sng" dirty="0">
              <a:solidFill>
                <a:srgbClr val="FFFF00"/>
              </a:solidFill>
              <a:effectLst>
                <a:outerShdw blurRad="38100" dist="38100" dir="2700000" algn="tl">
                  <a:srgbClr val="000000">
                    <a:alpha val="43137"/>
                  </a:srgbClr>
                </a:outerShdw>
              </a:effectLst>
              <a:latin typeface="+mj-lt"/>
            </a:endParaRPr>
          </a:p>
        </p:txBody>
      </p:sp>
      <p:sp>
        <p:nvSpPr>
          <p:cNvPr id="3" name="TextBox 2">
            <a:extLst>
              <a:ext uri="{FF2B5EF4-FFF2-40B4-BE49-F238E27FC236}">
                <a16:creationId xmlns:a16="http://schemas.microsoft.com/office/drawing/2014/main" id="{C849ADB6-3E8B-7044-DB9C-3D6727D3F8FD}"/>
              </a:ext>
            </a:extLst>
          </p:cNvPr>
          <p:cNvSpPr txBox="1"/>
          <p:nvPr/>
        </p:nvSpPr>
        <p:spPr>
          <a:xfrm>
            <a:off x="38100" y="5426413"/>
            <a:ext cx="12191999" cy="1446550"/>
          </a:xfrm>
          <a:prstGeom prst="rect">
            <a:avLst/>
          </a:prstGeom>
          <a:solidFill>
            <a:schemeClr val="tx1">
              <a:alpha val="65000"/>
            </a:schemeClr>
          </a:solidFill>
          <a:effectLst>
            <a:softEdge rad="241300"/>
          </a:effectLst>
        </p:spPr>
        <p:txBody>
          <a:bodyPr wrap="square" rtlCol="0">
            <a:spAutoFit/>
          </a:bodyPr>
          <a:lstStyle/>
          <a:p>
            <a:pPr algn="ctr"/>
            <a:r>
              <a:rPr lang="en-US" sz="4000" b="1" dirty="0">
                <a:solidFill>
                  <a:schemeClr val="bg1"/>
                </a:solidFill>
                <a:latin typeface="+mj-lt"/>
              </a:rPr>
              <a:t>Crowns symbolize both reward and responsibility!</a:t>
            </a:r>
          </a:p>
          <a:p>
            <a:pPr algn="ctr"/>
            <a:r>
              <a:rPr lang="en-US" sz="4800" b="1" i="1" dirty="0">
                <a:solidFill>
                  <a:schemeClr val="bg1"/>
                </a:solidFill>
                <a:latin typeface="+mj-lt"/>
              </a:rPr>
              <a:t> </a:t>
            </a:r>
            <a:r>
              <a:rPr lang="en-US" sz="3600" b="1" i="1" dirty="0">
                <a:solidFill>
                  <a:schemeClr val="bg1"/>
                </a:solidFill>
                <a:latin typeface="+mj-lt"/>
              </a:rPr>
              <a:t>(Mt 25:21,23; Rev. 5:10; 22:5) </a:t>
            </a:r>
            <a:endParaRPr lang="en-US" sz="4800" b="1" dirty="0">
              <a:solidFill>
                <a:schemeClr val="bg1"/>
              </a:solidFill>
              <a:latin typeface="+mj-lt"/>
            </a:endParaRPr>
          </a:p>
        </p:txBody>
      </p:sp>
    </p:spTree>
    <p:extLst>
      <p:ext uri="{BB962C8B-B14F-4D97-AF65-F5344CB8AC3E}">
        <p14:creationId xmlns:p14="http://schemas.microsoft.com/office/powerpoint/2010/main" val="28235960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3659D8-3BE8-46BF-B0F5-9EB275217A4C}"/>
              </a:ext>
            </a:extLst>
          </p:cNvPr>
          <p:cNvSpPr/>
          <p:nvPr/>
        </p:nvSpPr>
        <p:spPr>
          <a:xfrm>
            <a:off x="205273" y="26437"/>
            <a:ext cx="11963400" cy="523220"/>
          </a:xfrm>
          <a:prstGeom prst="rect">
            <a:avLst/>
          </a:prstGeom>
        </p:spPr>
        <p:txBody>
          <a:bodyPr wrap="square">
            <a:spAutoFit/>
          </a:bodyPr>
          <a:lstStyle/>
          <a:p>
            <a:pPr algn="ctr"/>
            <a:endParaRPr lang="en-US" sz="2800" b="1" dirty="0">
              <a:latin typeface="Times New Roman" panose="02020603050405020304" pitchFamily="18" charset="0"/>
              <a:cs typeface="Times New Roman" panose="02020603050405020304" pitchFamily="18" charset="0"/>
            </a:endParaRPr>
          </a:p>
        </p:txBody>
      </p:sp>
      <p:pic>
        <p:nvPicPr>
          <p:cNvPr id="8" name="Picture 7" descr="A picture containing man, floor, indoor&#10;&#10;Description generated with high confidence">
            <a:extLst>
              <a:ext uri="{FF2B5EF4-FFF2-40B4-BE49-F238E27FC236}">
                <a16:creationId xmlns:a16="http://schemas.microsoft.com/office/drawing/2014/main" id="{EDB1B857-6C72-47D9-B916-0B4BE386ECA7}"/>
              </a:ext>
            </a:extLst>
          </p:cNvPr>
          <p:cNvPicPr>
            <a:picLocks noChangeAspect="1"/>
          </p:cNvPicPr>
          <p:nvPr/>
        </p:nvPicPr>
        <p:blipFill rotWithShape="1">
          <a:blip r:embed="rId2">
            <a:extLst>
              <a:ext uri="{28A0092B-C50C-407E-A947-70E740481C1C}">
                <a14:useLocalDpi xmlns:a14="http://schemas.microsoft.com/office/drawing/2010/main" val="0"/>
              </a:ext>
            </a:extLst>
          </a:blip>
          <a:srcRect t="7968" r="12603"/>
          <a:stretch/>
        </p:blipFill>
        <p:spPr>
          <a:xfrm>
            <a:off x="6629401" y="1736043"/>
            <a:ext cx="5254624" cy="3311843"/>
          </a:xfrm>
          <a:prstGeom prst="rect">
            <a:avLst/>
          </a:prstGeom>
          <a:effectLst>
            <a:softEdge rad="165100"/>
          </a:effectLst>
        </p:spPr>
      </p:pic>
      <p:sp>
        <p:nvSpPr>
          <p:cNvPr id="7" name="Rectangle 6">
            <a:extLst>
              <a:ext uri="{FF2B5EF4-FFF2-40B4-BE49-F238E27FC236}">
                <a16:creationId xmlns:a16="http://schemas.microsoft.com/office/drawing/2014/main" id="{1F4D0067-2BEB-4A99-AC6B-57B520B3E4D3}"/>
              </a:ext>
            </a:extLst>
          </p:cNvPr>
          <p:cNvSpPr/>
          <p:nvPr/>
        </p:nvSpPr>
        <p:spPr>
          <a:xfrm>
            <a:off x="321228" y="5021252"/>
            <a:ext cx="11184972" cy="1569660"/>
          </a:xfrm>
          <a:prstGeom prst="rect">
            <a:avLst/>
          </a:prstGeom>
        </p:spPr>
        <p:txBody>
          <a:bodyPr wrap="square">
            <a:spAutoFit/>
          </a:bodyPr>
          <a:lstStyle/>
          <a:p>
            <a:pPr algn="ctr"/>
            <a:r>
              <a:rPr lang="en-US" sz="4400" b="1" dirty="0">
                <a:latin typeface="Times New Roman" panose="02020603050405020304" pitchFamily="18" charset="0"/>
                <a:cs typeface="Times New Roman" panose="02020603050405020304" pitchFamily="18" charset="0"/>
              </a:rPr>
              <a:t>Eph. 4:1 </a:t>
            </a:r>
            <a:r>
              <a:rPr lang="en-US" sz="4400" b="1" i="1" dirty="0">
                <a:solidFill>
                  <a:srgbClr val="FFFF00"/>
                </a:solidFill>
                <a:latin typeface="Times New Roman" panose="02020603050405020304" pitchFamily="18" charset="0"/>
                <a:cs typeface="Times New Roman" panose="02020603050405020304" pitchFamily="18" charset="0"/>
              </a:rPr>
              <a:t>“I …beseech you that ye walk worthy of the vocation wherewith ye are called” </a:t>
            </a:r>
            <a:br>
              <a:rPr lang="en-US" sz="1200" b="1" i="1" dirty="0">
                <a:solidFill>
                  <a:srgbClr val="FFFF00"/>
                </a:solidFill>
                <a:latin typeface="Times New Roman" panose="02020603050405020304" pitchFamily="18" charset="0"/>
                <a:cs typeface="Times New Roman" panose="02020603050405020304" pitchFamily="18" charset="0"/>
              </a:rPr>
            </a:br>
            <a:endParaRPr lang="en-US" sz="800" b="1" i="1" dirty="0">
              <a:solidFill>
                <a:srgbClr val="FFFF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17B2010-9259-46D8-A16F-5E82CBC641EB}"/>
              </a:ext>
            </a:extLst>
          </p:cNvPr>
          <p:cNvSpPr/>
          <p:nvPr/>
        </p:nvSpPr>
        <p:spPr>
          <a:xfrm>
            <a:off x="76200" y="60568"/>
            <a:ext cx="12115800" cy="1569660"/>
          </a:xfrm>
          <a:prstGeom prst="rect">
            <a:avLst/>
          </a:prstGeom>
        </p:spPr>
        <p:txBody>
          <a:bodyPr wrap="square">
            <a:spAutoFit/>
          </a:bodyPr>
          <a:lstStyle/>
          <a:p>
            <a:pPr algn="ctr"/>
            <a:r>
              <a:rPr lang="en-US" sz="3600" b="1" dirty="0"/>
              <a:t>Rev 22:12 </a:t>
            </a:r>
            <a:r>
              <a:rPr lang="en-US" sz="6600" i="1" baseline="30000" dirty="0">
                <a:solidFill>
                  <a:srgbClr val="FFFF00"/>
                </a:solidFill>
                <a:latin typeface="Times New Roman" panose="02020603050405020304" pitchFamily="18" charset="0"/>
                <a:cs typeface="Times New Roman" panose="02020603050405020304" pitchFamily="18" charset="0"/>
              </a:rPr>
              <a:t>“</a:t>
            </a:r>
            <a:r>
              <a:rPr lang="en-US" sz="4800" b="1" i="1" dirty="0">
                <a:solidFill>
                  <a:srgbClr val="FFFF00"/>
                </a:solidFill>
                <a:latin typeface="Times New Roman" panose="02020603050405020304" pitchFamily="18" charset="0"/>
                <a:cs typeface="Times New Roman" panose="02020603050405020304" pitchFamily="18" charset="0"/>
              </a:rPr>
              <a:t>behold, I come quickly; and </a:t>
            </a:r>
            <a:r>
              <a:rPr lang="en-US" sz="4800" b="1" i="1" u="sng" dirty="0">
                <a:solidFill>
                  <a:srgbClr val="FFFF00"/>
                </a:solidFill>
                <a:latin typeface="Times New Roman" panose="02020603050405020304" pitchFamily="18" charset="0"/>
                <a:cs typeface="Times New Roman" panose="02020603050405020304" pitchFamily="18" charset="0"/>
              </a:rPr>
              <a:t>my reward</a:t>
            </a:r>
            <a:r>
              <a:rPr lang="en-US" sz="4000" b="1" dirty="0">
                <a:latin typeface="Times New Roman" panose="02020603050405020304" pitchFamily="18" charset="0"/>
                <a:cs typeface="Times New Roman" panose="02020603050405020304" pitchFamily="18" charset="0"/>
              </a:rPr>
              <a:t> </a:t>
            </a:r>
            <a:r>
              <a:rPr lang="en-US" sz="4800" b="1" i="1" dirty="0">
                <a:solidFill>
                  <a:srgbClr val="FFFF00"/>
                </a:solidFill>
                <a:latin typeface="Times New Roman" panose="02020603050405020304" pitchFamily="18" charset="0"/>
                <a:cs typeface="Times New Roman" panose="02020603050405020304" pitchFamily="18" charset="0"/>
              </a:rPr>
              <a:t>is with me, to give to every man</a:t>
            </a:r>
            <a:endParaRPr lang="en-US" sz="3600" dirty="0"/>
          </a:p>
        </p:txBody>
      </p:sp>
      <p:sp>
        <p:nvSpPr>
          <p:cNvPr id="10" name="Rectangle 9">
            <a:extLst>
              <a:ext uri="{FF2B5EF4-FFF2-40B4-BE49-F238E27FC236}">
                <a16:creationId xmlns:a16="http://schemas.microsoft.com/office/drawing/2014/main" id="{60B71362-17D4-4AFD-8ED8-0B01B9815A84}"/>
              </a:ext>
            </a:extLst>
          </p:cNvPr>
          <p:cNvSpPr/>
          <p:nvPr/>
        </p:nvSpPr>
        <p:spPr>
          <a:xfrm>
            <a:off x="205273" y="1836748"/>
            <a:ext cx="5874162" cy="2123658"/>
          </a:xfrm>
          <a:prstGeom prst="rect">
            <a:avLst/>
          </a:prstGeom>
        </p:spPr>
        <p:txBody>
          <a:bodyPr wrap="square">
            <a:spAutoFit/>
          </a:bodyPr>
          <a:lstStyle/>
          <a:p>
            <a:pPr algn="ctr"/>
            <a:r>
              <a:rPr lang="en-US" sz="66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according as his</a:t>
            </a:r>
          </a:p>
          <a:p>
            <a:pPr algn="ctr"/>
            <a:r>
              <a:rPr lang="en-US" sz="66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work shall be.” </a:t>
            </a:r>
            <a:endParaRPr lang="en-US" sz="28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1745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14300" y="152400"/>
            <a:ext cx="11963399" cy="6009084"/>
          </a:xfrm>
          <a:ln/>
        </p:spPr>
        <p:txBody>
          <a:bodyPr vert="horz" wrap="square" lIns="26788" tIns="26788" rIns="218585" bIns="26788" numCol="1" anchor="t" anchorCtr="0" compatLnSpc="1">
            <a:prstTxWarp prst="textNoShape">
              <a:avLst/>
            </a:prstTxWarp>
          </a:bodyPr>
          <a:lstStyle/>
          <a:p>
            <a:pPr eaLnBrk="1" hangingPunct="1">
              <a:buFontTx/>
              <a:buNone/>
            </a:pPr>
            <a:r>
              <a:rPr lang="en-US" sz="5400" b="1" dirty="0">
                <a:latin typeface="Times New Roman" panose="02020603050405020304" pitchFamily="18" charset="0"/>
                <a:cs typeface="Times New Roman" panose="02020603050405020304" pitchFamily="18" charset="0"/>
              </a:rPr>
              <a:t>5. Consummation </a:t>
            </a:r>
            <a:r>
              <a:rPr lang="en-US" sz="5400" b="1" i="1" dirty="0">
                <a:latin typeface="Times New Roman" panose="02020603050405020304" pitchFamily="18" charset="0"/>
                <a:cs typeface="Times New Roman" panose="02020603050405020304" pitchFamily="18" charset="0"/>
              </a:rPr>
              <a:t>of our relationship!</a:t>
            </a:r>
            <a:endParaRPr lang="en-US" sz="4800" b="1" i="1" dirty="0">
              <a:latin typeface="Times New Roman" panose="02020603050405020304" pitchFamily="18" charset="0"/>
              <a:cs typeface="Times New Roman" panose="02020603050405020304" pitchFamily="18" charset="0"/>
            </a:endParaRPr>
          </a:p>
          <a:p>
            <a:pPr eaLnBrk="1" hangingPunct="1">
              <a:buFontTx/>
              <a:buNone/>
            </a:pPr>
            <a:r>
              <a:rPr lang="en-US" altLang="en-US" sz="4800" b="1" dirty="0">
                <a:latin typeface="Times New Roman" panose="02020603050405020304" pitchFamily="18" charset="0"/>
                <a:cs typeface="Times New Roman" panose="02020603050405020304" pitchFamily="18" charset="0"/>
              </a:rPr>
              <a:t>    </a:t>
            </a:r>
            <a:r>
              <a:rPr lang="en-US" altLang="en-US" sz="4800" b="1" i="1" dirty="0">
                <a:latin typeface="Times New Roman" panose="02020603050405020304" pitchFamily="18" charset="0"/>
                <a:cs typeface="Times New Roman" panose="02020603050405020304" pitchFamily="18" charset="0"/>
              </a:rPr>
              <a:t> </a:t>
            </a:r>
            <a:r>
              <a:rPr lang="en-US" altLang="en-US" sz="4800" b="1" dirty="0">
                <a:latin typeface="Times New Roman" panose="02020603050405020304" pitchFamily="18" charset="0"/>
                <a:cs typeface="Times New Roman" panose="02020603050405020304" pitchFamily="18" charset="0"/>
              </a:rPr>
              <a:t>The Bible uses different “analogies” to describe our relationship with Christ.  </a:t>
            </a:r>
          </a:p>
          <a:p>
            <a:pPr eaLnBrk="1" hangingPunct="1">
              <a:buFont typeface="Wingdings" panose="05000000000000000000" pitchFamily="2" charset="2"/>
              <a:buChar char="Ø"/>
            </a:pPr>
            <a:r>
              <a:rPr lang="en-US" altLang="en-US" sz="4800" b="1" i="1" dirty="0">
                <a:latin typeface="Times New Roman" panose="02020603050405020304" pitchFamily="18" charset="0"/>
                <a:cs typeface="Times New Roman" panose="02020603050405020304" pitchFamily="18" charset="0"/>
              </a:rPr>
              <a:t>  Members of His Body:  (</a:t>
            </a:r>
            <a:r>
              <a:rPr lang="en-US" altLang="en-US" sz="4000" b="1" dirty="0">
                <a:latin typeface="Times New Roman" panose="02020603050405020304" pitchFamily="18" charset="0"/>
                <a:cs typeface="Times New Roman" panose="02020603050405020304" pitchFamily="18" charset="0"/>
              </a:rPr>
              <a:t>1 Cor. 12; Eph. 4)</a:t>
            </a:r>
          </a:p>
          <a:p>
            <a:pPr eaLnBrk="1" hangingPunct="1">
              <a:buFont typeface="Wingdings" panose="05000000000000000000" pitchFamily="2" charset="2"/>
              <a:buChar char="Ø"/>
            </a:pPr>
            <a:r>
              <a:rPr lang="en-US" altLang="en-US" sz="4800" b="1" i="1" dirty="0">
                <a:latin typeface="Times New Roman" panose="02020603050405020304" pitchFamily="18" charset="0"/>
                <a:cs typeface="Times New Roman" panose="02020603050405020304" pitchFamily="18" charset="0"/>
              </a:rPr>
              <a:t>  Sheep of His pasture:  </a:t>
            </a:r>
            <a:r>
              <a:rPr lang="en-US" altLang="en-US" sz="4000" b="1" dirty="0">
                <a:latin typeface="Times New Roman" panose="02020603050405020304" pitchFamily="18" charset="0"/>
                <a:cs typeface="Times New Roman" panose="02020603050405020304" pitchFamily="18" charset="0"/>
              </a:rPr>
              <a:t>(Jn. 10; Ps. 23, 100)</a:t>
            </a:r>
            <a:endParaRPr lang="en-US" altLang="en-US" sz="4800" b="1"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sz="4800" b="1" i="1" dirty="0">
                <a:latin typeface="Times New Roman" panose="02020603050405020304" pitchFamily="18" charset="0"/>
                <a:cs typeface="Times New Roman" panose="02020603050405020304" pitchFamily="18" charset="0"/>
              </a:rPr>
              <a:t> Building blocks in His temple:  Eph. 2:21</a:t>
            </a:r>
          </a:p>
          <a:p>
            <a:pPr eaLnBrk="1" hangingPunct="1">
              <a:buFont typeface="Wingdings" panose="05000000000000000000" pitchFamily="2" charset="2"/>
              <a:buChar char="Ø"/>
            </a:pPr>
            <a:r>
              <a:rPr lang="en-US" altLang="en-US" sz="4800" b="1" i="1" dirty="0">
                <a:latin typeface="Times New Roman" panose="02020603050405020304" pitchFamily="18" charset="0"/>
                <a:cs typeface="Times New Roman" panose="02020603050405020304" pitchFamily="18" charset="0"/>
              </a:rPr>
              <a:t> Members of His Family.  Gal. 4; Ro. 8</a:t>
            </a:r>
          </a:p>
          <a:p>
            <a:pPr marL="3348" indent="0" eaLnBrk="1" hangingPunct="1">
              <a:buNone/>
            </a:pPr>
            <a:endParaRPr lang="en-US" alt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364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65">
                                            <p:txEl>
                                              <p:pRg st="2" end="2"/>
                                            </p:txEl>
                                          </p:spTgt>
                                        </p:tgtEl>
                                        <p:attrNameLst>
                                          <p:attrName>style.visibility</p:attrName>
                                        </p:attrNameLst>
                                      </p:cBhvr>
                                      <p:to>
                                        <p:strVal val="visible"/>
                                      </p:to>
                                    </p:set>
                                    <p:animEffect transition="in" filter="randombar(horizontal)">
                                      <p:cBhvr>
                                        <p:cTn id="7" dur="500"/>
                                        <p:tgtEl>
                                          <p:spTgt spid="1126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265">
                                            <p:txEl>
                                              <p:pRg st="3" end="3"/>
                                            </p:txEl>
                                          </p:spTgt>
                                        </p:tgtEl>
                                        <p:attrNameLst>
                                          <p:attrName>style.visibility</p:attrName>
                                        </p:attrNameLst>
                                      </p:cBhvr>
                                      <p:to>
                                        <p:strVal val="visible"/>
                                      </p:to>
                                    </p:set>
                                    <p:anim calcmode="lin" valueType="num">
                                      <p:cBhvr>
                                        <p:cTn id="12" dur="500" fill="hold"/>
                                        <p:tgtEl>
                                          <p:spTgt spid="11265">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11265">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1126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265">
                                            <p:txEl>
                                              <p:pRg st="4" end="4"/>
                                            </p:txEl>
                                          </p:spTgt>
                                        </p:tgtEl>
                                        <p:attrNameLst>
                                          <p:attrName>style.visibility</p:attrName>
                                        </p:attrNameLst>
                                      </p:cBhvr>
                                      <p:to>
                                        <p:strVal val="visible"/>
                                      </p:to>
                                    </p:set>
                                    <p:animEffect transition="in" filter="barn(inVertical)">
                                      <p:cBhvr>
                                        <p:cTn id="19" dur="500"/>
                                        <p:tgtEl>
                                          <p:spTgt spid="1126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265">
                                            <p:txEl>
                                              <p:pRg st="5" end="5"/>
                                            </p:txEl>
                                          </p:spTgt>
                                        </p:tgtEl>
                                        <p:attrNameLst>
                                          <p:attrName>style.visibility</p:attrName>
                                        </p:attrNameLst>
                                      </p:cBhvr>
                                      <p:to>
                                        <p:strVal val="visible"/>
                                      </p:to>
                                    </p:set>
                                    <p:animEffect transition="in" filter="fade">
                                      <p:cBhvr>
                                        <p:cTn id="24" dur="1000"/>
                                        <p:tgtEl>
                                          <p:spTgt spid="11265">
                                            <p:txEl>
                                              <p:pRg st="5" end="5"/>
                                            </p:txEl>
                                          </p:spTgt>
                                        </p:tgtEl>
                                      </p:cBhvr>
                                    </p:animEffect>
                                    <p:anim calcmode="lin" valueType="num">
                                      <p:cBhvr>
                                        <p:cTn id="25" dur="1000" fill="hold"/>
                                        <p:tgtEl>
                                          <p:spTgt spid="1126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126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ainting of a person&#10;&#10;Description generated with very high confidence">
            <a:extLst>
              <a:ext uri="{FF2B5EF4-FFF2-40B4-BE49-F238E27FC236}">
                <a16:creationId xmlns:a16="http://schemas.microsoft.com/office/drawing/2014/main" id="{B7107845-DCCD-4CA5-9634-CB0303373D24}"/>
              </a:ext>
            </a:extLst>
          </p:cNvPr>
          <p:cNvPicPr>
            <a:picLocks noChangeAspect="1"/>
          </p:cNvPicPr>
          <p:nvPr/>
        </p:nvPicPr>
        <p:blipFill rotWithShape="1">
          <a:blip r:embed="rId2">
            <a:extLst>
              <a:ext uri="{28A0092B-C50C-407E-A947-70E740481C1C}">
                <a14:useLocalDpi xmlns:a14="http://schemas.microsoft.com/office/drawing/2010/main" val="0"/>
              </a:ext>
            </a:extLst>
          </a:blip>
          <a:srcRect l="2709" t="1111" r="5606" b="3335"/>
          <a:stretch/>
        </p:blipFill>
        <p:spPr>
          <a:xfrm>
            <a:off x="6172200" y="1215109"/>
            <a:ext cx="6019800" cy="5566691"/>
          </a:xfrm>
          <a:prstGeom prst="rect">
            <a:avLst/>
          </a:prstGeom>
          <a:effectLst/>
        </p:spPr>
      </p:pic>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30218" y="1522750"/>
            <a:ext cx="6019799" cy="6705593"/>
          </a:xfrm>
        </p:spPr>
        <p:txBody>
          <a:bodyPr vert="horz" lIns="26788" tIns="26788" rIns="218585" bIns="26788" numCol="1" anchorCtr="0" compatLnSpc="1">
            <a:prstTxWarp prst="textNoShape">
              <a:avLst/>
            </a:prstTxWarp>
            <a:normAutofit/>
          </a:bodyPr>
          <a:lstStyle/>
          <a:p>
            <a:pPr algn="ctr" eaLnBrk="1" hangingPunct="1">
              <a:buFontTx/>
              <a:buNone/>
            </a:pPr>
            <a:r>
              <a:rPr lang="en-US" altLang="en-US" sz="6600" b="1" i="1" dirty="0">
                <a:solidFill>
                  <a:srgbClr val="FFFF00"/>
                </a:solidFill>
                <a:latin typeface="Times New Roman" panose="02020603050405020304" pitchFamily="18" charset="0"/>
                <a:cs typeface="Times New Roman" panose="02020603050405020304" pitchFamily="18" charset="0"/>
              </a:rPr>
              <a:t>“the bride of Christ”.</a:t>
            </a:r>
            <a:r>
              <a:rPr lang="en-US" altLang="en-US" sz="4800" b="1" dirty="0">
                <a:latin typeface="Times New Roman" panose="02020603050405020304" pitchFamily="18" charset="0"/>
                <a:cs typeface="Times New Roman" panose="02020603050405020304" pitchFamily="18" charset="0"/>
              </a:rPr>
              <a:t> </a:t>
            </a:r>
            <a:endParaRPr lang="en-US" altLang="en-US" sz="4800" b="1" i="1" dirty="0">
              <a:solidFill>
                <a:srgbClr val="FFFF00"/>
              </a:solidFill>
              <a:latin typeface="Times New Roman" panose="02020603050405020304" pitchFamily="18" charset="0"/>
              <a:cs typeface="Times New Roman" panose="02020603050405020304" pitchFamily="18" charset="0"/>
            </a:endParaRPr>
          </a:p>
          <a:p>
            <a:pPr algn="ctr" eaLnBrk="1" hangingPunct="1">
              <a:buFontTx/>
              <a:buNone/>
            </a:pPr>
            <a:r>
              <a:rPr lang="en-US" altLang="en-US" sz="4000" b="1" i="1" dirty="0">
                <a:latin typeface="Times New Roman" panose="02020603050405020304" pitchFamily="18" charset="0"/>
                <a:cs typeface="Times New Roman" panose="02020603050405020304" pitchFamily="18" charset="0"/>
              </a:rPr>
              <a:t>(Mk 2:19,20; Jn 3:29; </a:t>
            </a:r>
          </a:p>
          <a:p>
            <a:pPr algn="ctr" eaLnBrk="1" hangingPunct="1">
              <a:buFontTx/>
              <a:buNone/>
            </a:pPr>
            <a:r>
              <a:rPr lang="en-US" altLang="en-US" sz="4000" b="1" i="1" dirty="0">
                <a:latin typeface="Times New Roman" panose="02020603050405020304" pitchFamily="18" charset="0"/>
                <a:cs typeface="Times New Roman" panose="02020603050405020304" pitchFamily="18" charset="0"/>
              </a:rPr>
              <a:t>Mt. 9:15; Eph. 5:22-31; </a:t>
            </a:r>
          </a:p>
          <a:p>
            <a:pPr algn="ctr" eaLnBrk="1" hangingPunct="1">
              <a:buFontTx/>
              <a:buNone/>
            </a:pPr>
            <a:r>
              <a:rPr lang="en-US" altLang="en-US" sz="4000" b="1" i="1" dirty="0">
                <a:latin typeface="Times New Roman" panose="02020603050405020304" pitchFamily="18" charset="0"/>
                <a:cs typeface="Times New Roman" panose="02020603050405020304" pitchFamily="18" charset="0"/>
              </a:rPr>
              <a:t>Rev. 19:7-9; </a:t>
            </a:r>
          </a:p>
          <a:p>
            <a:pPr algn="ctr" eaLnBrk="1" hangingPunct="1">
              <a:buFontTx/>
              <a:buNone/>
            </a:pPr>
            <a:r>
              <a:rPr lang="en-US" altLang="en-US" sz="4000" b="1" i="1" dirty="0">
                <a:latin typeface="Times New Roman" panose="02020603050405020304" pitchFamily="18" charset="0"/>
                <a:cs typeface="Times New Roman" panose="02020603050405020304" pitchFamily="18" charset="0"/>
              </a:rPr>
              <a:t>21:2,9-11; 22:7) </a:t>
            </a:r>
          </a:p>
          <a:p>
            <a:pPr eaLnBrk="1" hangingPunct="1">
              <a:buFontTx/>
              <a:buNone/>
            </a:pPr>
            <a:endParaRPr lang="en-US" altLang="en-US" sz="1800" b="1" i="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50AD692-47FB-FB66-4EDB-CF2D415492A5}"/>
              </a:ext>
            </a:extLst>
          </p:cNvPr>
          <p:cNvSpPr txBox="1"/>
          <p:nvPr/>
        </p:nvSpPr>
        <p:spPr>
          <a:xfrm>
            <a:off x="60435" y="76200"/>
            <a:ext cx="11979165" cy="1569660"/>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A. Perhaps the most intimate analogy is that  </a:t>
            </a:r>
          </a:p>
          <a:p>
            <a:r>
              <a:rPr lang="en-US" sz="4800" b="1" dirty="0">
                <a:latin typeface="Times New Roman" panose="02020603050405020304" pitchFamily="18" charset="0"/>
                <a:cs typeface="Times New Roman" panose="02020603050405020304" pitchFamily="18" charset="0"/>
              </a:rPr>
              <a:t>  God describes us as:</a:t>
            </a:r>
          </a:p>
        </p:txBody>
      </p:sp>
    </p:spTree>
    <p:extLst>
      <p:ext uri="{BB962C8B-B14F-4D97-AF65-F5344CB8AC3E}">
        <p14:creationId xmlns:p14="http://schemas.microsoft.com/office/powerpoint/2010/main" val="1789525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5">
                                            <p:txEl>
                                              <p:pRg st="1" end="1"/>
                                            </p:txEl>
                                          </p:spTgt>
                                        </p:tgtEl>
                                        <p:attrNameLst>
                                          <p:attrName>style.visibility</p:attrName>
                                        </p:attrNameLst>
                                      </p:cBhvr>
                                      <p:to>
                                        <p:strVal val="visible"/>
                                      </p:to>
                                    </p:set>
                                    <p:anim calcmode="lin" valueType="num">
                                      <p:cBhvr>
                                        <p:cTn id="7" dur="500" fill="hold"/>
                                        <p:tgtEl>
                                          <p:spTgt spid="1126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26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126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1265">
                                            <p:txEl>
                                              <p:pRg st="2" end="2"/>
                                            </p:txEl>
                                          </p:spTgt>
                                        </p:tgtEl>
                                        <p:attrNameLst>
                                          <p:attrName>style.visibility</p:attrName>
                                        </p:attrNameLst>
                                      </p:cBhvr>
                                      <p:to>
                                        <p:strVal val="visible"/>
                                      </p:to>
                                    </p:set>
                                    <p:anim calcmode="lin" valueType="num">
                                      <p:cBhvr>
                                        <p:cTn id="12" dur="500" fill="hold"/>
                                        <p:tgtEl>
                                          <p:spTgt spid="1126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126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1265">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1265">
                                            <p:txEl>
                                              <p:pRg st="3" end="3"/>
                                            </p:txEl>
                                          </p:spTgt>
                                        </p:tgtEl>
                                        <p:attrNameLst>
                                          <p:attrName>style.visibility</p:attrName>
                                        </p:attrNameLst>
                                      </p:cBhvr>
                                      <p:to>
                                        <p:strVal val="visible"/>
                                      </p:to>
                                    </p:set>
                                    <p:anim calcmode="lin" valueType="num">
                                      <p:cBhvr>
                                        <p:cTn id="17" dur="500" fill="hold"/>
                                        <p:tgtEl>
                                          <p:spTgt spid="1126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1265">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11265">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1265">
                                            <p:txEl>
                                              <p:pRg st="4" end="4"/>
                                            </p:txEl>
                                          </p:spTgt>
                                        </p:tgtEl>
                                        <p:attrNameLst>
                                          <p:attrName>style.visibility</p:attrName>
                                        </p:attrNameLst>
                                      </p:cBhvr>
                                      <p:to>
                                        <p:strVal val="visible"/>
                                      </p:to>
                                    </p:set>
                                    <p:anim calcmode="lin" valueType="num">
                                      <p:cBhvr>
                                        <p:cTn id="22" dur="500" fill="hold"/>
                                        <p:tgtEl>
                                          <p:spTgt spid="11265">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11265">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112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26" name="Picture 2" descr="Image result for the bride of christ">
            <a:extLst>
              <a:ext uri="{FF2B5EF4-FFF2-40B4-BE49-F238E27FC236}">
                <a16:creationId xmlns:a16="http://schemas.microsoft.com/office/drawing/2014/main" id="{25EFA69D-8771-46E5-AC91-D7649442B2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95" r="9880" b="-2"/>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225545" y="0"/>
            <a:ext cx="6455286" cy="1497979"/>
          </a:xfrm>
        </p:spPr>
        <p:txBody>
          <a:bodyPr vert="horz" lIns="26788" tIns="26788" rIns="218585" bIns="26788" numCol="1" anchorCtr="0" compatLnSpc="1">
            <a:prstTxWarp prst="textNoShape">
              <a:avLst/>
            </a:prstTxWarp>
            <a:normAutofit/>
          </a:bodyPr>
          <a:lstStyle/>
          <a:p>
            <a:pPr algn="ctr">
              <a:buNone/>
            </a:pPr>
            <a:r>
              <a:rPr lang="en-US" altLang="en-US" sz="4000" b="1" dirty="0">
                <a:latin typeface="Times New Roman" panose="02020603050405020304" pitchFamily="18" charset="0"/>
                <a:cs typeface="Times New Roman" panose="02020603050405020304" pitchFamily="18" charset="0"/>
              </a:rPr>
              <a:t> 1) The Oxford Dictionary defines “</a:t>
            </a:r>
            <a:r>
              <a:rPr lang="en-US" altLang="en-US" sz="4400" b="1" dirty="0">
                <a:latin typeface="Times New Roman" panose="02020603050405020304" pitchFamily="18" charset="0"/>
                <a:cs typeface="Times New Roman" panose="02020603050405020304" pitchFamily="18" charset="0"/>
              </a:rPr>
              <a:t>Rapture” as:</a:t>
            </a:r>
            <a:endParaRPr lang="en-US" altLang="en-US" sz="40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28793800-0DBD-419E-9C7C-C66CE88568F6}"/>
              </a:ext>
            </a:extLst>
          </p:cNvPr>
          <p:cNvSpPr/>
          <p:nvPr/>
        </p:nvSpPr>
        <p:spPr>
          <a:xfrm>
            <a:off x="188078" y="3657600"/>
            <a:ext cx="7356771" cy="369332"/>
          </a:xfrm>
          <a:prstGeom prst="rect">
            <a:avLst/>
          </a:prstGeom>
        </p:spPr>
        <p:txBody>
          <a:bodyPr wrap="square">
            <a:spAutoFit/>
          </a:bodyPr>
          <a:lstStyle/>
          <a:p>
            <a:pPr eaLnBrk="1" hangingPunct="1">
              <a:buFontTx/>
              <a:buNone/>
            </a:pPr>
            <a:r>
              <a:rPr lang="en-US" altLang="en-US" b="1" i="1" dirty="0">
                <a:latin typeface="Times New Roman" panose="02020603050405020304" pitchFamily="18" charset="0"/>
                <a:cs typeface="Times New Roman" panose="02020603050405020304" pitchFamily="18" charset="0"/>
              </a:rPr>
              <a:t>    </a:t>
            </a:r>
            <a:endParaRPr lang="en-US" dirty="0"/>
          </a:p>
        </p:txBody>
      </p:sp>
      <p:sp>
        <p:nvSpPr>
          <p:cNvPr id="5" name="TextBox 4">
            <a:extLst>
              <a:ext uri="{FF2B5EF4-FFF2-40B4-BE49-F238E27FC236}">
                <a16:creationId xmlns:a16="http://schemas.microsoft.com/office/drawing/2014/main" id="{1408F031-586D-CA55-1EC8-1FDB3D2EDEF4}"/>
              </a:ext>
            </a:extLst>
          </p:cNvPr>
          <p:cNvSpPr txBox="1"/>
          <p:nvPr/>
        </p:nvSpPr>
        <p:spPr>
          <a:xfrm>
            <a:off x="72390" y="1306560"/>
            <a:ext cx="6099810" cy="2800767"/>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ts val="1800"/>
              </a:spcBef>
              <a:spcAft>
                <a:spcPct val="0"/>
              </a:spcAft>
              <a:buClrTx/>
              <a:buSzTx/>
              <a:buFont typeface="Lucida Grande" pitchFamily="1" charset="0"/>
              <a:buNone/>
              <a:tabLst/>
              <a:defRPr/>
            </a:pPr>
            <a:r>
              <a:rPr kumimoji="0" lang="en-US" altLang="en-US" sz="44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lang="en-US" altLang="en-US" sz="4400" b="1" i="1"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 a) </a:t>
            </a:r>
            <a:r>
              <a:rPr kumimoji="0" lang="en-US" altLang="en-US" sz="44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The transporting of      </a:t>
            </a:r>
          </a:p>
          <a:p>
            <a:pPr marL="0" marR="0" lvl="0" indent="0" algn="l" defTabSz="914400" rtl="0" eaLnBrk="1" fontAlgn="base" latinLnBrk="0" hangingPunct="1">
              <a:lnSpc>
                <a:spcPct val="100000"/>
              </a:lnSpc>
              <a:spcBef>
                <a:spcPts val="0"/>
              </a:spcBef>
              <a:spcAft>
                <a:spcPct val="0"/>
              </a:spcAft>
              <a:buClrTx/>
              <a:buSzTx/>
              <a:buFont typeface="Lucida Grande" pitchFamily="1" charset="0"/>
              <a:buNone/>
              <a:tabLst/>
              <a:defRPr/>
            </a:pPr>
            <a:r>
              <a:rPr kumimoji="0" lang="en-US" altLang="en-US" sz="44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      believers to heaven at      </a:t>
            </a:r>
          </a:p>
          <a:p>
            <a:pPr marL="0" marR="0" lvl="0" indent="0" algn="l" defTabSz="914400" rtl="0" eaLnBrk="1" fontAlgn="base" latinLnBrk="0" hangingPunct="1">
              <a:lnSpc>
                <a:spcPct val="100000"/>
              </a:lnSpc>
              <a:spcBef>
                <a:spcPts val="0"/>
              </a:spcBef>
              <a:spcAft>
                <a:spcPct val="0"/>
              </a:spcAft>
              <a:buClrTx/>
              <a:buSzTx/>
              <a:buFont typeface="Lucida Grande" pitchFamily="1" charset="0"/>
              <a:buNone/>
              <a:tabLst/>
              <a:defRPr/>
            </a:pPr>
            <a:r>
              <a:rPr kumimoji="0" lang="en-US" altLang="en-US" sz="44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     the Second Coming of  </a:t>
            </a:r>
          </a:p>
          <a:p>
            <a:pPr marL="0" marR="0" lvl="0" indent="0" algn="l" defTabSz="914400" rtl="0" eaLnBrk="1" fontAlgn="base" latinLnBrk="0" hangingPunct="1">
              <a:lnSpc>
                <a:spcPct val="100000"/>
              </a:lnSpc>
              <a:spcBef>
                <a:spcPts val="0"/>
              </a:spcBef>
              <a:spcAft>
                <a:spcPct val="0"/>
              </a:spcAft>
              <a:buClrTx/>
              <a:buSzTx/>
              <a:buFont typeface="Lucida Grande" pitchFamily="1" charset="0"/>
              <a:buNone/>
              <a:tabLst/>
              <a:defRPr/>
            </a:pPr>
            <a:r>
              <a:rPr kumimoji="0" lang="en-US" altLang="en-US" sz="44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     Christ.</a:t>
            </a:r>
            <a:endParaRPr lang="en-US" sz="2000" dirty="0"/>
          </a:p>
        </p:txBody>
      </p:sp>
      <p:sp>
        <p:nvSpPr>
          <p:cNvPr id="7" name="TextBox 6">
            <a:extLst>
              <a:ext uri="{FF2B5EF4-FFF2-40B4-BE49-F238E27FC236}">
                <a16:creationId xmlns:a16="http://schemas.microsoft.com/office/drawing/2014/main" id="{C0D88A18-54F6-CC09-8001-B9581F8D84C1}"/>
              </a:ext>
            </a:extLst>
          </p:cNvPr>
          <p:cNvSpPr txBox="1"/>
          <p:nvPr/>
        </p:nvSpPr>
        <p:spPr>
          <a:xfrm>
            <a:off x="-13447" y="4029223"/>
            <a:ext cx="6720840" cy="2800767"/>
          </a:xfrm>
          <a:prstGeom prst="rect">
            <a:avLst/>
          </a:prstGeom>
          <a:noFill/>
        </p:spPr>
        <p:txBody>
          <a:bodyPr wrap="square">
            <a:spAutoFit/>
          </a:bodyPr>
          <a:lstStyle/>
          <a:p>
            <a:pPr marL="3348" marR="0" lvl="0" indent="0" algn="l" defTabSz="914400" rtl="0" eaLnBrk="1" fontAlgn="base" latinLnBrk="0" hangingPunct="1">
              <a:lnSpc>
                <a:spcPct val="100000"/>
              </a:lnSpc>
              <a:spcBef>
                <a:spcPts val="0"/>
              </a:spcBef>
              <a:spcAft>
                <a:spcPct val="0"/>
              </a:spcAft>
              <a:buClrTx/>
              <a:buSzPct val="100000"/>
              <a:buFont typeface="Lucida Grande" pitchFamily="1" charset="0"/>
              <a:buNone/>
              <a:tabLst/>
              <a:defRPr/>
            </a:pPr>
            <a:r>
              <a:rPr lang="en-US" altLang="en-US" sz="4000" b="1" i="1"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  b</a:t>
            </a:r>
            <a:r>
              <a:rPr lang="en-US" altLang="en-US" sz="4400" b="1" i="1"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4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Feelings of intense      </a:t>
            </a:r>
          </a:p>
          <a:p>
            <a:pPr marL="3348" marR="0" lvl="0" indent="0" algn="l" defTabSz="914400" rtl="0" eaLnBrk="1" fontAlgn="base" latinLnBrk="0" hangingPunct="1">
              <a:lnSpc>
                <a:spcPct val="100000"/>
              </a:lnSpc>
              <a:spcBef>
                <a:spcPts val="0"/>
              </a:spcBef>
              <a:spcAft>
                <a:spcPct val="0"/>
              </a:spcAft>
              <a:buClrTx/>
              <a:buSzPct val="100000"/>
              <a:buFont typeface="Lucida Grande" pitchFamily="1" charset="0"/>
              <a:buNone/>
              <a:tabLst/>
              <a:defRPr/>
            </a:pPr>
            <a:r>
              <a:rPr kumimoji="0" lang="en-US" altLang="en-US" sz="4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           joy or pleasure.  </a:t>
            </a:r>
          </a:p>
          <a:p>
            <a:pPr marL="3348" marR="0" lvl="0" indent="0" algn="ctr" defTabSz="914400" rtl="0" eaLnBrk="1" fontAlgn="base" latinLnBrk="0" hangingPunct="1">
              <a:lnSpc>
                <a:spcPct val="100000"/>
              </a:lnSpc>
              <a:spcBef>
                <a:spcPts val="0"/>
              </a:spcBef>
              <a:spcAft>
                <a:spcPct val="0"/>
              </a:spcAft>
              <a:buClrTx/>
              <a:buSzPct val="100000"/>
              <a:buFont typeface="Lucida Grande" pitchFamily="1" charset="0"/>
              <a:buNone/>
              <a:tabLst/>
              <a:defRPr/>
            </a:pPr>
            <a:r>
              <a:rPr kumimoji="0" lang="en-US" altLang="en-US" sz="40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 (ecstasy, bliss, euphoria, elation, exaltation)  </a:t>
            </a:r>
            <a:endParaRPr kumimoji="0" lang="en-US" altLang="en-US" sz="20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p:txBody>
      </p:sp>
      <p:sp>
        <p:nvSpPr>
          <p:cNvPr id="8" name="TextBox 7">
            <a:extLst>
              <a:ext uri="{FF2B5EF4-FFF2-40B4-BE49-F238E27FC236}">
                <a16:creationId xmlns:a16="http://schemas.microsoft.com/office/drawing/2014/main" id="{6C38302F-54B1-99E4-99E3-6ADC9A6FB6E2}"/>
              </a:ext>
            </a:extLst>
          </p:cNvPr>
          <p:cNvSpPr txBox="1"/>
          <p:nvPr/>
        </p:nvSpPr>
        <p:spPr>
          <a:xfrm>
            <a:off x="7353824" y="3503467"/>
            <a:ext cx="2514600" cy="1569660"/>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Psalm 16:11</a:t>
            </a:r>
          </a:p>
        </p:txBody>
      </p:sp>
    </p:spTree>
    <p:extLst>
      <p:ext uri="{BB962C8B-B14F-4D97-AF65-F5344CB8AC3E}">
        <p14:creationId xmlns:p14="http://schemas.microsoft.com/office/powerpoint/2010/main" val="855134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generated with high confidence">
            <a:extLst>
              <a:ext uri="{FF2B5EF4-FFF2-40B4-BE49-F238E27FC236}">
                <a16:creationId xmlns:a16="http://schemas.microsoft.com/office/drawing/2014/main" id="{13F00966-DE74-4389-8146-B2C1A4BFBB89}"/>
              </a:ext>
            </a:extLst>
          </p:cNvPr>
          <p:cNvPicPr>
            <a:picLocks noChangeAspect="1"/>
          </p:cNvPicPr>
          <p:nvPr/>
        </p:nvPicPr>
        <p:blipFill rotWithShape="1">
          <a:blip r:embed="rId2">
            <a:extLst>
              <a:ext uri="{28A0092B-C50C-407E-A947-70E740481C1C}">
                <a14:useLocalDpi xmlns:a14="http://schemas.microsoft.com/office/drawing/2010/main" val="0"/>
              </a:ext>
            </a:extLst>
          </a:blip>
          <a:srcRect l="171" r="3543" b="-2"/>
          <a:stretch/>
        </p:blipFill>
        <p:spPr>
          <a:xfrm>
            <a:off x="6709452" y="2498024"/>
            <a:ext cx="5433910" cy="4207576"/>
          </a:xfrm>
          <a:prstGeom prst="rect">
            <a:avLst/>
          </a:prstGeom>
        </p:spPr>
      </p:pic>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228600" y="2460724"/>
            <a:ext cx="6324600" cy="4397276"/>
          </a:xfrm>
        </p:spPr>
        <p:txBody>
          <a:bodyPr vert="horz" lIns="26788" tIns="26788" rIns="218585" bIns="26788" numCol="1" anchorCtr="0" compatLnSpc="1">
            <a:prstTxWarp prst="textNoShape">
              <a:avLst/>
            </a:prstTxWarp>
            <a:normAutofit lnSpcReduction="10000"/>
          </a:bodyPr>
          <a:lstStyle/>
          <a:p>
            <a:pPr marL="3348" indent="0" algn="ctr">
              <a:buNone/>
            </a:pPr>
            <a:r>
              <a:rPr lang="en-US" altLang="en-US" sz="3000" b="1" i="1" dirty="0">
                <a:latin typeface="Times New Roman" panose="02020603050405020304" pitchFamily="18" charset="0"/>
                <a:cs typeface="Times New Roman" panose="02020603050405020304" pitchFamily="18" charset="0"/>
              </a:rPr>
              <a:t>2 Cor. 11:2   </a:t>
            </a:r>
            <a:r>
              <a:rPr lang="en-US" altLang="en-US" sz="4300" b="1" i="1" dirty="0">
                <a:solidFill>
                  <a:srgbClr val="FFFF00"/>
                </a:solidFill>
                <a:latin typeface="Times New Roman" panose="02020603050405020304" pitchFamily="18" charset="0"/>
                <a:cs typeface="Times New Roman" panose="02020603050405020304" pitchFamily="18" charset="0"/>
              </a:rPr>
              <a:t>“I am jealous over you with a godly jealousy;</a:t>
            </a:r>
          </a:p>
          <a:p>
            <a:pPr marL="3348" indent="0" algn="ctr">
              <a:buNone/>
            </a:pPr>
            <a:r>
              <a:rPr lang="en-US" altLang="en-US" sz="4000" b="1" i="1" dirty="0">
                <a:solidFill>
                  <a:srgbClr val="FFFF00"/>
                </a:solidFill>
                <a:latin typeface="Times New Roman" panose="02020603050405020304" pitchFamily="18" charset="0"/>
                <a:cs typeface="Times New Roman" panose="02020603050405020304" pitchFamily="18" charset="0"/>
              </a:rPr>
              <a:t>for </a:t>
            </a:r>
            <a:r>
              <a:rPr lang="en-US" altLang="en-US" sz="40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have espoused you to one husband</a:t>
            </a:r>
            <a:r>
              <a:rPr lang="en-US" altLang="en-US" sz="4000" b="1" i="1" dirty="0">
                <a:solidFill>
                  <a:srgbClr val="FFFF00"/>
                </a:solidFill>
                <a:latin typeface="Times New Roman" panose="02020603050405020304" pitchFamily="18" charset="0"/>
                <a:cs typeface="Times New Roman" panose="02020603050405020304" pitchFamily="18" charset="0"/>
              </a:rPr>
              <a:t>,</a:t>
            </a:r>
          </a:p>
          <a:p>
            <a:pPr algn="ctr" eaLnBrk="1" hangingPunct="1">
              <a:spcBef>
                <a:spcPts val="0"/>
              </a:spcBef>
              <a:buFontTx/>
              <a:buNone/>
            </a:pPr>
            <a:r>
              <a:rPr lang="en-US" altLang="en-US" sz="4000" b="1" i="1" dirty="0">
                <a:solidFill>
                  <a:srgbClr val="FFFF00"/>
                </a:solidFill>
                <a:latin typeface="Times New Roman" panose="02020603050405020304" pitchFamily="18" charset="0"/>
                <a:cs typeface="Times New Roman" panose="02020603050405020304" pitchFamily="18" charset="0"/>
              </a:rPr>
              <a:t>    that I may </a:t>
            </a:r>
            <a:r>
              <a:rPr lang="en-US" altLang="en-US" sz="40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 you as a chaste virgin to Christ.”</a:t>
            </a:r>
            <a:endParaRPr lang="en-US" altLang="en-US" sz="1800" b="1" i="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5D7A644-56CB-4E4C-B636-59603177549A}"/>
              </a:ext>
            </a:extLst>
          </p:cNvPr>
          <p:cNvSpPr/>
          <p:nvPr/>
        </p:nvSpPr>
        <p:spPr>
          <a:xfrm>
            <a:off x="152400" y="152400"/>
            <a:ext cx="11963400" cy="2308324"/>
          </a:xfrm>
          <a:prstGeom prst="rect">
            <a:avLst/>
          </a:prstGeom>
        </p:spPr>
        <p:txBody>
          <a:bodyPr wrap="square">
            <a:spAutoFit/>
          </a:bodyPr>
          <a:lstStyle/>
          <a:p>
            <a:pPr marL="914400" indent="-914400">
              <a:buAutoNum type="alphaUcPeriod" startAt="2"/>
            </a:pPr>
            <a:r>
              <a:rPr lang="en-US" altLang="en-US" sz="4800" b="1" dirty="0">
                <a:latin typeface="Times New Roman" panose="02020603050405020304" pitchFamily="18" charset="0"/>
                <a:cs typeface="Times New Roman" panose="02020603050405020304" pitchFamily="18" charset="0"/>
              </a:rPr>
              <a:t>Jesus used a Jewish Wedding to</a:t>
            </a:r>
          </a:p>
          <a:p>
            <a:r>
              <a:rPr lang="en-US" altLang="en-US" sz="4800" b="1" dirty="0">
                <a:latin typeface="Times New Roman" panose="02020603050405020304" pitchFamily="18" charset="0"/>
                <a:cs typeface="Times New Roman" panose="02020603050405020304" pitchFamily="18" charset="0"/>
              </a:rPr>
              <a:t>         illustrate his return.  </a:t>
            </a:r>
            <a:r>
              <a:rPr lang="en-US" altLang="en-US" sz="4800" b="1" i="1" dirty="0">
                <a:latin typeface="Times New Roman" panose="02020603050405020304" pitchFamily="18" charset="0"/>
                <a:cs typeface="Times New Roman" panose="02020603050405020304" pitchFamily="18" charset="0"/>
              </a:rPr>
              <a:t>Mt. 25:1-13</a:t>
            </a:r>
          </a:p>
          <a:p>
            <a:r>
              <a:rPr lang="en-US" altLang="en-US" sz="4800" b="1" i="1"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1)  The Negotiation stage resulting in a “betrothal”.  </a:t>
            </a:r>
            <a:endParaRPr lang="en-US" sz="3600" dirty="0"/>
          </a:p>
        </p:txBody>
      </p:sp>
    </p:spTree>
    <p:extLst>
      <p:ext uri="{BB962C8B-B14F-4D97-AF65-F5344CB8AC3E}">
        <p14:creationId xmlns:p14="http://schemas.microsoft.com/office/powerpoint/2010/main" val="699832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 calcmode="lin" valueType="num">
                                      <p:cBhvr>
                                        <p:cTn id="7" dur="500" fill="hold"/>
                                        <p:tgtEl>
                                          <p:spTgt spid="1126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26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265">
                                            <p:txEl>
                                              <p:pRg st="1" end="1"/>
                                            </p:txEl>
                                          </p:spTgt>
                                        </p:tgtEl>
                                        <p:attrNameLst>
                                          <p:attrName>style.visibility</p:attrName>
                                        </p:attrNameLst>
                                      </p:cBhvr>
                                      <p:to>
                                        <p:strVal val="visible"/>
                                      </p:to>
                                    </p:set>
                                    <p:anim calcmode="lin" valueType="num">
                                      <p:cBhvr>
                                        <p:cTn id="14" dur="1000" fill="hold"/>
                                        <p:tgtEl>
                                          <p:spTgt spid="1126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126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1265">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1126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265">
                                            <p:txEl>
                                              <p:pRg st="2" end="2"/>
                                            </p:txEl>
                                          </p:spTgt>
                                        </p:tgtEl>
                                        <p:attrNameLst>
                                          <p:attrName>style.visibility</p:attrName>
                                        </p:attrNameLst>
                                      </p:cBhvr>
                                      <p:to>
                                        <p:strVal val="visible"/>
                                      </p:to>
                                    </p:set>
                                    <p:animEffect transition="in" filter="fade">
                                      <p:cBhvr>
                                        <p:cTn id="22" dur="1000"/>
                                        <p:tgtEl>
                                          <p:spTgt spid="11265">
                                            <p:txEl>
                                              <p:pRg st="2" end="2"/>
                                            </p:txEl>
                                          </p:spTgt>
                                        </p:tgtEl>
                                      </p:cBhvr>
                                    </p:animEffect>
                                    <p:anim calcmode="lin" valueType="num">
                                      <p:cBhvr>
                                        <p:cTn id="23" dur="1000" fill="hold"/>
                                        <p:tgtEl>
                                          <p:spTgt spid="1126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126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14300" y="228600"/>
            <a:ext cx="12077700" cy="6009084"/>
          </a:xfrm>
          <a:ln/>
        </p:spPr>
        <p:txBody>
          <a:bodyPr vert="horz" wrap="square" lIns="26788" tIns="26788" rIns="218585" bIns="26788" numCol="1" anchor="t" anchorCtr="0" compatLnSpc="1">
            <a:prstTxWarp prst="textNoShape">
              <a:avLst/>
            </a:prstTxWarp>
          </a:bodyPr>
          <a:lstStyle/>
          <a:p>
            <a:pPr marL="3348" indent="0">
              <a:buNone/>
            </a:pPr>
            <a:r>
              <a:rPr lang="en-US" altLang="en-US" sz="4400" b="1" dirty="0">
                <a:latin typeface="Times New Roman" panose="02020603050405020304" pitchFamily="18" charset="0"/>
                <a:cs typeface="Times New Roman" panose="02020603050405020304" pitchFamily="18" charset="0"/>
              </a:rPr>
              <a:t>1) Begins with a negotiation: “betrothal”. </a:t>
            </a:r>
            <a:r>
              <a:rPr lang="en-US" altLang="en-US" sz="3200" b="1" i="1" dirty="0">
                <a:latin typeface="Times New Roman" panose="02020603050405020304" pitchFamily="18" charset="0"/>
                <a:cs typeface="Times New Roman" panose="02020603050405020304" pitchFamily="18" charset="0"/>
              </a:rPr>
              <a:t> </a:t>
            </a:r>
          </a:p>
          <a:p>
            <a:pPr marL="3348" indent="0">
              <a:buNone/>
            </a:pPr>
            <a:r>
              <a:rPr lang="en-US" altLang="en-US" sz="3200" b="1"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a) The  “Groom” would travel to the Bride’s house to     </a:t>
            </a:r>
          </a:p>
          <a:p>
            <a:pPr eaLnBrk="1" hangingPunct="1">
              <a:spcBef>
                <a:spcPts val="0"/>
              </a:spcBef>
              <a:buFontTx/>
              <a:buNone/>
            </a:pPr>
            <a:r>
              <a:rPr lang="en-US" altLang="en-US" sz="4000" b="1" dirty="0">
                <a:latin typeface="Times New Roman" panose="02020603050405020304" pitchFamily="18" charset="0"/>
                <a:cs typeface="Times New Roman" panose="02020603050405020304" pitchFamily="18" charset="0"/>
              </a:rPr>
              <a:t>        negotiate a “Bride Price” (Mohar)  (See Gen. 22)</a:t>
            </a:r>
          </a:p>
          <a:p>
            <a:pPr eaLnBrk="1" hangingPunct="1">
              <a:spcBef>
                <a:spcPts val="0"/>
              </a:spcBef>
              <a:buFontTx/>
              <a:buNone/>
            </a:pPr>
            <a:r>
              <a:rPr lang="en-US" altLang="en-US" sz="3600" b="1" dirty="0">
                <a:latin typeface="Times New Roman" panose="02020603050405020304" pitchFamily="18" charset="0"/>
                <a:cs typeface="Times New Roman" panose="02020603050405020304" pitchFamily="18" charset="0"/>
              </a:rPr>
              <a:t>   (1) What “Price” did Jesus pay for a relationship with us?   </a:t>
            </a:r>
            <a:endParaRPr lang="en-US" altLang="en-US" sz="3600" b="1" i="1" dirty="0">
              <a:solidFill>
                <a:srgbClr val="FFFF00"/>
              </a:solidFill>
              <a:latin typeface="Times New Roman" panose="02020603050405020304" pitchFamily="18" charset="0"/>
              <a:cs typeface="Times New Roman" panose="02020603050405020304" pitchFamily="18" charset="0"/>
            </a:endParaRPr>
          </a:p>
          <a:p>
            <a:pPr eaLnBrk="1" hangingPunct="1">
              <a:spcBef>
                <a:spcPts val="0"/>
              </a:spcBef>
              <a:buFontTx/>
              <a:buNone/>
            </a:pPr>
            <a:r>
              <a:rPr lang="en-US" altLang="en-US" sz="3600" b="1" i="1" dirty="0">
                <a:solidFill>
                  <a:srgbClr val="FFFF00"/>
                </a:solidFill>
                <a:latin typeface="Times New Roman" panose="02020603050405020304" pitchFamily="18" charset="0"/>
                <a:cs typeface="Times New Roman" panose="02020603050405020304" pitchFamily="18" charset="0"/>
              </a:rPr>
              <a:t> </a:t>
            </a:r>
            <a:endParaRPr lang="en-US" altLang="en-US" sz="4800" b="1" i="1" dirty="0">
              <a:solidFill>
                <a:srgbClr val="FFFF00"/>
              </a:solidFill>
              <a:latin typeface="Times New Roman" panose="02020603050405020304" pitchFamily="18" charset="0"/>
              <a:cs typeface="Times New Roman" panose="02020603050405020304" pitchFamily="18" charset="0"/>
            </a:endParaRPr>
          </a:p>
        </p:txBody>
      </p:sp>
      <p:pic>
        <p:nvPicPr>
          <p:cNvPr id="4" name="Picture 3" descr="A picture containing outdoor&#10;&#10;Description generated with high confidence">
            <a:extLst>
              <a:ext uri="{FF2B5EF4-FFF2-40B4-BE49-F238E27FC236}">
                <a16:creationId xmlns:a16="http://schemas.microsoft.com/office/drawing/2014/main" id="{CB95B5A4-730E-4CEB-B71B-93777FAFC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3048000"/>
            <a:ext cx="6238503" cy="3860289"/>
          </a:xfrm>
          <a:prstGeom prst="rect">
            <a:avLst/>
          </a:prstGeom>
          <a:effectLst>
            <a:glow rad="127000">
              <a:schemeClr val="accent1"/>
            </a:glow>
            <a:softEdge rad="177800"/>
          </a:effectLst>
        </p:spPr>
      </p:pic>
      <p:sp>
        <p:nvSpPr>
          <p:cNvPr id="3" name="Rectangle 2">
            <a:extLst>
              <a:ext uri="{FF2B5EF4-FFF2-40B4-BE49-F238E27FC236}">
                <a16:creationId xmlns:a16="http://schemas.microsoft.com/office/drawing/2014/main" id="{FDDDF2E2-8F97-4313-9BEE-59B77CF11B75}"/>
              </a:ext>
            </a:extLst>
          </p:cNvPr>
          <p:cNvSpPr/>
          <p:nvPr/>
        </p:nvSpPr>
        <p:spPr>
          <a:xfrm>
            <a:off x="6438900" y="3085730"/>
            <a:ext cx="5638800" cy="3293209"/>
          </a:xfrm>
          <a:prstGeom prst="rect">
            <a:avLst/>
          </a:prstGeom>
        </p:spPr>
        <p:txBody>
          <a:bodyPr wrap="square">
            <a:spAutoFit/>
          </a:bodyPr>
          <a:lstStyle/>
          <a:p>
            <a:pPr algn="ctr"/>
            <a:r>
              <a:rPr lang="en-US" altLang="en-US" b="1" dirty="0">
                <a:latin typeface="Times New Roman" panose="02020603050405020304" pitchFamily="18" charset="0"/>
                <a:cs typeface="Times New Roman" panose="02020603050405020304" pitchFamily="18" charset="0"/>
              </a:rPr>
              <a:t> </a:t>
            </a:r>
            <a:r>
              <a:rPr lang="en-US" altLang="en-US" sz="5400" b="1" i="1" dirty="0">
                <a:solidFill>
                  <a:srgbClr val="FFFF00"/>
                </a:solidFill>
                <a:latin typeface="Times New Roman" panose="02020603050405020304" pitchFamily="18" charset="0"/>
                <a:cs typeface="Times New Roman" panose="02020603050405020304" pitchFamily="18" charset="0"/>
              </a:rPr>
              <a:t>“ye were redeemed with the precious blood of Christ” </a:t>
            </a:r>
          </a:p>
          <a:p>
            <a:pPr algn="ctr"/>
            <a:r>
              <a:rPr lang="en-US" altLang="en-US" sz="2800" b="1" dirty="0">
                <a:latin typeface="Times New Roman" panose="02020603050405020304" pitchFamily="18" charset="0"/>
                <a:cs typeface="Times New Roman" panose="02020603050405020304" pitchFamily="18" charset="0"/>
              </a:rPr>
              <a:t>1 Peter 1:19</a:t>
            </a:r>
            <a:endParaRPr lang="en-US" altLang="en-US" sz="4000" b="1" dirty="0">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9037232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5">
                                            <p:txEl>
                                              <p:pRg st="3" end="3"/>
                                            </p:txEl>
                                          </p:spTgt>
                                        </p:tgtEl>
                                        <p:attrNameLst>
                                          <p:attrName>style.visibility</p:attrName>
                                        </p:attrNameLst>
                                      </p:cBhvr>
                                      <p:to>
                                        <p:strVal val="visible"/>
                                      </p:to>
                                    </p:set>
                                    <p:anim calcmode="lin" valueType="num">
                                      <p:cBhvr>
                                        <p:cTn id="7" dur="1000" fill="hold"/>
                                        <p:tgtEl>
                                          <p:spTgt spid="11265">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1265">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1265">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1126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generated with high confidence">
            <a:extLst>
              <a:ext uri="{FF2B5EF4-FFF2-40B4-BE49-F238E27FC236}">
                <a16:creationId xmlns:a16="http://schemas.microsoft.com/office/drawing/2014/main" id="{5D806526-60FE-4E08-9B06-7FDD11C33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4" y="0"/>
            <a:ext cx="12144652" cy="6858000"/>
          </a:xfrm>
          <a:prstGeom prst="rect">
            <a:avLst/>
          </a:prstGeom>
        </p:spPr>
      </p:pic>
      <p:sp>
        <p:nvSpPr>
          <p:cNvPr id="10" name="TextBox 9">
            <a:extLst>
              <a:ext uri="{FF2B5EF4-FFF2-40B4-BE49-F238E27FC236}">
                <a16:creationId xmlns:a16="http://schemas.microsoft.com/office/drawing/2014/main" id="{64327DD4-5010-4185-B353-EEB961423114}"/>
              </a:ext>
            </a:extLst>
          </p:cNvPr>
          <p:cNvSpPr txBox="1"/>
          <p:nvPr/>
        </p:nvSpPr>
        <p:spPr>
          <a:xfrm>
            <a:off x="5767526" y="3200400"/>
            <a:ext cx="6400800" cy="3323987"/>
          </a:xfrm>
          <a:prstGeom prst="rect">
            <a:avLst/>
          </a:prstGeom>
          <a:solidFill>
            <a:schemeClr val="tx1">
              <a:alpha val="24000"/>
            </a:schemeClr>
          </a:solidFill>
          <a:effectLst>
            <a:softEdge rad="228600"/>
          </a:effectLst>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Cor. 6:19,20 </a:t>
            </a:r>
          </a:p>
          <a:p>
            <a:pPr algn="ct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 are bought with a price,</a:t>
            </a:r>
          </a:p>
          <a:p>
            <a:pPr algn="ct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therefore glorify God in your body and your spirit,</a:t>
            </a:r>
          </a:p>
          <a:p>
            <a:pPr algn="ctr"/>
            <a:r>
              <a:rPr lang="en-US" sz="5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which are God’s”</a:t>
            </a:r>
          </a:p>
        </p:txBody>
      </p:sp>
    </p:spTree>
    <p:extLst>
      <p:ext uri="{BB962C8B-B14F-4D97-AF65-F5344CB8AC3E}">
        <p14:creationId xmlns:p14="http://schemas.microsoft.com/office/powerpoint/2010/main" val="18774070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p:cTn id="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0">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
                                            <p:txEl>
                                              <p:pRg st="3" end="3"/>
                                            </p:txEl>
                                          </p:spTgt>
                                        </p:tgtEl>
                                        <p:attrNameLst>
                                          <p:attrName>style.visibility</p:attrName>
                                        </p:attrNameLst>
                                      </p:cBhvr>
                                      <p:to>
                                        <p:strVal val="visible"/>
                                      </p:to>
                                    </p:set>
                                    <p:anim calcmode="lin" valueType="num">
                                      <p:cBhvr>
                                        <p:cTn id="14"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10">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woman, clothing, outdoor&#10;&#10;Description generated with very high confidence">
            <a:extLst>
              <a:ext uri="{FF2B5EF4-FFF2-40B4-BE49-F238E27FC236}">
                <a16:creationId xmlns:a16="http://schemas.microsoft.com/office/drawing/2014/main" id="{BF3FB298-261F-4360-B564-6299137D19AF}"/>
              </a:ext>
            </a:extLst>
          </p:cNvPr>
          <p:cNvPicPr>
            <a:picLocks noChangeAspect="1"/>
          </p:cNvPicPr>
          <p:nvPr/>
        </p:nvPicPr>
        <p:blipFill rotWithShape="1">
          <a:blip r:embed="rId2">
            <a:extLst>
              <a:ext uri="{28A0092B-C50C-407E-A947-70E740481C1C}">
                <a14:useLocalDpi xmlns:a14="http://schemas.microsoft.com/office/drawing/2010/main" val="0"/>
              </a:ext>
            </a:extLst>
          </a:blip>
          <a:srcRect l="21325" r="-2" b="-2"/>
          <a:stretch/>
        </p:blipFill>
        <p:spPr>
          <a:xfrm>
            <a:off x="7607128" y="1914299"/>
            <a:ext cx="4151596" cy="3495901"/>
          </a:xfrm>
          <a:prstGeom prst="rect">
            <a:avLst/>
          </a:prstGeom>
          <a:effectLst>
            <a:softEdge rad="177800"/>
          </a:effectLst>
        </p:spPr>
      </p:pic>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225071" y="1967375"/>
            <a:ext cx="7302328" cy="5070455"/>
          </a:xfrm>
        </p:spPr>
        <p:txBody>
          <a:bodyPr vert="horz" lIns="26788" tIns="26788" rIns="218585" bIns="26788" numCol="1" anchorCtr="0" compatLnSpc="1">
            <a:prstTxWarp prst="textNoShape">
              <a:avLst/>
            </a:prstTxWarp>
            <a:normAutofit/>
          </a:bodyPr>
          <a:lstStyle/>
          <a:p>
            <a:pPr marL="3348" indent="0" algn="ctr">
              <a:spcBef>
                <a:spcPts val="0"/>
              </a:spcBef>
              <a:buNone/>
            </a:pPr>
            <a:r>
              <a:rPr lang="en-US" altLang="en-US" sz="2800" b="1" dirty="0">
                <a:latin typeface="Times New Roman" panose="02020603050405020304" pitchFamily="18" charset="0"/>
                <a:cs typeface="Times New Roman" panose="02020603050405020304" pitchFamily="18" charset="0"/>
              </a:rPr>
              <a:t>1 Cor. 11:24-26  </a:t>
            </a:r>
            <a:r>
              <a:rPr lang="en-US" altLang="en-US" sz="4000" b="1" i="1" dirty="0">
                <a:solidFill>
                  <a:srgbClr val="FFFF00"/>
                </a:solidFill>
                <a:latin typeface="Times New Roman" panose="02020603050405020304" pitchFamily="18" charset="0"/>
                <a:cs typeface="Times New Roman" panose="02020603050405020304" pitchFamily="18" charset="0"/>
              </a:rPr>
              <a:t>“this do in remembrance of me, for as often as ye…drink this cup, </a:t>
            </a:r>
          </a:p>
          <a:p>
            <a:pPr marL="3348" indent="0">
              <a:spcBef>
                <a:spcPts val="0"/>
              </a:spcBef>
              <a:buNone/>
            </a:pPr>
            <a:r>
              <a:rPr lang="en-US" altLang="en-US" sz="4000" b="1" i="1" dirty="0">
                <a:solidFill>
                  <a:srgbClr val="FFFF00"/>
                </a:solidFill>
                <a:latin typeface="Times New Roman" panose="02020603050405020304" pitchFamily="18" charset="0"/>
                <a:cs typeface="Times New Roman" panose="02020603050405020304" pitchFamily="18" charset="0"/>
              </a:rPr>
              <a:t>    ye do show the Lord’s death,     </a:t>
            </a:r>
          </a:p>
          <a:p>
            <a:pPr marL="3348" indent="0">
              <a:spcBef>
                <a:spcPts val="0"/>
              </a:spcBef>
              <a:buNone/>
            </a:pPr>
            <a:r>
              <a:rPr lang="en-US" altLang="en-US" sz="4000" b="1" i="1" dirty="0">
                <a:solidFill>
                  <a:srgbClr val="FFFF00"/>
                </a:solidFill>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(mohar)</a:t>
            </a:r>
            <a:endParaRPr lang="en-US" altLang="en-US" sz="3600" b="1" i="1" dirty="0">
              <a:solidFill>
                <a:srgbClr val="FFFF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6A9573E-CB58-41C8-9296-207DCA3B3025}"/>
              </a:ext>
            </a:extLst>
          </p:cNvPr>
          <p:cNvSpPr/>
          <p:nvPr/>
        </p:nvSpPr>
        <p:spPr>
          <a:xfrm>
            <a:off x="225071" y="-76200"/>
            <a:ext cx="11410449" cy="2426305"/>
          </a:xfrm>
          <a:prstGeom prst="rect">
            <a:avLst/>
          </a:prstGeom>
        </p:spPr>
        <p:txBody>
          <a:bodyPr wrap="square">
            <a:spAutoFit/>
          </a:bodyPr>
          <a:lstStyle/>
          <a:p>
            <a:pPr marL="3348"/>
            <a:r>
              <a:rPr lang="en-US" altLang="en-US" sz="4000" b="1" dirty="0">
                <a:latin typeface="Times New Roman" panose="02020603050405020304" pitchFamily="18" charset="0"/>
                <a:cs typeface="Times New Roman" panose="02020603050405020304" pitchFamily="18" charset="0"/>
              </a:rPr>
              <a:t>b)  </a:t>
            </a:r>
            <a:r>
              <a:rPr lang="en-US" altLang="en-US" sz="4400" b="1" dirty="0">
                <a:latin typeface="Times New Roman" panose="02020603050405020304" pitchFamily="18" charset="0"/>
                <a:cs typeface="Times New Roman" panose="02020603050405020304" pitchFamily="18" charset="0"/>
              </a:rPr>
              <a:t>Once the mohar was paid, the marriage     </a:t>
            </a:r>
          </a:p>
          <a:p>
            <a:pPr marL="3348"/>
            <a:r>
              <a:rPr lang="en-US" altLang="en-US" sz="4400" b="1" dirty="0">
                <a:latin typeface="Times New Roman" panose="02020603050405020304" pitchFamily="18" charset="0"/>
                <a:cs typeface="Times New Roman" panose="02020603050405020304" pitchFamily="18" charset="0"/>
              </a:rPr>
              <a:t>             “covenant” took effect</a:t>
            </a:r>
            <a:r>
              <a:rPr lang="en-US" altLang="en-US" sz="2000" b="1" dirty="0">
                <a:latin typeface="Times New Roman" panose="02020603050405020304" pitchFamily="18" charset="0"/>
                <a:cs typeface="Times New Roman" panose="02020603050405020304" pitchFamily="18" charset="0"/>
              </a:rPr>
              <a:t>. </a:t>
            </a:r>
          </a:p>
          <a:p>
            <a:pPr marL="3348" lvl="0">
              <a:spcBef>
                <a:spcPts val="773"/>
              </a:spcBef>
              <a:buSzPct val="100000"/>
            </a:pPr>
            <a:r>
              <a:rPr lang="en-US" altLang="en-US" sz="2000" b="1" dirty="0">
                <a:latin typeface="Times New Roman" panose="02020603050405020304" pitchFamily="18" charset="0"/>
                <a:cs typeface="Times New Roman" panose="02020603050405020304" pitchFamily="18" charset="0"/>
              </a:rPr>
              <a:t>    </a:t>
            </a:r>
            <a:r>
              <a:rPr lang="en-US" altLang="en-US" sz="3700" b="1"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(1) Sealed by drinking from a common cup of wine. </a:t>
            </a:r>
          </a:p>
          <a:p>
            <a:pPr marL="3348"/>
            <a:endParaRPr lang="en-US" altLang="en-US" sz="20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D99FAC7-CB0B-4E6B-8233-C4A4D71EB761}"/>
              </a:ext>
            </a:extLst>
          </p:cNvPr>
          <p:cNvSpPr txBox="1"/>
          <p:nvPr/>
        </p:nvSpPr>
        <p:spPr>
          <a:xfrm>
            <a:off x="142074" y="5383933"/>
            <a:ext cx="11811000" cy="1323439"/>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  (2) </a:t>
            </a:r>
            <a:r>
              <a:rPr lang="en-US" sz="4000" b="1" dirty="0">
                <a:latin typeface="Times New Roman" panose="02020603050405020304" pitchFamily="18" charset="0"/>
                <a:cs typeface="Times New Roman" panose="02020603050405020304" pitchFamily="18" charset="0"/>
              </a:rPr>
              <a:t>They were considered legally “married” </a:t>
            </a:r>
          </a:p>
          <a:p>
            <a:pPr algn="ctr"/>
            <a:r>
              <a:rPr lang="en-US" sz="4000" b="1" dirty="0">
                <a:latin typeface="Times New Roman" panose="02020603050405020304" pitchFamily="18" charset="0"/>
                <a:cs typeface="Times New Roman" panose="02020603050405020304" pitchFamily="18" charset="0"/>
              </a:rPr>
              <a:t>and sanctified (separated) for each other!</a:t>
            </a:r>
            <a:endParaRPr lang="en-US" sz="36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99BBF68-A33E-AEEC-362A-1014E6620FBF}"/>
              </a:ext>
            </a:extLst>
          </p:cNvPr>
          <p:cNvSpPr txBox="1"/>
          <p:nvPr/>
        </p:nvSpPr>
        <p:spPr>
          <a:xfrm>
            <a:off x="3048762" y="4362207"/>
            <a:ext cx="6094476" cy="830997"/>
          </a:xfrm>
          <a:prstGeom prst="rect">
            <a:avLst/>
          </a:prstGeom>
          <a:noFill/>
        </p:spPr>
        <p:txBody>
          <a:bodyPr wrap="square">
            <a:spAutoFit/>
          </a:bodyPr>
          <a:lstStyle/>
          <a:p>
            <a:r>
              <a:rPr kumimoji="0" lang="en-US" altLang="en-US" sz="4800" b="1" i="1"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sym typeface="Arial" panose="020B0604020202020204" pitchFamily="34" charset="0"/>
              </a:rPr>
              <a:t>til</a:t>
            </a:r>
            <a:r>
              <a:rPr kumimoji="0" lang="en-US" altLang="en-US" sz="4800" b="1" i="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sym typeface="Arial" panose="020B0604020202020204" pitchFamily="34" charset="0"/>
              </a:rPr>
              <a:t> he come!” </a:t>
            </a:r>
            <a:endParaRPr lang="en-US" dirty="0"/>
          </a:p>
        </p:txBody>
      </p:sp>
    </p:spTree>
    <p:extLst>
      <p:ext uri="{BB962C8B-B14F-4D97-AF65-F5344CB8AC3E}">
        <p14:creationId xmlns:p14="http://schemas.microsoft.com/office/powerpoint/2010/main" val="778022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 calcmode="lin" valueType="num">
                                      <p:cBhvr>
                                        <p:cTn id="7" dur="500" fill="hold"/>
                                        <p:tgtEl>
                                          <p:spTgt spid="1126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26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1265">
                                            <p:txEl>
                                              <p:pRg st="1" end="1"/>
                                            </p:txEl>
                                          </p:spTgt>
                                        </p:tgtEl>
                                        <p:attrNameLst>
                                          <p:attrName>style.visibility</p:attrName>
                                        </p:attrNameLst>
                                      </p:cBhvr>
                                      <p:to>
                                        <p:strVal val="visible"/>
                                      </p:to>
                                    </p:set>
                                    <p:anim calcmode="lin" valueType="num">
                                      <p:cBhvr>
                                        <p:cTn id="12" dur="500" fill="hold"/>
                                        <p:tgtEl>
                                          <p:spTgt spid="1126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26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265">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1265">
                                            <p:txEl>
                                              <p:pRg st="2" end="2"/>
                                            </p:txEl>
                                          </p:spTgt>
                                        </p:tgtEl>
                                        <p:attrNameLst>
                                          <p:attrName>style.visibility</p:attrName>
                                        </p:attrNameLst>
                                      </p:cBhvr>
                                      <p:to>
                                        <p:strVal val="visible"/>
                                      </p:to>
                                    </p:set>
                                    <p:anim calcmode="lin" valueType="num">
                                      <p:cBhvr>
                                        <p:cTn id="17" dur="500" fill="hold"/>
                                        <p:tgtEl>
                                          <p:spTgt spid="1126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126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126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14300" y="76200"/>
            <a:ext cx="12077700" cy="6009084"/>
          </a:xfrm>
          <a:ln/>
        </p:spPr>
        <p:txBody>
          <a:bodyPr vert="horz" wrap="square" lIns="26788" tIns="26788" rIns="218585" bIns="26788" numCol="1" anchor="t" anchorCtr="0" compatLnSpc="1">
            <a:prstTxWarp prst="textNoShape">
              <a:avLst/>
            </a:prstTxWarp>
          </a:bodyPr>
          <a:lstStyle/>
          <a:p>
            <a:pPr marL="3348" indent="0">
              <a:buNone/>
            </a:pPr>
            <a:r>
              <a:rPr lang="en-US" altLang="en-US" sz="4800" b="1" dirty="0">
                <a:latin typeface="Times New Roman" panose="02020603050405020304" pitchFamily="18" charset="0"/>
                <a:cs typeface="Times New Roman" panose="02020603050405020304" pitchFamily="18" charset="0"/>
              </a:rPr>
              <a:t>1) Begins with a Negotiation. “betrothal”. </a:t>
            </a:r>
            <a:r>
              <a:rPr lang="en-US" altLang="en-US" sz="3200" b="1" i="1" dirty="0">
                <a:latin typeface="Times New Roman" panose="02020603050405020304" pitchFamily="18" charset="0"/>
                <a:cs typeface="Times New Roman" panose="02020603050405020304" pitchFamily="18" charset="0"/>
              </a:rPr>
              <a:t> </a:t>
            </a:r>
          </a:p>
          <a:p>
            <a:pPr marL="3348" indent="0">
              <a:buNone/>
            </a:pPr>
            <a:r>
              <a:rPr lang="en-US" altLang="en-US" sz="4400" b="1" dirty="0">
                <a:latin typeface="Times New Roman" panose="02020603050405020304" pitchFamily="18" charset="0"/>
                <a:cs typeface="Times New Roman" panose="02020603050405020304" pitchFamily="18" charset="0"/>
              </a:rPr>
              <a:t>2) </a:t>
            </a:r>
            <a:r>
              <a:rPr lang="en-US" altLang="en-US" sz="4800" b="1" dirty="0">
                <a:latin typeface="Times New Roman" panose="02020603050405020304" pitchFamily="18" charset="0"/>
                <a:cs typeface="Times New Roman" panose="02020603050405020304" pitchFamily="18" charset="0"/>
              </a:rPr>
              <a:t>Involved a Time of </a:t>
            </a:r>
            <a:r>
              <a:rPr lang="en-US" altLang="en-US" sz="4800" b="1" i="1" u="sng" dirty="0">
                <a:latin typeface="Times New Roman" panose="02020603050405020304" pitchFamily="18" charset="0"/>
                <a:cs typeface="Times New Roman" panose="02020603050405020304" pitchFamily="18" charset="0"/>
              </a:rPr>
              <a:t>Separation</a:t>
            </a:r>
            <a:r>
              <a:rPr lang="en-US" altLang="en-US" sz="4800" b="1" dirty="0">
                <a:latin typeface="Times New Roman" panose="02020603050405020304" pitchFamily="18" charset="0"/>
                <a:cs typeface="Times New Roman" panose="02020603050405020304" pitchFamily="18" charset="0"/>
              </a:rPr>
              <a:t>!</a:t>
            </a:r>
          </a:p>
          <a:p>
            <a:pPr marL="3348" indent="0">
              <a:spcBef>
                <a:spcPts val="0"/>
              </a:spcBef>
              <a:buNone/>
            </a:pPr>
            <a:r>
              <a:rPr lang="en-US" altLang="en-US" sz="4400" b="1"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a</a:t>
            </a:r>
            <a:r>
              <a:rPr lang="en-US" altLang="en-US" sz="4400" b="1" dirty="0">
                <a:latin typeface="Times New Roman" panose="02020603050405020304" pitchFamily="18" charset="0"/>
                <a:cs typeface="Times New Roman" panose="02020603050405020304" pitchFamily="18" charset="0"/>
              </a:rPr>
              <a:t>) During this time, though “legally married”,          </a:t>
            </a:r>
          </a:p>
          <a:p>
            <a:pPr marL="3348" indent="0">
              <a:spcBef>
                <a:spcPts val="0"/>
              </a:spcBef>
              <a:buNone/>
            </a:pPr>
            <a:r>
              <a:rPr lang="en-US" altLang="en-US" sz="4400" b="1" dirty="0">
                <a:latin typeface="Times New Roman" panose="02020603050405020304" pitchFamily="18" charset="0"/>
                <a:cs typeface="Times New Roman" panose="02020603050405020304" pitchFamily="18" charset="0"/>
              </a:rPr>
              <a:t>     they were physically separated</a:t>
            </a:r>
            <a:r>
              <a:rPr lang="en-US" altLang="en-US" sz="4800" b="1" dirty="0">
                <a:latin typeface="Times New Roman" panose="02020603050405020304" pitchFamily="18" charset="0"/>
                <a:cs typeface="Times New Roman" panose="02020603050405020304" pitchFamily="18" charset="0"/>
              </a:rPr>
              <a:t>. </a:t>
            </a:r>
          </a:p>
          <a:p>
            <a:pPr marL="3348" indent="0">
              <a:spcBef>
                <a:spcPts val="0"/>
              </a:spcBef>
              <a:buNone/>
            </a:pPr>
            <a:r>
              <a:rPr lang="en-US" altLang="en-US" sz="4400" b="1" dirty="0">
                <a:latin typeface="Times New Roman" panose="02020603050405020304" pitchFamily="18" charset="0"/>
                <a:cs typeface="Times New Roman" panose="02020603050405020304" pitchFamily="18" charset="0"/>
              </a:rPr>
              <a:t>     (1) Remember Joseph and Mary.  Mt 1:18 </a:t>
            </a:r>
          </a:p>
          <a:p>
            <a:pPr marL="3348" indent="0" algn="ctr">
              <a:buNone/>
            </a:pPr>
            <a:r>
              <a:rPr lang="en-US" altLang="en-US" sz="4400" b="1" dirty="0">
                <a:latin typeface="Times New Roman" panose="02020603050405020304" pitchFamily="18" charset="0"/>
                <a:cs typeface="Times New Roman" panose="02020603050405020304" pitchFamily="18" charset="0"/>
              </a:rPr>
              <a:t> </a:t>
            </a:r>
            <a:r>
              <a:rPr lang="en-US" altLang="en-US" sz="4400" b="1" i="1" dirty="0">
                <a:solidFill>
                  <a:srgbClr val="FFFF00"/>
                </a:solidFill>
                <a:latin typeface="Times New Roman" panose="02020603050405020304" pitchFamily="18" charset="0"/>
                <a:cs typeface="Times New Roman" panose="02020603050405020304" pitchFamily="18" charset="0"/>
              </a:rPr>
              <a:t>“When as his mother Mary was espoused to Joseph, </a:t>
            </a:r>
            <a:r>
              <a:rPr lang="en-US" altLang="en-US" sz="44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before they came together</a:t>
            </a:r>
            <a:r>
              <a:rPr lang="en-US" altLang="en-US" sz="4400" b="1" i="1" dirty="0">
                <a:solidFill>
                  <a:srgbClr val="FFFF00"/>
                </a:solidFill>
                <a:latin typeface="Times New Roman" panose="02020603050405020304" pitchFamily="18" charset="0"/>
                <a:cs typeface="Times New Roman" panose="02020603050405020304" pitchFamily="18" charset="0"/>
              </a:rPr>
              <a:t>, </a:t>
            </a:r>
          </a:p>
          <a:p>
            <a:pPr marL="3348" indent="0" algn="ctr">
              <a:buNone/>
            </a:pPr>
            <a:r>
              <a:rPr lang="en-US" altLang="en-US" sz="4400" b="1" i="1" dirty="0">
                <a:solidFill>
                  <a:srgbClr val="FFFF00"/>
                </a:solidFill>
                <a:latin typeface="Times New Roman" panose="02020603050405020304" pitchFamily="18" charset="0"/>
                <a:cs typeface="Times New Roman" panose="02020603050405020304" pitchFamily="18" charset="0"/>
              </a:rPr>
              <a:t>she was found with child of the Holy Ghost. “   </a:t>
            </a:r>
            <a:endParaRPr lang="en-US" altLang="en-US" sz="4400" b="1" dirty="0">
              <a:latin typeface="Times New Roman" panose="02020603050405020304" pitchFamily="18" charset="0"/>
              <a:cs typeface="Times New Roman" panose="02020603050405020304" pitchFamily="18" charset="0"/>
            </a:endParaRPr>
          </a:p>
          <a:p>
            <a:pPr marL="3348" indent="0">
              <a:buNone/>
            </a:pPr>
            <a:r>
              <a:rPr lang="en-US" altLang="en-US" sz="4400" b="1" dirty="0">
                <a:latin typeface="Times New Roman" panose="02020603050405020304" pitchFamily="18" charset="0"/>
                <a:cs typeface="Times New Roman" panose="02020603050405020304" pitchFamily="18" charset="0"/>
              </a:rPr>
              <a:t>   Luke 2:6  </a:t>
            </a:r>
            <a:r>
              <a:rPr lang="en-US" altLang="en-US" sz="4400" b="1" i="1" dirty="0">
                <a:solidFill>
                  <a:srgbClr val="FFFF00"/>
                </a:solidFill>
                <a:latin typeface="Times New Roman" panose="02020603050405020304" pitchFamily="18" charset="0"/>
                <a:cs typeface="Times New Roman" panose="02020603050405020304" pitchFamily="18" charset="0"/>
              </a:rPr>
              <a:t>“with Mary </a:t>
            </a:r>
            <a:r>
              <a:rPr lang="en-US" altLang="en-US" sz="4400" b="1" i="1" u="sng" dirty="0">
                <a:solidFill>
                  <a:srgbClr val="FFFF00"/>
                </a:solidFill>
                <a:latin typeface="Times New Roman" panose="02020603050405020304" pitchFamily="18" charset="0"/>
                <a:cs typeface="Times New Roman" panose="02020603050405020304" pitchFamily="18" charset="0"/>
              </a:rPr>
              <a:t>His espoused wife”</a:t>
            </a:r>
          </a:p>
        </p:txBody>
      </p:sp>
    </p:spTree>
    <p:extLst>
      <p:ext uri="{BB962C8B-B14F-4D97-AF65-F5344CB8AC3E}">
        <p14:creationId xmlns:p14="http://schemas.microsoft.com/office/powerpoint/2010/main" val="2493244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265">
                                            <p:txEl>
                                              <p:pRg st="3" end="3"/>
                                            </p:txEl>
                                          </p:spTgt>
                                        </p:tgtEl>
                                        <p:attrNameLst>
                                          <p:attrName>style.visibility</p:attrName>
                                        </p:attrNameLst>
                                      </p:cBhvr>
                                      <p:to>
                                        <p:strVal val="visible"/>
                                      </p:to>
                                    </p:set>
                                    <p:anim calcmode="lin" valueType="num">
                                      <p:cBhvr>
                                        <p:cTn id="7" dur="500" fill="hold"/>
                                        <p:tgtEl>
                                          <p:spTgt spid="1126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126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1265">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265">
                                            <p:txEl>
                                              <p:pRg st="4" end="4"/>
                                            </p:txEl>
                                          </p:spTgt>
                                        </p:tgtEl>
                                        <p:attrNameLst>
                                          <p:attrName>style.visibility</p:attrName>
                                        </p:attrNameLst>
                                      </p:cBhvr>
                                      <p:to>
                                        <p:strVal val="visible"/>
                                      </p:to>
                                    </p:set>
                                    <p:animEffect transition="in" filter="barn(inVertical)">
                                      <p:cBhvr>
                                        <p:cTn id="14" dur="500"/>
                                        <p:tgtEl>
                                          <p:spTgt spid="11265">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265">
                                            <p:txEl>
                                              <p:pRg st="5" end="5"/>
                                            </p:txEl>
                                          </p:spTgt>
                                        </p:tgtEl>
                                        <p:attrNameLst>
                                          <p:attrName>style.visibility</p:attrName>
                                        </p:attrNameLst>
                                      </p:cBhvr>
                                      <p:to>
                                        <p:strVal val="visible"/>
                                      </p:to>
                                    </p:set>
                                    <p:animEffect transition="in" filter="randombar(horizontal)">
                                      <p:cBhvr>
                                        <p:cTn id="19" dur="500"/>
                                        <p:tgtEl>
                                          <p:spTgt spid="1126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265">
                                            <p:txEl>
                                              <p:pRg st="6" end="6"/>
                                            </p:txEl>
                                          </p:spTgt>
                                        </p:tgtEl>
                                        <p:attrNameLst>
                                          <p:attrName>style.visibility</p:attrName>
                                        </p:attrNameLst>
                                      </p:cBhvr>
                                      <p:to>
                                        <p:strVal val="visible"/>
                                      </p:to>
                                    </p:set>
                                    <p:anim calcmode="lin" valueType="num">
                                      <p:cBhvr>
                                        <p:cTn id="24" dur="500" fill="hold"/>
                                        <p:tgtEl>
                                          <p:spTgt spid="11265">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11265">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1126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265">
                                            <p:txEl>
                                              <p:pRg st="7" end="7"/>
                                            </p:txEl>
                                          </p:spTgt>
                                        </p:tgtEl>
                                        <p:attrNameLst>
                                          <p:attrName>style.visibility</p:attrName>
                                        </p:attrNameLst>
                                      </p:cBhvr>
                                      <p:to>
                                        <p:strVal val="visible"/>
                                      </p:to>
                                    </p:set>
                                    <p:animEffect transition="in" filter="fade">
                                      <p:cBhvr>
                                        <p:cTn id="31" dur="1000"/>
                                        <p:tgtEl>
                                          <p:spTgt spid="11265">
                                            <p:txEl>
                                              <p:pRg st="7" end="7"/>
                                            </p:txEl>
                                          </p:spTgt>
                                        </p:tgtEl>
                                      </p:cBhvr>
                                    </p:animEffect>
                                    <p:anim calcmode="lin" valueType="num">
                                      <p:cBhvr>
                                        <p:cTn id="32" dur="1000" fill="hold"/>
                                        <p:tgtEl>
                                          <p:spTgt spid="11265">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1126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639AF-52FE-3AED-E504-081A7D06311B}"/>
            </a:ext>
          </a:extLst>
        </p:cNvPr>
        <p:cNvGrpSpPr/>
        <p:nvPr/>
      </p:nvGrpSpPr>
      <p:grpSpPr>
        <a:xfrm>
          <a:off x="0" y="0"/>
          <a:ext cx="0" cy="0"/>
          <a:chOff x="0" y="0"/>
          <a:chExt cx="0" cy="0"/>
        </a:xfrm>
      </p:grpSpPr>
      <p:sp>
        <p:nvSpPr>
          <p:cNvPr id="11265" name="Rectangle 1">
            <a:extLst>
              <a:ext uri="{FF2B5EF4-FFF2-40B4-BE49-F238E27FC236}">
                <a16:creationId xmlns:a16="http://schemas.microsoft.com/office/drawing/2014/main" id="{78BDCD04-BFA2-7C84-6FC4-C9A4B96B2B81}"/>
              </a:ext>
            </a:extLst>
          </p:cNvPr>
          <p:cNvSpPr>
            <a:spLocks noGrp="1" noChangeArrowheads="1"/>
          </p:cNvSpPr>
          <p:nvPr>
            <p:ph type="body" idx="1"/>
          </p:nvPr>
        </p:nvSpPr>
        <p:spPr>
          <a:xfrm>
            <a:off x="152400" y="228600"/>
            <a:ext cx="11887199" cy="6085284"/>
          </a:xfrm>
          <a:ln/>
        </p:spPr>
        <p:txBody>
          <a:bodyPr vert="horz" wrap="square" lIns="26788" tIns="26788" rIns="218585" bIns="26788" numCol="1" anchor="t" anchorCtr="0" compatLnSpc="1">
            <a:prstTxWarp prst="textNoShape">
              <a:avLst/>
            </a:prstTxWarp>
          </a:bodyPr>
          <a:lstStyle/>
          <a:p>
            <a:pPr marL="0" indent="0" algn="ctr">
              <a:buNone/>
            </a:pPr>
            <a:r>
              <a:rPr lang="en-US" sz="4800" dirty="0">
                <a:latin typeface="Times New Roman" panose="02020603050405020304" pitchFamily="18" charset="0"/>
                <a:cs typeface="Times New Roman" panose="02020603050405020304" pitchFamily="18" charset="0"/>
              </a:rPr>
              <a:t>There are &gt;100 prophecies about Jesus’ second coming recorded in the New Testament!</a:t>
            </a:r>
            <a:endParaRPr lang="en-US" sz="4400" dirty="0">
              <a:latin typeface="Times New Roman" panose="02020603050405020304" pitchFamily="18" charset="0"/>
              <a:cs typeface="Times New Roman" panose="02020603050405020304" pitchFamily="18" charset="0"/>
            </a:endParaRPr>
          </a:p>
          <a:p>
            <a:pPr marL="3348" indent="0" algn="ctr">
              <a:buNone/>
            </a:pPr>
            <a:r>
              <a:rPr lang="en-US" altLang="en-US" sz="4800" b="1" dirty="0">
                <a:latin typeface="Times New Roman" panose="02020603050405020304" pitchFamily="18" charset="0"/>
                <a:cs typeface="Times New Roman" panose="02020603050405020304" pitchFamily="18" charset="0"/>
              </a:rPr>
              <a:t>If Jesus fulfilled the &gt;300 O.T. prophecies about his 1</a:t>
            </a:r>
            <a:r>
              <a:rPr lang="en-US" altLang="en-US" sz="4800" b="1" baseline="30000" dirty="0">
                <a:latin typeface="Times New Roman" panose="02020603050405020304" pitchFamily="18" charset="0"/>
                <a:cs typeface="Times New Roman" panose="02020603050405020304" pitchFamily="18" charset="0"/>
              </a:rPr>
              <a:t>st</a:t>
            </a:r>
            <a:r>
              <a:rPr lang="en-US" altLang="en-US" sz="4800" b="1" dirty="0">
                <a:latin typeface="Times New Roman" panose="02020603050405020304" pitchFamily="18" charset="0"/>
                <a:cs typeface="Times New Roman" panose="02020603050405020304" pitchFamily="18" charset="0"/>
              </a:rPr>
              <a:t> coming, </a:t>
            </a:r>
          </a:p>
          <a:p>
            <a:pPr marL="3348" indent="0" algn="ctr">
              <a:buNone/>
            </a:pPr>
            <a:r>
              <a:rPr lang="en-US" altLang="en-US"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will certainly fulfil the ones about his second coming!</a:t>
            </a:r>
            <a:endParaRPr lang="en-US" altLang="en-US" sz="4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04161E0-0C81-632F-AFDF-9C4B31F6B5B7}"/>
              </a:ext>
            </a:extLst>
          </p:cNvPr>
          <p:cNvSpPr txBox="1"/>
          <p:nvPr/>
        </p:nvSpPr>
        <p:spPr>
          <a:xfrm>
            <a:off x="0" y="5506281"/>
            <a:ext cx="12115800" cy="1323439"/>
          </a:xfrm>
          <a:prstGeom prst="rect">
            <a:avLst/>
          </a:prstGeom>
          <a:solidFill>
            <a:schemeClr val="bg1"/>
          </a:solidFill>
          <a:effectLst>
            <a:softEdge rad="139700"/>
          </a:effectLst>
        </p:spPr>
        <p:txBody>
          <a:bodyPr wrap="square">
            <a:spAutoFit/>
          </a:bodyPr>
          <a:lstStyle/>
          <a:p>
            <a:pPr marL="3348" marR="0" lvl="0" indent="0" algn="ctr" defTabSz="914400" rtl="0" eaLnBrk="1" fontAlgn="base" latinLnBrk="0" hangingPunct="1">
              <a:lnSpc>
                <a:spcPct val="100000"/>
              </a:lnSpc>
              <a:spcBef>
                <a:spcPts val="773"/>
              </a:spcBef>
              <a:spcAft>
                <a:spcPct val="0"/>
              </a:spcAft>
              <a:buClrTx/>
              <a:buSzPct val="100000"/>
              <a:buFont typeface="Lucida Grande" pitchFamily="1" charset="0"/>
              <a:buNone/>
              <a:tabLst/>
              <a:defRPr/>
            </a:pP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Mt 5:18 </a:t>
            </a:r>
            <a:r>
              <a:rPr kumimoji="0" lang="en-US" alt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panose="020B0604020202020204" pitchFamily="34" charset="0"/>
              </a:rPr>
              <a:t>“</a:t>
            </a:r>
            <a:r>
              <a:rPr kumimoji="0" lang="en-US" altLang="en-US" sz="4000" b="0"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panose="020B0604020202020204" pitchFamily="34" charset="0"/>
              </a:rPr>
              <a:t>Till heaven and earth pass, one jot or one tittle shall in no wise pass from the law, </a:t>
            </a:r>
            <a:r>
              <a:rPr kumimoji="0" lang="en-US" altLang="en-US" sz="4000" b="1" i="1"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panose="020B0604020202020204" pitchFamily="34" charset="0"/>
              </a:rPr>
              <a:t>till all be fulfilled</a:t>
            </a:r>
            <a:r>
              <a:rPr kumimoji="0" lang="en-US" altLang="en-US" sz="4000" b="0"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panose="020B0604020202020204" pitchFamily="34" charset="0"/>
              </a:rPr>
              <a:t>.” </a:t>
            </a:r>
          </a:p>
        </p:txBody>
      </p:sp>
    </p:spTree>
    <p:extLst>
      <p:ext uri="{BB962C8B-B14F-4D97-AF65-F5344CB8AC3E}">
        <p14:creationId xmlns:p14="http://schemas.microsoft.com/office/powerpoint/2010/main" val="24417093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5">
                                            <p:txEl>
                                              <p:pRg st="1" end="1"/>
                                            </p:txEl>
                                          </p:spTgt>
                                        </p:tgtEl>
                                        <p:attrNameLst>
                                          <p:attrName>style.visibility</p:attrName>
                                        </p:attrNameLst>
                                      </p:cBhvr>
                                      <p:to>
                                        <p:strVal val="visible"/>
                                      </p:to>
                                    </p:set>
                                    <p:anim calcmode="lin" valueType="num">
                                      <p:cBhvr>
                                        <p:cTn id="7" dur="500" fill="hold"/>
                                        <p:tgtEl>
                                          <p:spTgt spid="1126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26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126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265">
                                            <p:txEl>
                                              <p:pRg st="2" end="2"/>
                                            </p:txEl>
                                          </p:spTgt>
                                        </p:tgtEl>
                                        <p:attrNameLst>
                                          <p:attrName>style.visibility</p:attrName>
                                        </p:attrNameLst>
                                      </p:cBhvr>
                                      <p:to>
                                        <p:strVal val="visible"/>
                                      </p:to>
                                    </p:set>
                                    <p:anim calcmode="lin" valueType="num">
                                      <p:cBhvr>
                                        <p:cTn id="14" dur="1000" fill="hold"/>
                                        <p:tgtEl>
                                          <p:spTgt spid="11265">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1265">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11265">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112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14300" y="76200"/>
            <a:ext cx="12077700" cy="2514600"/>
          </a:xfrm>
          <a:ln/>
        </p:spPr>
        <p:txBody>
          <a:bodyPr vert="horz" wrap="square" lIns="26788" tIns="26788" rIns="218585" bIns="26788" numCol="1" anchor="t" anchorCtr="0" compatLnSpc="1">
            <a:prstTxWarp prst="textNoShape">
              <a:avLst/>
            </a:prstTxWarp>
          </a:bodyPr>
          <a:lstStyle/>
          <a:p>
            <a:pPr marL="3348" indent="0">
              <a:buNone/>
            </a:pPr>
            <a:r>
              <a:rPr lang="en-US" altLang="en-US" sz="4400" b="1" dirty="0">
                <a:latin typeface="Times New Roman" panose="02020603050405020304" pitchFamily="18" charset="0"/>
                <a:cs typeface="Times New Roman" panose="02020603050405020304" pitchFamily="18" charset="0"/>
              </a:rPr>
              <a:t>3)  </a:t>
            </a:r>
            <a:r>
              <a:rPr lang="en-US" altLang="en-US" sz="4800" b="1" dirty="0">
                <a:latin typeface="Times New Roman" panose="02020603050405020304" pitchFamily="18" charset="0"/>
                <a:cs typeface="Times New Roman" panose="02020603050405020304" pitchFamily="18" charset="0"/>
              </a:rPr>
              <a:t>The Preparation Stage</a:t>
            </a:r>
            <a:r>
              <a:rPr lang="en-US" altLang="en-US" sz="6000" b="1" dirty="0">
                <a:latin typeface="Times New Roman" panose="02020603050405020304" pitchFamily="18" charset="0"/>
                <a:cs typeface="Times New Roman" panose="02020603050405020304" pitchFamily="18" charset="0"/>
              </a:rPr>
              <a:t>  </a:t>
            </a:r>
            <a:endParaRPr lang="en-US" altLang="en-US" sz="4400" b="1" dirty="0">
              <a:latin typeface="Times New Roman" panose="02020603050405020304" pitchFamily="18" charset="0"/>
              <a:cs typeface="Times New Roman" panose="02020603050405020304" pitchFamily="18" charset="0"/>
            </a:endParaRPr>
          </a:p>
          <a:p>
            <a:pPr marL="3348" indent="0">
              <a:spcBef>
                <a:spcPts val="0"/>
              </a:spcBef>
              <a:buNone/>
            </a:pPr>
            <a:r>
              <a:rPr lang="en-US" altLang="en-US" sz="4400" b="1" dirty="0">
                <a:latin typeface="Times New Roman" panose="02020603050405020304" pitchFamily="18" charset="0"/>
                <a:cs typeface="Times New Roman" panose="02020603050405020304" pitchFamily="18" charset="0"/>
              </a:rPr>
              <a:t>  a) The Groom would return to his father’s home  </a:t>
            </a:r>
          </a:p>
          <a:p>
            <a:pPr marL="3348" indent="0">
              <a:spcBef>
                <a:spcPts val="0"/>
              </a:spcBef>
              <a:buNone/>
            </a:pPr>
            <a:r>
              <a:rPr lang="en-US" altLang="en-US" sz="4400" b="1" dirty="0">
                <a:latin typeface="Times New Roman" panose="02020603050405020304" pitchFamily="18" charset="0"/>
                <a:cs typeface="Times New Roman" panose="02020603050405020304" pitchFamily="18" charset="0"/>
              </a:rPr>
              <a:t>     to prepare a room or home for his bride. </a:t>
            </a:r>
            <a:r>
              <a:rPr lang="en-US" altLang="en-US" sz="3200" b="1" dirty="0">
                <a:latin typeface="Times New Roman" panose="02020603050405020304" pitchFamily="18" charset="0"/>
                <a:cs typeface="Times New Roman" panose="02020603050405020304" pitchFamily="18" charset="0"/>
              </a:rPr>
              <a:t>Jn 14:3</a:t>
            </a:r>
            <a:endParaRPr lang="en-US" altLang="en-US" sz="4400" b="1" dirty="0">
              <a:latin typeface="Times New Roman" panose="02020603050405020304" pitchFamily="18" charset="0"/>
              <a:cs typeface="Times New Roman" panose="02020603050405020304" pitchFamily="18" charset="0"/>
            </a:endParaRPr>
          </a:p>
        </p:txBody>
      </p:sp>
      <p:pic>
        <p:nvPicPr>
          <p:cNvPr id="5" name="Picture 4" descr="A star filled sky&#10;&#10;Description generated with high confidence">
            <a:extLst>
              <a:ext uri="{FF2B5EF4-FFF2-40B4-BE49-F238E27FC236}">
                <a16:creationId xmlns:a16="http://schemas.microsoft.com/office/drawing/2014/main" id="{89CF282B-BCDA-41F2-B8D6-7D17E1487762}"/>
              </a:ext>
            </a:extLst>
          </p:cNvPr>
          <p:cNvPicPr>
            <a:picLocks noChangeAspect="1"/>
          </p:cNvPicPr>
          <p:nvPr/>
        </p:nvPicPr>
        <p:blipFill rotWithShape="1">
          <a:blip r:embed="rId2">
            <a:extLst>
              <a:ext uri="{28A0092B-C50C-407E-A947-70E740481C1C}">
                <a14:useLocalDpi xmlns:a14="http://schemas.microsoft.com/office/drawing/2010/main" val="0"/>
              </a:ext>
            </a:extLst>
          </a:blip>
          <a:srcRect l="11849" r="12386"/>
          <a:stretch/>
        </p:blipFill>
        <p:spPr>
          <a:xfrm>
            <a:off x="7543800" y="2971800"/>
            <a:ext cx="4765391" cy="3872938"/>
          </a:xfrm>
          <a:prstGeom prst="rect">
            <a:avLst/>
          </a:prstGeom>
          <a:effectLst>
            <a:softEdge rad="228600"/>
          </a:effectLst>
        </p:spPr>
      </p:pic>
      <p:sp>
        <p:nvSpPr>
          <p:cNvPr id="7" name="TextBox 6">
            <a:extLst>
              <a:ext uri="{FF2B5EF4-FFF2-40B4-BE49-F238E27FC236}">
                <a16:creationId xmlns:a16="http://schemas.microsoft.com/office/drawing/2014/main" id="{445F395D-ED69-4A1F-8C5D-F3D591F2C79E}"/>
              </a:ext>
            </a:extLst>
          </p:cNvPr>
          <p:cNvSpPr txBox="1"/>
          <p:nvPr/>
        </p:nvSpPr>
        <p:spPr>
          <a:xfrm>
            <a:off x="30480" y="2286000"/>
            <a:ext cx="12047220" cy="1446550"/>
          </a:xfrm>
          <a:prstGeom prst="rect">
            <a:avLst/>
          </a:prstGeom>
          <a:noFill/>
        </p:spPr>
        <p:txBody>
          <a:bodyPr wrap="square" rtlCol="0">
            <a:spAutoFit/>
          </a:bodyPr>
          <a:lstStyle/>
          <a:p>
            <a:pPr algn="ctr"/>
            <a:r>
              <a:rPr lang="en-US" sz="4400" b="1" i="1" dirty="0">
                <a:solidFill>
                  <a:srgbClr val="FFFF00"/>
                </a:solidFill>
                <a:latin typeface="Times New Roman" panose="02020603050405020304" pitchFamily="18" charset="0"/>
                <a:cs typeface="Times New Roman" panose="02020603050405020304" pitchFamily="18" charset="0"/>
              </a:rPr>
              <a:t>“In my Father’s house are many mansions…</a:t>
            </a:r>
          </a:p>
          <a:p>
            <a:r>
              <a:rPr lang="en-US" sz="4400" b="1" i="1" dirty="0">
                <a:solidFill>
                  <a:srgbClr val="FFFF00"/>
                </a:solidFill>
                <a:latin typeface="Times New Roman" panose="02020603050405020304" pitchFamily="18" charset="0"/>
                <a:cs typeface="Times New Roman" panose="02020603050405020304" pitchFamily="18" charset="0"/>
              </a:rPr>
              <a:t>I go to prepare a place for you!”</a:t>
            </a:r>
            <a:endParaRPr lang="en-US" sz="5400" b="1" i="1" dirty="0">
              <a:solidFill>
                <a:srgbClr val="FFFF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D90D27C-397A-ADBE-B96C-AABDD9DB3804}"/>
              </a:ext>
            </a:extLst>
          </p:cNvPr>
          <p:cNvSpPr txBox="1"/>
          <p:nvPr/>
        </p:nvSpPr>
        <p:spPr>
          <a:xfrm>
            <a:off x="114300" y="3732550"/>
            <a:ext cx="7684756" cy="3170099"/>
          </a:xfrm>
          <a:prstGeom prst="rect">
            <a:avLst/>
          </a:prstGeom>
          <a:noFill/>
        </p:spPr>
        <p:txBody>
          <a:bodyPr wrap="square">
            <a:spAutoFit/>
          </a:bodyPr>
          <a:lstStyle/>
          <a:p>
            <a:pPr algn="ctr"/>
            <a:r>
              <a:rPr lang="en-US" sz="4000" b="1" i="1" dirty="0">
                <a:solidFill>
                  <a:srgbClr val="FFFF00"/>
                </a:solidFill>
                <a:effectLst/>
                <a:latin typeface="Times New Roman" panose="02020603050405020304" pitchFamily="18" charset="0"/>
                <a:cs typeface="Times New Roman" panose="02020603050405020304" pitchFamily="18" charset="0"/>
              </a:rPr>
              <a:t>“I John saw the</a:t>
            </a:r>
            <a:r>
              <a:rPr lang="en-US" sz="4000" b="1" i="1" dirty="0">
                <a:solidFill>
                  <a:srgbClr val="FFFF00"/>
                </a:solidFill>
                <a:latin typeface="Times New Roman" panose="02020603050405020304" pitchFamily="18" charset="0"/>
                <a:cs typeface="Times New Roman" panose="02020603050405020304" pitchFamily="18" charset="0"/>
              </a:rPr>
              <a:t> holy city…</a:t>
            </a:r>
            <a:r>
              <a:rPr lang="en-US" sz="4000" b="1" i="1" dirty="0">
                <a:solidFill>
                  <a:srgbClr val="FFFF00"/>
                </a:solidFill>
                <a:effectLst/>
                <a:latin typeface="Times New Roman" panose="02020603050405020304" pitchFamily="18" charset="0"/>
                <a:cs typeface="Times New Roman" panose="02020603050405020304" pitchFamily="18" charset="0"/>
              </a:rPr>
              <a:t>coming down from God out of heaven, </a:t>
            </a:r>
          </a:p>
          <a:p>
            <a:pPr algn="ctr"/>
            <a:r>
              <a:rPr lang="en-US" sz="4000" b="1" i="1" dirty="0">
                <a:solidFill>
                  <a:srgbClr val="FFFF00"/>
                </a:solidFill>
                <a:effectLst/>
                <a:latin typeface="Times New Roman" panose="02020603050405020304" pitchFamily="18" charset="0"/>
                <a:cs typeface="Times New Roman" panose="02020603050405020304" pitchFamily="18" charset="0"/>
              </a:rPr>
              <a:t>prepared as a bride</a:t>
            </a:r>
          </a:p>
          <a:p>
            <a:pPr algn="ctr"/>
            <a:r>
              <a:rPr lang="en-US" sz="4000" b="1" i="1" dirty="0">
                <a:solidFill>
                  <a:srgbClr val="FFFF00"/>
                </a:solidFill>
                <a:effectLst/>
                <a:latin typeface="Times New Roman" panose="02020603050405020304" pitchFamily="18" charset="0"/>
                <a:cs typeface="Times New Roman" panose="02020603050405020304" pitchFamily="18" charset="0"/>
              </a:rPr>
              <a:t> adorned for her husband.”</a:t>
            </a:r>
          </a:p>
          <a:p>
            <a:pPr algn="ctr"/>
            <a:r>
              <a:rPr lang="en-US" sz="4000" b="1" i="1" dirty="0">
                <a:solidFill>
                  <a:srgbClr val="FFFF00"/>
                </a:solidFill>
                <a:latin typeface="Times New Roman" panose="02020603050405020304" pitchFamily="18" charset="0"/>
                <a:cs typeface="Times New Roman" panose="02020603050405020304" pitchFamily="18" charset="0"/>
              </a:rPr>
              <a:t>Rev. 22:2</a:t>
            </a:r>
          </a:p>
        </p:txBody>
      </p:sp>
    </p:spTree>
    <p:extLst>
      <p:ext uri="{BB962C8B-B14F-4D97-AF65-F5344CB8AC3E}">
        <p14:creationId xmlns:p14="http://schemas.microsoft.com/office/powerpoint/2010/main" val="2587216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5">
                                            <p:txEl>
                                              <p:pRg st="1" end="1"/>
                                            </p:txEl>
                                          </p:spTgt>
                                        </p:tgtEl>
                                        <p:attrNameLst>
                                          <p:attrName>style.visibility</p:attrName>
                                        </p:attrNameLst>
                                      </p:cBhvr>
                                      <p:to>
                                        <p:strVal val="visible"/>
                                      </p:to>
                                    </p:set>
                                    <p:anim calcmode="lin" valueType="num">
                                      <p:cBhvr>
                                        <p:cTn id="7" dur="500" fill="hold"/>
                                        <p:tgtEl>
                                          <p:spTgt spid="1126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26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126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1265">
                                            <p:txEl>
                                              <p:pRg st="2" end="2"/>
                                            </p:txEl>
                                          </p:spTgt>
                                        </p:tgtEl>
                                        <p:attrNameLst>
                                          <p:attrName>style.visibility</p:attrName>
                                        </p:attrNameLst>
                                      </p:cBhvr>
                                      <p:to>
                                        <p:strVal val="visible"/>
                                      </p:to>
                                    </p:set>
                                    <p:anim calcmode="lin" valueType="num">
                                      <p:cBhvr>
                                        <p:cTn id="12" dur="500" fill="hold"/>
                                        <p:tgtEl>
                                          <p:spTgt spid="1126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126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126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p:cTn id="29"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FF840-B2DF-0A22-A582-D9B9B4CC64C1}"/>
            </a:ext>
          </a:extLst>
        </p:cNvPr>
        <p:cNvGrpSpPr/>
        <p:nvPr/>
      </p:nvGrpSpPr>
      <p:grpSpPr>
        <a:xfrm>
          <a:off x="0" y="0"/>
          <a:ext cx="0" cy="0"/>
          <a:chOff x="0" y="0"/>
          <a:chExt cx="0" cy="0"/>
        </a:xfrm>
      </p:grpSpPr>
      <p:sp>
        <p:nvSpPr>
          <p:cNvPr id="11265" name="Rectangle 1">
            <a:extLst>
              <a:ext uri="{FF2B5EF4-FFF2-40B4-BE49-F238E27FC236}">
                <a16:creationId xmlns:a16="http://schemas.microsoft.com/office/drawing/2014/main" id="{7FF7B777-73CD-857C-C349-6DC7BAAF7375}"/>
              </a:ext>
            </a:extLst>
          </p:cNvPr>
          <p:cNvSpPr>
            <a:spLocks noGrp="1" noChangeArrowheads="1"/>
          </p:cNvSpPr>
          <p:nvPr>
            <p:ph type="body" idx="1"/>
          </p:nvPr>
        </p:nvSpPr>
        <p:spPr>
          <a:xfrm>
            <a:off x="114300" y="76200"/>
            <a:ext cx="12077700" cy="2514600"/>
          </a:xfrm>
          <a:ln/>
        </p:spPr>
        <p:txBody>
          <a:bodyPr vert="horz" wrap="square" lIns="26788" tIns="26788" rIns="218585" bIns="26788" numCol="1" anchor="t" anchorCtr="0" compatLnSpc="1">
            <a:prstTxWarp prst="textNoShape">
              <a:avLst/>
            </a:prstTxWarp>
          </a:bodyPr>
          <a:lstStyle/>
          <a:p>
            <a:pPr marL="3348" indent="0">
              <a:buNone/>
            </a:pPr>
            <a:r>
              <a:rPr lang="en-US" altLang="en-US" sz="4400" b="1" dirty="0">
                <a:latin typeface="Times New Roman" panose="02020603050405020304" pitchFamily="18" charset="0"/>
                <a:cs typeface="Times New Roman" panose="02020603050405020304" pitchFamily="18" charset="0"/>
              </a:rPr>
              <a:t>3)  </a:t>
            </a:r>
            <a:r>
              <a:rPr lang="en-US" altLang="en-US" sz="4800" b="1" dirty="0">
                <a:latin typeface="Times New Roman" panose="02020603050405020304" pitchFamily="18" charset="0"/>
                <a:cs typeface="Times New Roman" panose="02020603050405020304" pitchFamily="18" charset="0"/>
              </a:rPr>
              <a:t>The Preparation Stage</a:t>
            </a:r>
            <a:r>
              <a:rPr lang="en-US" altLang="en-US" sz="6000" b="1" dirty="0">
                <a:latin typeface="Times New Roman" panose="02020603050405020304" pitchFamily="18" charset="0"/>
                <a:cs typeface="Times New Roman" panose="02020603050405020304" pitchFamily="18" charset="0"/>
              </a:rPr>
              <a:t>  </a:t>
            </a:r>
            <a:endParaRPr lang="en-US" altLang="en-US" sz="4400" b="1" dirty="0">
              <a:latin typeface="Times New Roman" panose="02020603050405020304" pitchFamily="18" charset="0"/>
              <a:cs typeface="Times New Roman" panose="02020603050405020304" pitchFamily="18" charset="0"/>
            </a:endParaRPr>
          </a:p>
          <a:p>
            <a:pPr marL="3348" indent="0">
              <a:spcBef>
                <a:spcPts val="0"/>
              </a:spcBef>
              <a:buNone/>
            </a:pPr>
            <a:r>
              <a:rPr lang="en-US" altLang="en-US" sz="4400" b="1" dirty="0">
                <a:latin typeface="Times New Roman" panose="02020603050405020304" pitchFamily="18" charset="0"/>
                <a:cs typeface="Times New Roman" panose="02020603050405020304" pitchFamily="18" charset="0"/>
              </a:rPr>
              <a:t>  a) The Groom would return to his father’s home  </a:t>
            </a:r>
          </a:p>
          <a:p>
            <a:pPr marL="3348" indent="0">
              <a:spcBef>
                <a:spcPts val="0"/>
              </a:spcBef>
              <a:buNone/>
            </a:pPr>
            <a:r>
              <a:rPr lang="en-US" altLang="en-US" sz="4400" b="1" dirty="0">
                <a:latin typeface="Times New Roman" panose="02020603050405020304" pitchFamily="18" charset="0"/>
                <a:cs typeface="Times New Roman" panose="02020603050405020304" pitchFamily="18" charset="0"/>
              </a:rPr>
              <a:t>     to prepare a room or home for his bride. </a:t>
            </a:r>
            <a:r>
              <a:rPr lang="en-US" altLang="en-US" sz="3200" b="1" dirty="0">
                <a:latin typeface="Times New Roman" panose="02020603050405020304" pitchFamily="18" charset="0"/>
                <a:cs typeface="Times New Roman" panose="02020603050405020304" pitchFamily="18" charset="0"/>
              </a:rPr>
              <a:t>Jn 14:3</a:t>
            </a:r>
            <a:endParaRPr lang="en-US" altLang="en-US" sz="4400" b="1" dirty="0">
              <a:latin typeface="Times New Roman" panose="02020603050405020304" pitchFamily="18" charset="0"/>
              <a:cs typeface="Times New Roman" panose="02020603050405020304" pitchFamily="18" charset="0"/>
            </a:endParaRPr>
          </a:p>
        </p:txBody>
      </p:sp>
      <p:pic>
        <p:nvPicPr>
          <p:cNvPr id="5" name="Picture 4" descr="A star filled sky&#10;&#10;Description generated with high confidence">
            <a:extLst>
              <a:ext uri="{FF2B5EF4-FFF2-40B4-BE49-F238E27FC236}">
                <a16:creationId xmlns:a16="http://schemas.microsoft.com/office/drawing/2014/main" id="{05EF09F5-B171-78D0-42D4-13E45362A797}"/>
              </a:ext>
            </a:extLst>
          </p:cNvPr>
          <p:cNvPicPr>
            <a:picLocks noChangeAspect="1"/>
          </p:cNvPicPr>
          <p:nvPr/>
        </p:nvPicPr>
        <p:blipFill rotWithShape="1">
          <a:blip r:embed="rId2">
            <a:extLst>
              <a:ext uri="{28A0092B-C50C-407E-A947-70E740481C1C}">
                <a14:useLocalDpi xmlns:a14="http://schemas.microsoft.com/office/drawing/2010/main" val="0"/>
              </a:ext>
            </a:extLst>
          </a:blip>
          <a:srcRect l="11849" r="12386"/>
          <a:stretch/>
        </p:blipFill>
        <p:spPr>
          <a:xfrm>
            <a:off x="7543800" y="2971800"/>
            <a:ext cx="4765391" cy="3872938"/>
          </a:xfrm>
          <a:prstGeom prst="rect">
            <a:avLst/>
          </a:prstGeom>
          <a:effectLst>
            <a:softEdge rad="228600"/>
          </a:effectLst>
        </p:spPr>
      </p:pic>
      <p:sp>
        <p:nvSpPr>
          <p:cNvPr id="7" name="TextBox 6">
            <a:extLst>
              <a:ext uri="{FF2B5EF4-FFF2-40B4-BE49-F238E27FC236}">
                <a16:creationId xmlns:a16="http://schemas.microsoft.com/office/drawing/2014/main" id="{124F2B35-2956-DE71-E5BF-11A51A62CCE3}"/>
              </a:ext>
            </a:extLst>
          </p:cNvPr>
          <p:cNvSpPr txBox="1"/>
          <p:nvPr/>
        </p:nvSpPr>
        <p:spPr>
          <a:xfrm>
            <a:off x="30480" y="2286000"/>
            <a:ext cx="12047220" cy="1446550"/>
          </a:xfrm>
          <a:prstGeom prst="rect">
            <a:avLst/>
          </a:prstGeom>
          <a:noFill/>
        </p:spPr>
        <p:txBody>
          <a:bodyPr wrap="square" rtlCol="0">
            <a:spAutoFit/>
          </a:bodyPr>
          <a:lstStyle/>
          <a:p>
            <a:pPr algn="ctr"/>
            <a:r>
              <a:rPr lang="en-US" sz="4400" b="1" i="1" dirty="0">
                <a:solidFill>
                  <a:srgbClr val="FFFF00"/>
                </a:solidFill>
                <a:latin typeface="Times New Roman" panose="02020603050405020304" pitchFamily="18" charset="0"/>
                <a:cs typeface="Times New Roman" panose="02020603050405020304" pitchFamily="18" charset="0"/>
              </a:rPr>
              <a:t>“In my Father’s house are many mansions…</a:t>
            </a:r>
          </a:p>
          <a:p>
            <a:r>
              <a:rPr lang="en-US" sz="4400" b="1" i="1" dirty="0">
                <a:solidFill>
                  <a:srgbClr val="FFFF00"/>
                </a:solidFill>
                <a:latin typeface="Times New Roman" panose="02020603050405020304" pitchFamily="18" charset="0"/>
                <a:cs typeface="Times New Roman" panose="02020603050405020304" pitchFamily="18" charset="0"/>
              </a:rPr>
              <a:t>I go to prepare a place for you!”</a:t>
            </a:r>
            <a:endParaRPr lang="en-US" sz="5400" b="1" i="1" dirty="0">
              <a:solidFill>
                <a:srgbClr val="FFFF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ABD55CF-18DC-452A-BE4E-4B26C6F292CB}"/>
              </a:ext>
            </a:extLst>
          </p:cNvPr>
          <p:cNvSpPr txBox="1"/>
          <p:nvPr/>
        </p:nvSpPr>
        <p:spPr>
          <a:xfrm>
            <a:off x="114300" y="3732550"/>
            <a:ext cx="7684756" cy="3170099"/>
          </a:xfrm>
          <a:prstGeom prst="rect">
            <a:avLst/>
          </a:prstGeom>
          <a:noFill/>
        </p:spPr>
        <p:txBody>
          <a:bodyPr wrap="square">
            <a:spAutoFit/>
          </a:bodyPr>
          <a:lstStyle/>
          <a:p>
            <a:pPr algn="ctr"/>
            <a:r>
              <a:rPr lang="en-US" sz="4000" b="1" i="1" dirty="0">
                <a:solidFill>
                  <a:srgbClr val="FFFF00"/>
                </a:solidFill>
                <a:effectLst/>
                <a:latin typeface="Times New Roman" panose="02020603050405020304" pitchFamily="18" charset="0"/>
                <a:cs typeface="Times New Roman" panose="02020603050405020304" pitchFamily="18" charset="0"/>
              </a:rPr>
              <a:t>“I John saw the</a:t>
            </a:r>
            <a:r>
              <a:rPr lang="en-US" sz="4000" b="1" i="1" dirty="0">
                <a:solidFill>
                  <a:srgbClr val="FFFF00"/>
                </a:solidFill>
                <a:latin typeface="Times New Roman" panose="02020603050405020304" pitchFamily="18" charset="0"/>
                <a:cs typeface="Times New Roman" panose="02020603050405020304" pitchFamily="18" charset="0"/>
              </a:rPr>
              <a:t> holy city…</a:t>
            </a:r>
            <a:r>
              <a:rPr lang="en-US" sz="4000" b="1" i="1" dirty="0">
                <a:solidFill>
                  <a:srgbClr val="FFFF00"/>
                </a:solidFill>
                <a:effectLst/>
                <a:latin typeface="Times New Roman" panose="02020603050405020304" pitchFamily="18" charset="0"/>
                <a:cs typeface="Times New Roman" panose="02020603050405020304" pitchFamily="18" charset="0"/>
              </a:rPr>
              <a:t>coming down from God out of heaven, </a:t>
            </a:r>
          </a:p>
          <a:p>
            <a:pPr algn="ctr"/>
            <a:r>
              <a:rPr lang="en-US" sz="4000" b="1" i="1" dirty="0">
                <a:solidFill>
                  <a:srgbClr val="FFFF00"/>
                </a:solidFill>
                <a:effectLst/>
                <a:latin typeface="Times New Roman" panose="02020603050405020304" pitchFamily="18" charset="0"/>
                <a:cs typeface="Times New Roman" panose="02020603050405020304" pitchFamily="18" charset="0"/>
              </a:rPr>
              <a:t>prepared as a bride adorned for her husband.”  </a:t>
            </a:r>
            <a:r>
              <a:rPr lang="en-US" sz="4000" b="1" dirty="0">
                <a:latin typeface="Times New Roman" panose="02020603050405020304" pitchFamily="18" charset="0"/>
                <a:cs typeface="Times New Roman" panose="02020603050405020304" pitchFamily="18" charset="0"/>
              </a:rPr>
              <a:t>Rev. 22:2</a:t>
            </a:r>
          </a:p>
          <a:p>
            <a:pPr algn="ctr"/>
            <a:r>
              <a:rPr lang="en-US" sz="4000" b="1" dirty="0">
                <a:latin typeface="Times New Roman" panose="02020603050405020304" pitchFamily="18" charset="0"/>
                <a:cs typeface="Times New Roman" panose="02020603050405020304" pitchFamily="18" charset="0"/>
              </a:rPr>
              <a:t>Vs 9 </a:t>
            </a:r>
            <a:r>
              <a:rPr lang="en-US" sz="4000" b="1" i="1" dirty="0">
                <a:solidFill>
                  <a:srgbClr val="FFFF00"/>
                </a:solidFill>
                <a:latin typeface="Times New Roman" panose="02020603050405020304" pitchFamily="18" charset="0"/>
                <a:cs typeface="Times New Roman" panose="02020603050405020304" pitchFamily="18" charset="0"/>
              </a:rPr>
              <a:t>“I will show thee the bride!”</a:t>
            </a:r>
          </a:p>
        </p:txBody>
      </p:sp>
    </p:spTree>
    <p:extLst>
      <p:ext uri="{BB962C8B-B14F-4D97-AF65-F5344CB8AC3E}">
        <p14:creationId xmlns:p14="http://schemas.microsoft.com/office/powerpoint/2010/main" val="3060215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p:cTn id="17"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113157-3CEA-4773-896C-3045A2CCF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26023"/>
            <a:ext cx="11353800" cy="6026362"/>
          </a:xfrm>
          <a:prstGeom prst="rect">
            <a:avLst/>
          </a:prstGeom>
          <a:effectLst>
            <a:softEdge rad="330200"/>
          </a:effectLst>
        </p:spPr>
      </p:pic>
      <p:sp>
        <p:nvSpPr>
          <p:cNvPr id="6" name="TextBox 5">
            <a:extLst>
              <a:ext uri="{FF2B5EF4-FFF2-40B4-BE49-F238E27FC236}">
                <a16:creationId xmlns:a16="http://schemas.microsoft.com/office/drawing/2014/main" id="{42DD0B30-FCEB-49D7-86DC-0CF70252DC83}"/>
              </a:ext>
            </a:extLst>
          </p:cNvPr>
          <p:cNvSpPr txBox="1"/>
          <p:nvPr/>
        </p:nvSpPr>
        <p:spPr>
          <a:xfrm>
            <a:off x="782855" y="4495800"/>
            <a:ext cx="5867400" cy="707886"/>
          </a:xfrm>
          <a:prstGeom prst="rect">
            <a:avLst/>
          </a:prstGeom>
          <a:noFill/>
          <a:effectLst>
            <a:softEdge rad="927100"/>
          </a:effectLst>
        </p:spPr>
        <p:txBody>
          <a:bodyPr wrap="square" rtlCol="0">
            <a:spAutoFit/>
          </a:bodyPr>
          <a:lstStyle/>
          <a:p>
            <a:pPr algn="ctr"/>
            <a:r>
              <a:rPr lang="en-US" sz="4000" dirty="0">
                <a:solidFill>
                  <a:schemeClr val="bg1"/>
                </a:solidFill>
              </a:rPr>
              <a:t>Revelation 19:7</a:t>
            </a:r>
          </a:p>
        </p:txBody>
      </p:sp>
      <p:sp>
        <p:nvSpPr>
          <p:cNvPr id="8" name="TextBox 7">
            <a:extLst>
              <a:ext uri="{FF2B5EF4-FFF2-40B4-BE49-F238E27FC236}">
                <a16:creationId xmlns:a16="http://schemas.microsoft.com/office/drawing/2014/main" id="{AA0CC171-C21E-41D5-9E5D-E532E7012922}"/>
              </a:ext>
            </a:extLst>
          </p:cNvPr>
          <p:cNvSpPr txBox="1"/>
          <p:nvPr/>
        </p:nvSpPr>
        <p:spPr>
          <a:xfrm>
            <a:off x="228600" y="76200"/>
            <a:ext cx="11658600" cy="707886"/>
          </a:xfrm>
          <a:prstGeom prst="rect">
            <a:avLst/>
          </a:prstGeom>
          <a:noFill/>
        </p:spPr>
        <p:txBody>
          <a:bodyPr wrap="square" rtlCol="0">
            <a:spAutoFit/>
          </a:bodyPr>
          <a:lstStyle/>
          <a:p>
            <a:r>
              <a:rPr lang="en-US" sz="4000" dirty="0"/>
              <a:t>b) The Bride would prepare herself for married life.</a:t>
            </a:r>
          </a:p>
        </p:txBody>
      </p:sp>
      <p:sp>
        <p:nvSpPr>
          <p:cNvPr id="3" name="TextBox 2">
            <a:extLst>
              <a:ext uri="{FF2B5EF4-FFF2-40B4-BE49-F238E27FC236}">
                <a16:creationId xmlns:a16="http://schemas.microsoft.com/office/drawing/2014/main" id="{B722F073-783C-D492-4E2E-DD88C8A4AA1D}"/>
              </a:ext>
            </a:extLst>
          </p:cNvPr>
          <p:cNvSpPr txBox="1"/>
          <p:nvPr/>
        </p:nvSpPr>
        <p:spPr>
          <a:xfrm>
            <a:off x="191311" y="5521633"/>
            <a:ext cx="11811000" cy="1323439"/>
          </a:xfrm>
          <a:prstGeom prst="rect">
            <a:avLst/>
          </a:prstGeom>
          <a:solidFill>
            <a:schemeClr val="bg1">
              <a:alpha val="74000"/>
            </a:schemeClr>
          </a:solidFill>
          <a:effectLst>
            <a:softEdge rad="177800"/>
          </a:effectLst>
        </p:spPr>
        <p:txBody>
          <a:bodyPr wrap="square">
            <a:spAutoFit/>
          </a:bodyPr>
          <a:lstStyle/>
          <a:p>
            <a:pPr algn="ctr"/>
            <a:r>
              <a:rPr lang="en-US" sz="4000" b="1" dirty="0">
                <a:latin typeface="Times New Roman" panose="02020603050405020304" pitchFamily="18" charset="0"/>
                <a:cs typeface="Times New Roman" panose="02020603050405020304" pitchFamily="18" charset="0"/>
              </a:rPr>
              <a:t>8  </a:t>
            </a:r>
            <a:r>
              <a:rPr lang="en-US" sz="4000" b="1" i="1" dirty="0">
                <a:solidFill>
                  <a:srgbClr val="FFFF00"/>
                </a:solidFill>
                <a:latin typeface="Times New Roman" panose="02020603050405020304" pitchFamily="18" charset="0"/>
                <a:cs typeface="Times New Roman" panose="02020603050405020304" pitchFamily="18" charset="0"/>
              </a:rPr>
              <a:t>“</a:t>
            </a:r>
            <a:r>
              <a:rPr lang="en-US" sz="3600" b="1" i="1" dirty="0">
                <a:solidFill>
                  <a:srgbClr val="FFFF00"/>
                </a:solidFill>
                <a:latin typeface="Times New Roman" panose="02020603050405020304" pitchFamily="18" charset="0"/>
                <a:cs typeface="Times New Roman" panose="02020603050405020304" pitchFamily="18" charset="0"/>
              </a:rPr>
              <a:t>to her was granted that she should be arrayed in linen, </a:t>
            </a:r>
            <a:r>
              <a:rPr lang="en-US" sz="4000" b="1" i="1" dirty="0">
                <a:solidFill>
                  <a:srgbClr val="FFFF00"/>
                </a:solidFill>
                <a:latin typeface="Times New Roman" panose="02020603050405020304" pitchFamily="18" charset="0"/>
                <a:cs typeface="Times New Roman" panose="02020603050405020304" pitchFamily="18" charset="0"/>
              </a:rPr>
              <a:t>…for the fine linen is the righteousness of saints.” </a:t>
            </a:r>
          </a:p>
        </p:txBody>
      </p:sp>
    </p:spTree>
    <p:extLst>
      <p:ext uri="{BB962C8B-B14F-4D97-AF65-F5344CB8AC3E}">
        <p14:creationId xmlns:p14="http://schemas.microsoft.com/office/powerpoint/2010/main" val="2786183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1FAF63-BF0B-42B6-9201-A3F1F61E6E04}"/>
              </a:ext>
            </a:extLst>
          </p:cNvPr>
          <p:cNvSpPr/>
          <p:nvPr/>
        </p:nvSpPr>
        <p:spPr>
          <a:xfrm>
            <a:off x="44116" y="634820"/>
            <a:ext cx="12050830" cy="2739211"/>
          </a:xfrm>
          <a:prstGeom prst="rect">
            <a:avLst/>
          </a:prstGeom>
        </p:spPr>
        <p:txBody>
          <a:bodyPr wrap="square">
            <a:spAutoFit/>
          </a:bodyPr>
          <a:lstStyle/>
          <a:p>
            <a:pPr marL="3348" indent="0">
              <a:buNone/>
            </a:pPr>
            <a:r>
              <a:rPr lang="en-US" altLang="en-US" sz="4000" b="1" dirty="0">
                <a:latin typeface="Times New Roman" panose="02020603050405020304" pitchFamily="18" charset="0"/>
                <a:cs typeface="Times New Roman" panose="02020603050405020304" pitchFamily="18" charset="0"/>
              </a:rPr>
              <a:t>   </a:t>
            </a:r>
            <a:r>
              <a:rPr lang="en-US" altLang="en-US" sz="4400" b="1" dirty="0">
                <a:latin typeface="Times New Roman" panose="02020603050405020304" pitchFamily="18" charset="0"/>
                <a:cs typeface="Times New Roman" panose="02020603050405020304" pitchFamily="18" charset="0"/>
              </a:rPr>
              <a:t>b)   The Bride would: </a:t>
            </a:r>
          </a:p>
          <a:p>
            <a:pPr marL="3348" indent="0">
              <a:buNone/>
            </a:pPr>
            <a:r>
              <a:rPr lang="en-US" altLang="en-US" sz="4000" b="1" dirty="0">
                <a:latin typeface="Times New Roman" panose="02020603050405020304" pitchFamily="18" charset="0"/>
                <a:cs typeface="Times New Roman" panose="02020603050405020304" pitchFamily="18" charset="0"/>
              </a:rPr>
              <a:t>   (1) Prepare her trousseau  (Hope chest)</a:t>
            </a:r>
          </a:p>
          <a:p>
            <a:pPr marL="3348" indent="0">
              <a:spcBef>
                <a:spcPts val="0"/>
              </a:spcBef>
              <a:buNone/>
            </a:pPr>
            <a:r>
              <a:rPr lang="en-US" altLang="en-US" sz="4400" b="1" dirty="0">
                <a:latin typeface="Times New Roman" panose="02020603050405020304" pitchFamily="18" charset="0"/>
                <a:cs typeface="Times New Roman" panose="02020603050405020304" pitchFamily="18" charset="0"/>
              </a:rPr>
              <a:t>    </a:t>
            </a:r>
            <a:r>
              <a:rPr lang="en-US" altLang="en-US" sz="4400" b="1" i="1" dirty="0">
                <a:latin typeface="Times New Roman" panose="02020603050405020304" pitchFamily="18" charset="0"/>
                <a:cs typeface="Times New Roman" panose="02020603050405020304" pitchFamily="18" charset="0"/>
              </a:rPr>
              <a:t>Filling it with things she’d use to help her set </a:t>
            </a:r>
          </a:p>
          <a:p>
            <a:pPr marL="3348" indent="0">
              <a:spcBef>
                <a:spcPts val="0"/>
              </a:spcBef>
              <a:buNone/>
            </a:pPr>
            <a:r>
              <a:rPr lang="en-US" altLang="en-US" sz="4400" b="1" i="1" dirty="0">
                <a:latin typeface="Times New Roman" panose="02020603050405020304" pitchFamily="18" charset="0"/>
                <a:cs typeface="Times New Roman" panose="02020603050405020304" pitchFamily="18" charset="0"/>
              </a:rPr>
              <a:t>          up her new home. </a:t>
            </a:r>
          </a:p>
        </p:txBody>
      </p:sp>
      <p:sp>
        <p:nvSpPr>
          <p:cNvPr id="7" name="TextBox 6">
            <a:extLst>
              <a:ext uri="{FF2B5EF4-FFF2-40B4-BE49-F238E27FC236}">
                <a16:creationId xmlns:a16="http://schemas.microsoft.com/office/drawing/2014/main" id="{80AE279D-10C6-476F-AD23-A895B8743F82}"/>
              </a:ext>
            </a:extLst>
          </p:cNvPr>
          <p:cNvSpPr txBox="1"/>
          <p:nvPr/>
        </p:nvSpPr>
        <p:spPr>
          <a:xfrm>
            <a:off x="0" y="3143555"/>
            <a:ext cx="6760776" cy="3662541"/>
          </a:xfrm>
          <a:prstGeom prst="rect">
            <a:avLst/>
          </a:prstGeom>
          <a:noFill/>
        </p:spPr>
        <p:txBody>
          <a:bodyPr wrap="square" rtlCol="0">
            <a:spAutoFit/>
          </a:bodyPr>
          <a:lstStyle/>
          <a:p>
            <a:pPr algn="ctr"/>
            <a:r>
              <a:rPr lang="en-US" sz="4800" b="1" i="1" dirty="0">
                <a:solidFill>
                  <a:srgbClr val="FFFF00"/>
                </a:solidFill>
                <a:latin typeface="Times New Roman" panose="02020603050405020304" pitchFamily="18" charset="0"/>
                <a:cs typeface="Times New Roman" panose="02020603050405020304" pitchFamily="18" charset="0"/>
              </a:rPr>
              <a:t>“Lay up for yourselves treasures in heaven…</a:t>
            </a:r>
          </a:p>
          <a:p>
            <a:pPr algn="ctr"/>
            <a:r>
              <a:rPr lang="en-US" sz="4400" b="1" i="1" dirty="0">
                <a:solidFill>
                  <a:srgbClr val="FFFF00"/>
                </a:solidFill>
                <a:latin typeface="Times New Roman" panose="02020603050405020304" pitchFamily="18" charset="0"/>
                <a:cs typeface="Times New Roman" panose="02020603050405020304" pitchFamily="18" charset="0"/>
              </a:rPr>
              <a:t>For where your treasure is, there shall your heart be also! ”</a:t>
            </a:r>
          </a:p>
        </p:txBody>
      </p:sp>
      <p:pic>
        <p:nvPicPr>
          <p:cNvPr id="8" name="Picture 7">
            <a:extLst>
              <a:ext uri="{FF2B5EF4-FFF2-40B4-BE49-F238E27FC236}">
                <a16:creationId xmlns:a16="http://schemas.microsoft.com/office/drawing/2014/main" id="{23080E51-1D75-483C-9A01-A12B9702A9C5}"/>
              </a:ext>
            </a:extLst>
          </p:cNvPr>
          <p:cNvPicPr>
            <a:picLocks noChangeAspect="1"/>
          </p:cNvPicPr>
          <p:nvPr/>
        </p:nvPicPr>
        <p:blipFill>
          <a:blip r:embed="rId2"/>
          <a:stretch>
            <a:fillRect/>
          </a:stretch>
        </p:blipFill>
        <p:spPr>
          <a:xfrm>
            <a:off x="6553200" y="2971800"/>
            <a:ext cx="5541746" cy="3886200"/>
          </a:xfrm>
          <a:prstGeom prst="rect">
            <a:avLst/>
          </a:prstGeom>
        </p:spPr>
      </p:pic>
      <p:sp>
        <p:nvSpPr>
          <p:cNvPr id="9" name="TextBox 8">
            <a:extLst>
              <a:ext uri="{FF2B5EF4-FFF2-40B4-BE49-F238E27FC236}">
                <a16:creationId xmlns:a16="http://schemas.microsoft.com/office/drawing/2014/main" id="{50168189-1BBA-4890-A7FB-26D67A98B383}"/>
              </a:ext>
            </a:extLst>
          </p:cNvPr>
          <p:cNvSpPr txBox="1"/>
          <p:nvPr/>
        </p:nvSpPr>
        <p:spPr>
          <a:xfrm>
            <a:off x="44116" y="-44213"/>
            <a:ext cx="11076271" cy="830997"/>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3) Preparation. </a:t>
            </a:r>
          </a:p>
        </p:txBody>
      </p:sp>
      <p:sp>
        <p:nvSpPr>
          <p:cNvPr id="3" name="TextBox 2">
            <a:extLst>
              <a:ext uri="{FF2B5EF4-FFF2-40B4-BE49-F238E27FC236}">
                <a16:creationId xmlns:a16="http://schemas.microsoft.com/office/drawing/2014/main" id="{D5909E11-7C48-C955-2F8A-4A60FA05642B}"/>
              </a:ext>
            </a:extLst>
          </p:cNvPr>
          <p:cNvSpPr txBox="1"/>
          <p:nvPr/>
        </p:nvSpPr>
        <p:spPr>
          <a:xfrm>
            <a:off x="6858000" y="4285018"/>
            <a:ext cx="3320472"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Mt. 6:20,21</a:t>
            </a:r>
          </a:p>
        </p:txBody>
      </p:sp>
    </p:spTree>
    <p:extLst>
      <p:ext uri="{BB962C8B-B14F-4D97-AF65-F5344CB8AC3E}">
        <p14:creationId xmlns:p14="http://schemas.microsoft.com/office/powerpoint/2010/main" val="422060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4">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38101" y="685800"/>
            <a:ext cx="8153400" cy="6934200"/>
          </a:xfrm>
        </p:spPr>
        <p:txBody>
          <a:bodyPr vert="horz" lIns="26788" tIns="26788" rIns="218585" bIns="26788" numCol="1" anchorCtr="0" compatLnSpc="1">
            <a:prstTxWarp prst="textNoShape">
              <a:avLst/>
            </a:prstTxWarp>
            <a:normAutofit/>
          </a:bodyPr>
          <a:lstStyle/>
          <a:p>
            <a:pPr marL="3348" indent="0">
              <a:lnSpc>
                <a:spcPct val="90000"/>
              </a:lnSpc>
              <a:buNone/>
            </a:pPr>
            <a:r>
              <a:rPr lang="en-US" altLang="en-US" sz="4300" b="1" dirty="0">
                <a:latin typeface="Times New Roman" panose="02020603050405020304" pitchFamily="18" charset="0"/>
                <a:cs typeface="Times New Roman" panose="02020603050405020304" pitchFamily="18" charset="0"/>
              </a:rPr>
              <a:t>      She “belonged” to the groom!</a:t>
            </a:r>
          </a:p>
          <a:p>
            <a:pPr marL="3348" indent="0" algn="ctr">
              <a:lnSpc>
                <a:spcPct val="90000"/>
              </a:lnSpc>
              <a:spcBef>
                <a:spcPts val="0"/>
              </a:spcBef>
              <a:buNone/>
            </a:pPr>
            <a:r>
              <a:rPr lang="en-US" altLang="en-US" sz="3600" b="1"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Immorality would be considered </a:t>
            </a:r>
            <a:r>
              <a:rPr lang="en-US" altLang="en-US"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adultery. </a:t>
            </a:r>
            <a:endParaRPr lang="en-US" altLang="en-US" sz="36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348" indent="0" algn="ctr">
              <a:lnSpc>
                <a:spcPct val="90000"/>
              </a:lnSpc>
              <a:spcBef>
                <a:spcPts val="0"/>
              </a:spcBef>
              <a:buNone/>
            </a:pPr>
            <a:r>
              <a:rPr lang="en-US" altLang="en-US" sz="3600" b="1" dirty="0">
                <a:latin typeface="Times New Roman" panose="02020603050405020304" pitchFamily="18" charset="0"/>
                <a:cs typeface="Times New Roman" panose="02020603050405020304" pitchFamily="18" charset="0"/>
              </a:rPr>
              <a:t>2 Cor. 11:2 </a:t>
            </a:r>
            <a:r>
              <a:rPr lang="en-US" altLang="en-US" sz="3200" b="1" dirty="0">
                <a:latin typeface="Times New Roman" panose="02020603050405020304" pitchFamily="18" charset="0"/>
                <a:cs typeface="Times New Roman" panose="02020603050405020304" pitchFamily="18" charset="0"/>
              </a:rPr>
              <a:t>“</a:t>
            </a:r>
            <a:r>
              <a:rPr lang="en-US" altLang="en-US" sz="3600" b="1" i="1" dirty="0">
                <a:solidFill>
                  <a:srgbClr val="FFFF00"/>
                </a:solidFill>
                <a:latin typeface="Times New Roman" panose="02020603050405020304" pitchFamily="18" charset="0"/>
                <a:cs typeface="Times New Roman" panose="02020603050405020304" pitchFamily="18" charset="0"/>
              </a:rPr>
              <a:t>I am jealous over you…</a:t>
            </a:r>
          </a:p>
          <a:p>
            <a:pPr marL="3348" indent="0" algn="ctr">
              <a:lnSpc>
                <a:spcPct val="90000"/>
              </a:lnSpc>
              <a:spcBef>
                <a:spcPts val="0"/>
              </a:spcBef>
              <a:buNone/>
            </a:pPr>
            <a:r>
              <a:rPr lang="en-US" altLang="en-US" sz="3600" b="1" i="1" dirty="0">
                <a:solidFill>
                  <a:srgbClr val="FFFF00"/>
                </a:solidFill>
                <a:latin typeface="Times New Roman" panose="02020603050405020304" pitchFamily="18" charset="0"/>
                <a:cs typeface="Times New Roman" panose="02020603050405020304" pitchFamily="18" charset="0"/>
              </a:rPr>
              <a:t>for I have espoused you…that I may present you as a </a:t>
            </a:r>
            <a:r>
              <a:rPr lang="en-US" altLang="en-US" sz="36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chaste virgin </a:t>
            </a:r>
            <a:r>
              <a:rPr lang="en-US" altLang="en-US" sz="3600" b="1" i="1" dirty="0">
                <a:solidFill>
                  <a:srgbClr val="FFFF00"/>
                </a:solidFill>
                <a:latin typeface="Times New Roman" panose="02020603050405020304" pitchFamily="18" charset="0"/>
                <a:cs typeface="Times New Roman" panose="02020603050405020304" pitchFamily="18" charset="0"/>
              </a:rPr>
              <a:t>to Christ.</a:t>
            </a:r>
          </a:p>
          <a:p>
            <a:pPr marL="3348" indent="0">
              <a:lnSpc>
                <a:spcPct val="90000"/>
              </a:lnSpc>
              <a:spcBef>
                <a:spcPts val="0"/>
              </a:spcBef>
              <a:buNone/>
            </a:pPr>
            <a:r>
              <a:rPr lang="en-US" altLang="en-US" sz="3600" b="1" dirty="0">
                <a:latin typeface="Times New Roman" panose="02020603050405020304" pitchFamily="18" charset="0"/>
                <a:cs typeface="Times New Roman" panose="02020603050405020304" pitchFamily="18" charset="0"/>
              </a:rPr>
              <a:t>3</a:t>
            </a:r>
            <a:r>
              <a:rPr lang="en-US" altLang="en-US" sz="3600" b="1" i="1" dirty="0">
                <a:solidFill>
                  <a:srgbClr val="FFFF00"/>
                </a:solidFill>
                <a:latin typeface="Times New Roman" panose="02020603050405020304" pitchFamily="18" charset="0"/>
                <a:cs typeface="Times New Roman" panose="02020603050405020304" pitchFamily="18" charset="0"/>
              </a:rPr>
              <a:t> But I fear lest by any means as Satan </a:t>
            </a:r>
            <a:r>
              <a:rPr lang="en-US" altLang="en-US" sz="3600" b="1" i="1" u="sng" dirty="0">
                <a:solidFill>
                  <a:srgbClr val="FFFF00"/>
                </a:solidFill>
                <a:latin typeface="Times New Roman" panose="02020603050405020304" pitchFamily="18" charset="0"/>
                <a:cs typeface="Times New Roman" panose="02020603050405020304" pitchFamily="18" charset="0"/>
              </a:rPr>
              <a:t>beguiled</a:t>
            </a:r>
            <a:r>
              <a:rPr lang="en-US" altLang="en-US" sz="3600" b="1" i="1" dirty="0">
                <a:solidFill>
                  <a:srgbClr val="FFFF00"/>
                </a:solidFill>
                <a:latin typeface="Times New Roman" panose="02020603050405020304" pitchFamily="18" charset="0"/>
                <a:cs typeface="Times New Roman" panose="02020603050405020304" pitchFamily="18" charset="0"/>
              </a:rPr>
              <a:t> Eve…”</a:t>
            </a:r>
            <a:endParaRPr lang="en-US" altLang="en-US" sz="3200" b="1" dirty="0">
              <a:latin typeface="Times New Roman" panose="02020603050405020304" pitchFamily="18" charset="0"/>
              <a:cs typeface="Times New Roman" panose="02020603050405020304" pitchFamily="18" charset="0"/>
            </a:endParaRPr>
          </a:p>
          <a:p>
            <a:pPr marL="3348" indent="0" algn="ctr">
              <a:lnSpc>
                <a:spcPct val="90000"/>
              </a:lnSpc>
              <a:spcBef>
                <a:spcPts val="1200"/>
              </a:spcBef>
              <a:buNone/>
            </a:pPr>
            <a:r>
              <a:rPr lang="en-US" altLang="en-US" sz="3600" b="1" dirty="0">
                <a:latin typeface="Times New Roman" panose="02020603050405020304" pitchFamily="18" charset="0"/>
                <a:cs typeface="Times New Roman" panose="02020603050405020304" pitchFamily="18" charset="0"/>
              </a:rPr>
              <a:t>James 4:4  </a:t>
            </a:r>
            <a:r>
              <a:rPr lang="en-US" altLang="en-US" sz="3900" b="1" i="1" dirty="0">
                <a:solidFill>
                  <a:srgbClr val="FFFF00"/>
                </a:solidFill>
                <a:latin typeface="Times New Roman" panose="02020603050405020304" pitchFamily="18" charset="0"/>
                <a:cs typeface="Times New Roman" panose="02020603050405020304" pitchFamily="18" charset="0"/>
              </a:rPr>
              <a:t>“ye adulterers…know ye not that friendship with the world </a:t>
            </a:r>
          </a:p>
          <a:p>
            <a:pPr marL="3348" indent="0" algn="ctr">
              <a:lnSpc>
                <a:spcPct val="90000"/>
              </a:lnSpc>
              <a:spcBef>
                <a:spcPts val="0"/>
              </a:spcBef>
              <a:buNone/>
            </a:pPr>
            <a:r>
              <a:rPr lang="en-US" altLang="en-US" sz="4300" b="1" i="1" dirty="0">
                <a:solidFill>
                  <a:srgbClr val="FFFF00"/>
                </a:solidFill>
                <a:latin typeface="Times New Roman" panose="02020603050405020304" pitchFamily="18" charset="0"/>
                <a:cs typeface="Times New Roman" panose="02020603050405020304" pitchFamily="18" charset="0"/>
              </a:rPr>
              <a:t>is enmity with God.” </a:t>
            </a:r>
          </a:p>
          <a:p>
            <a:pPr marL="3348" indent="0">
              <a:lnSpc>
                <a:spcPct val="90000"/>
              </a:lnSpc>
              <a:spcBef>
                <a:spcPts val="0"/>
              </a:spcBef>
              <a:buNone/>
            </a:pPr>
            <a:r>
              <a:rPr lang="en-US" altLang="en-US" sz="3600" b="1" dirty="0">
                <a:latin typeface="Times New Roman" panose="02020603050405020304" pitchFamily="18" charset="0"/>
                <a:cs typeface="Times New Roman" panose="02020603050405020304" pitchFamily="18" charset="0"/>
              </a:rPr>
              <a:t> </a:t>
            </a:r>
          </a:p>
          <a:p>
            <a:pPr marL="3348" indent="0">
              <a:lnSpc>
                <a:spcPct val="90000"/>
              </a:lnSpc>
              <a:spcBef>
                <a:spcPts val="0"/>
              </a:spcBef>
              <a:buNone/>
            </a:pPr>
            <a:endParaRPr lang="en-US" altLang="en-US" sz="2000" b="1" dirty="0">
              <a:latin typeface="Times New Roman" panose="02020603050405020304" pitchFamily="18" charset="0"/>
              <a:cs typeface="Times New Roman" panose="02020603050405020304" pitchFamily="18" charset="0"/>
            </a:endParaRPr>
          </a:p>
        </p:txBody>
      </p:sp>
      <p:pic>
        <p:nvPicPr>
          <p:cNvPr id="4" name="Picture 3" descr="A picture containing indoor, person&#10;&#10;Description generated with high confidence">
            <a:extLst>
              <a:ext uri="{FF2B5EF4-FFF2-40B4-BE49-F238E27FC236}">
                <a16:creationId xmlns:a16="http://schemas.microsoft.com/office/drawing/2014/main" id="{A12A23CF-3460-4DBF-8B5D-F6E0C9F30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646" y="731966"/>
            <a:ext cx="4048353" cy="6021259"/>
          </a:xfrm>
          <a:prstGeom prst="rect">
            <a:avLst/>
          </a:prstGeom>
        </p:spPr>
      </p:pic>
      <p:sp>
        <p:nvSpPr>
          <p:cNvPr id="5" name="TextBox 4">
            <a:extLst>
              <a:ext uri="{FF2B5EF4-FFF2-40B4-BE49-F238E27FC236}">
                <a16:creationId xmlns:a16="http://schemas.microsoft.com/office/drawing/2014/main" id="{AC9E83DB-7946-42D7-9F78-C3BF934E93CC}"/>
              </a:ext>
            </a:extLst>
          </p:cNvPr>
          <p:cNvSpPr txBox="1"/>
          <p:nvPr/>
        </p:nvSpPr>
        <p:spPr>
          <a:xfrm>
            <a:off x="8077200" y="2743200"/>
            <a:ext cx="3962400" cy="1754326"/>
          </a:xfrm>
          <a:prstGeom prst="rect">
            <a:avLst/>
          </a:prstGeom>
          <a:noFill/>
        </p:spPr>
        <p:txBody>
          <a:bodyPr wrap="square" rtlCol="0">
            <a:spAutoFit/>
          </a:bodyPr>
          <a:lstStyle/>
          <a:p>
            <a:pPr algn="ct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am my beloved’s, and he is mine!”</a:t>
            </a:r>
          </a:p>
          <a:p>
            <a:pPr algn="ctr"/>
            <a:r>
              <a:rPr lang="en-US" sz="3600" b="1" dirty="0">
                <a:solidFill>
                  <a:schemeClr val="bg1"/>
                </a:solidFill>
                <a:latin typeface="Times New Roman" panose="02020603050405020304" pitchFamily="18" charset="0"/>
                <a:cs typeface="Times New Roman" panose="02020603050405020304" pitchFamily="18" charset="0"/>
              </a:rPr>
              <a:t>  S. S. 6:3</a:t>
            </a:r>
          </a:p>
        </p:txBody>
      </p:sp>
      <p:sp>
        <p:nvSpPr>
          <p:cNvPr id="3" name="TextBox 2">
            <a:extLst>
              <a:ext uri="{FF2B5EF4-FFF2-40B4-BE49-F238E27FC236}">
                <a16:creationId xmlns:a16="http://schemas.microsoft.com/office/drawing/2014/main" id="{A5BFC6C7-3796-EA73-143E-55D46E2A3AAE}"/>
              </a:ext>
            </a:extLst>
          </p:cNvPr>
          <p:cNvSpPr txBox="1"/>
          <p:nvPr/>
        </p:nvSpPr>
        <p:spPr>
          <a:xfrm>
            <a:off x="38100" y="99485"/>
            <a:ext cx="11849099" cy="632481"/>
          </a:xfrm>
          <a:prstGeom prst="rect">
            <a:avLst/>
          </a:prstGeom>
          <a:noFill/>
        </p:spPr>
        <p:txBody>
          <a:bodyPr wrap="square">
            <a:spAutoFit/>
          </a:bodyPr>
          <a:lstStyle/>
          <a:p>
            <a:pPr marL="3348" marR="0" lvl="0" indent="0" algn="l" defTabSz="914400" rtl="0" eaLnBrk="1" fontAlgn="base" latinLnBrk="0" hangingPunct="1">
              <a:lnSpc>
                <a:spcPct val="90000"/>
              </a:lnSpc>
              <a:spcBef>
                <a:spcPts val="773"/>
              </a:spcBef>
              <a:spcAft>
                <a:spcPct val="0"/>
              </a:spcAft>
              <a:buClrTx/>
              <a:buSzPct val="100000"/>
              <a:buFont typeface="Lucida Grande" pitchFamily="1" charset="0"/>
              <a:buNone/>
              <a:tabLst/>
              <a:defRPr/>
            </a:pPr>
            <a:r>
              <a:rPr kumimoji="0" lang="en-US" altLang="en-US" sz="36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(2</a:t>
            </a:r>
            <a:r>
              <a:rPr kumimoji="0" lang="en-US" altLang="en-US" sz="39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  She would prepare/protect her heart and body! </a:t>
            </a:r>
            <a:endParaRPr kumimoji="0" lang="en-US" altLang="en-US" sz="36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p:txBody>
      </p:sp>
      <p:sp>
        <p:nvSpPr>
          <p:cNvPr id="7" name="TextBox 6">
            <a:extLst>
              <a:ext uri="{FF2B5EF4-FFF2-40B4-BE49-F238E27FC236}">
                <a16:creationId xmlns:a16="http://schemas.microsoft.com/office/drawing/2014/main" id="{4E5023B9-7A6C-F14B-3CCE-2FEF7466D021}"/>
              </a:ext>
            </a:extLst>
          </p:cNvPr>
          <p:cNvSpPr txBox="1"/>
          <p:nvPr/>
        </p:nvSpPr>
        <p:spPr>
          <a:xfrm>
            <a:off x="3276600" y="4223027"/>
            <a:ext cx="6287678" cy="707886"/>
          </a:xfrm>
          <a:prstGeom prst="rect">
            <a:avLst/>
          </a:prstGeom>
          <a:noFill/>
        </p:spPr>
        <p:txBody>
          <a:bodyPr wrap="square">
            <a:spAutoFit/>
          </a:bodyPr>
          <a:lstStyle/>
          <a:p>
            <a:r>
              <a:rPr kumimoji="0" lang="en-US" altLang="en-US" sz="4000" b="1"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exapata’ō</a:t>
            </a:r>
            <a:r>
              <a:rPr kumimoji="0" lang="en-US" altLang="en-US" sz="4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4000" b="1" i="1" u="sng"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Seduced</a:t>
            </a:r>
            <a:r>
              <a:rPr kumimoji="0" lang="en-US" altLang="en-US" sz="4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a:t>
            </a:r>
            <a:endParaRPr lang="en-US" sz="1600" dirty="0"/>
          </a:p>
        </p:txBody>
      </p:sp>
    </p:spTree>
    <p:extLst>
      <p:ext uri="{BB962C8B-B14F-4D97-AF65-F5344CB8AC3E}">
        <p14:creationId xmlns:p14="http://schemas.microsoft.com/office/powerpoint/2010/main" val="37276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 calcmode="lin" valueType="num">
                                      <p:cBhvr>
                                        <p:cTn id="7" dur="500" fill="hold"/>
                                        <p:tgtEl>
                                          <p:spTgt spid="1126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26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5">
                                            <p:txEl>
                                              <p:pRg st="0" end="0"/>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265">
                                            <p:txEl>
                                              <p:pRg st="1" end="1"/>
                                            </p:txEl>
                                          </p:spTgt>
                                        </p:tgtEl>
                                        <p:attrNameLst>
                                          <p:attrName>style.visibility</p:attrName>
                                        </p:attrNameLst>
                                      </p:cBhvr>
                                      <p:to>
                                        <p:strVal val="visible"/>
                                      </p:to>
                                    </p:set>
                                    <p:animEffect transition="in" filter="barn(inVertical)">
                                      <p:cBhvr>
                                        <p:cTn id="33" dur="500"/>
                                        <p:tgtEl>
                                          <p:spTgt spid="1126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1265">
                                            <p:txEl>
                                              <p:pRg st="2" end="2"/>
                                            </p:txEl>
                                          </p:spTgt>
                                        </p:tgtEl>
                                        <p:attrNameLst>
                                          <p:attrName>style.visibility</p:attrName>
                                        </p:attrNameLst>
                                      </p:cBhvr>
                                      <p:to>
                                        <p:strVal val="visible"/>
                                      </p:to>
                                    </p:set>
                                    <p:animEffect transition="in" filter="wipe(down)">
                                      <p:cBhvr>
                                        <p:cTn id="38" dur="500"/>
                                        <p:tgtEl>
                                          <p:spTgt spid="11265">
                                            <p:txEl>
                                              <p:pRg st="2" end="2"/>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11265">
                                            <p:txEl>
                                              <p:pRg st="3" end="3"/>
                                            </p:txEl>
                                          </p:spTgt>
                                        </p:tgtEl>
                                        <p:attrNameLst>
                                          <p:attrName>style.visibility</p:attrName>
                                        </p:attrNameLst>
                                      </p:cBhvr>
                                      <p:to>
                                        <p:strVal val="visible"/>
                                      </p:to>
                                    </p:set>
                                    <p:animEffect transition="in" filter="wipe(down)">
                                      <p:cBhvr>
                                        <p:cTn id="41" dur="500"/>
                                        <p:tgtEl>
                                          <p:spTgt spid="1126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1265">
                                            <p:txEl>
                                              <p:pRg st="4" end="4"/>
                                            </p:txEl>
                                          </p:spTgt>
                                        </p:tgtEl>
                                        <p:attrNameLst>
                                          <p:attrName>style.visibility</p:attrName>
                                        </p:attrNameLst>
                                      </p:cBhvr>
                                      <p:to>
                                        <p:strVal val="visible"/>
                                      </p:to>
                                    </p:set>
                                    <p:anim calcmode="lin" valueType="num">
                                      <p:cBhvr>
                                        <p:cTn id="46" dur="1000" fill="hold"/>
                                        <p:tgtEl>
                                          <p:spTgt spid="11265">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11265">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11265">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11265">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1265">
                                            <p:txEl>
                                              <p:pRg st="5" end="5"/>
                                            </p:txEl>
                                          </p:spTgt>
                                        </p:tgtEl>
                                        <p:attrNameLst>
                                          <p:attrName>style.visibility</p:attrName>
                                        </p:attrNameLst>
                                      </p:cBhvr>
                                      <p:to>
                                        <p:strVal val="visible"/>
                                      </p:to>
                                    </p:set>
                                    <p:animEffect transition="in" filter="barn(inVertical)">
                                      <p:cBhvr>
                                        <p:cTn id="59" dur="500"/>
                                        <p:tgtEl>
                                          <p:spTgt spid="11265">
                                            <p:txEl>
                                              <p:pRg st="5" end="5"/>
                                            </p:txEl>
                                          </p:spTgt>
                                        </p:tgtEl>
                                      </p:cBhvr>
                                    </p:animEffect>
                                  </p:childTnLst>
                                </p:cTn>
                              </p:par>
                              <p:par>
                                <p:cTn id="60" presetID="16" presetClass="entr" presetSubtype="21" fill="hold" nodeType="withEffect">
                                  <p:stCondLst>
                                    <p:cond delay="0"/>
                                  </p:stCondLst>
                                  <p:childTnLst>
                                    <p:set>
                                      <p:cBhvr>
                                        <p:cTn id="61" dur="1" fill="hold">
                                          <p:stCondLst>
                                            <p:cond delay="0"/>
                                          </p:stCondLst>
                                        </p:cTn>
                                        <p:tgtEl>
                                          <p:spTgt spid="11265">
                                            <p:txEl>
                                              <p:pRg st="6" end="6"/>
                                            </p:txEl>
                                          </p:spTgt>
                                        </p:tgtEl>
                                        <p:attrNameLst>
                                          <p:attrName>style.visibility</p:attrName>
                                        </p:attrNameLst>
                                      </p:cBhvr>
                                      <p:to>
                                        <p:strVal val="visible"/>
                                      </p:to>
                                    </p:set>
                                    <p:animEffect transition="in" filter="barn(inVertical)">
                                      <p:cBhvr>
                                        <p:cTn id="62" dur="500"/>
                                        <p:tgtEl>
                                          <p:spTgt spid="11265">
                                            <p:txEl>
                                              <p:pRg st="6" end="6"/>
                                            </p:txEl>
                                          </p:spTgt>
                                        </p:tgtEl>
                                      </p:cBhvr>
                                    </p:animEffect>
                                  </p:childTnLst>
                                </p:cTn>
                              </p:par>
                              <p:par>
                                <p:cTn id="63" presetID="16" presetClass="entr" presetSubtype="21" fill="hold" nodeType="withEffect">
                                  <p:stCondLst>
                                    <p:cond delay="0"/>
                                  </p:stCondLst>
                                  <p:childTnLst>
                                    <p:set>
                                      <p:cBhvr>
                                        <p:cTn id="64" dur="1" fill="hold">
                                          <p:stCondLst>
                                            <p:cond delay="0"/>
                                          </p:stCondLst>
                                        </p:cTn>
                                        <p:tgtEl>
                                          <p:spTgt spid="11265">
                                            <p:txEl>
                                              <p:pRg st="7" end="7"/>
                                            </p:txEl>
                                          </p:spTgt>
                                        </p:tgtEl>
                                        <p:attrNameLst>
                                          <p:attrName>style.visibility</p:attrName>
                                        </p:attrNameLst>
                                      </p:cBhvr>
                                      <p:to>
                                        <p:strVal val="visible"/>
                                      </p:to>
                                    </p:set>
                                    <p:animEffect transition="in" filter="barn(inVertical)">
                                      <p:cBhvr>
                                        <p:cTn id="65" dur="500"/>
                                        <p:tgtEl>
                                          <p:spTgt spid="1126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14300" y="0"/>
            <a:ext cx="12077700" cy="1828800"/>
          </a:xfrm>
          <a:ln/>
        </p:spPr>
        <p:txBody>
          <a:bodyPr vert="horz" wrap="square" lIns="26788" tIns="26788" rIns="218585" bIns="26788" numCol="1" anchor="t" anchorCtr="0" compatLnSpc="1">
            <a:prstTxWarp prst="textNoShape">
              <a:avLst/>
            </a:prstTxWarp>
          </a:bodyPr>
          <a:lstStyle/>
          <a:p>
            <a:pPr>
              <a:buNone/>
            </a:pPr>
            <a:r>
              <a:rPr lang="en-US" altLang="en-US" sz="5400" b="1" dirty="0">
                <a:latin typeface="Times New Roman" panose="02020603050405020304" pitchFamily="18" charset="0"/>
                <a:cs typeface="Times New Roman" panose="02020603050405020304" pitchFamily="18" charset="0"/>
              </a:rPr>
              <a:t>Negotiation, Separation, Preparation</a:t>
            </a:r>
          </a:p>
          <a:p>
            <a:pPr marL="3348" indent="0">
              <a:buNone/>
            </a:pPr>
            <a:r>
              <a:rPr lang="en-US" altLang="en-US" sz="6600" b="1" i="1" dirty="0">
                <a:latin typeface="Times New Roman" panose="02020603050405020304" pitchFamily="18" charset="0"/>
                <a:cs typeface="Times New Roman" panose="02020603050405020304" pitchFamily="18" charset="0"/>
              </a:rPr>
              <a:t>4) </a:t>
            </a:r>
            <a:r>
              <a:rPr lang="en-US" altLang="en-US" sz="66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Anticipation!</a:t>
            </a:r>
            <a:r>
              <a:rPr lang="en-US" altLang="en-US" sz="6600" b="1" i="1" dirty="0">
                <a:latin typeface="Times New Roman" panose="02020603050405020304" pitchFamily="18" charset="0"/>
                <a:cs typeface="Times New Roman" panose="02020603050405020304" pitchFamily="18" charset="0"/>
              </a:rPr>
              <a:t> </a:t>
            </a:r>
            <a:endParaRPr lang="en-US" altLang="en-US" sz="4000" b="1" i="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26AF440-B92F-4B5B-B943-13E10D0B6E6D}"/>
              </a:ext>
            </a:extLst>
          </p:cNvPr>
          <p:cNvSpPr/>
          <p:nvPr/>
        </p:nvSpPr>
        <p:spPr>
          <a:xfrm>
            <a:off x="209550" y="1828800"/>
            <a:ext cx="11753849" cy="2400657"/>
          </a:xfrm>
          <a:prstGeom prst="rect">
            <a:avLst/>
          </a:prstGeom>
        </p:spPr>
        <p:txBody>
          <a:bodyPr wrap="square">
            <a:spAutoFit/>
          </a:bodyPr>
          <a:lstStyle/>
          <a:p>
            <a:r>
              <a:rPr lang="en-US" dirty="0"/>
              <a:t> </a:t>
            </a:r>
            <a:r>
              <a:rPr lang="en-US" sz="4400" b="1" dirty="0">
                <a:latin typeface="Times New Roman" panose="02020603050405020304" pitchFamily="18" charset="0"/>
                <a:cs typeface="Times New Roman" panose="02020603050405020304" pitchFamily="18" charset="0"/>
              </a:rPr>
              <a:t>a) At the time appointed by the Groom’s father,     </a:t>
            </a:r>
          </a:p>
          <a:p>
            <a:r>
              <a:rPr lang="en-US" sz="4400" b="1" dirty="0">
                <a:latin typeface="Times New Roman" panose="02020603050405020304" pitchFamily="18" charset="0"/>
                <a:cs typeface="Times New Roman" panose="02020603050405020304" pitchFamily="18" charset="0"/>
              </a:rPr>
              <a:t>  </a:t>
            </a:r>
            <a:r>
              <a:rPr lang="en-US" sz="4400" b="1" i="1" dirty="0">
                <a:latin typeface="Times New Roman" panose="02020603050405020304" pitchFamily="18" charset="0"/>
                <a:cs typeface="Times New Roman" panose="02020603050405020304" pitchFamily="18" charset="0"/>
              </a:rPr>
              <a:t>The Groom would go to the Bride’s</a:t>
            </a:r>
          </a:p>
          <a:p>
            <a:r>
              <a:rPr lang="en-US" sz="4400" b="1" i="1" dirty="0">
                <a:latin typeface="Times New Roman" panose="02020603050405020304" pitchFamily="18" charset="0"/>
                <a:cs typeface="Times New Roman" panose="02020603050405020304" pitchFamily="18" charset="0"/>
              </a:rPr>
              <a:t>           home to claim her! Jn. 14:3,4 </a:t>
            </a:r>
          </a:p>
          <a:p>
            <a:endParaRPr lang="en-US" b="1" i="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C583158-ADCE-4DBA-8835-267329C455B8}"/>
              </a:ext>
            </a:extLst>
          </p:cNvPr>
          <p:cNvSpPr/>
          <p:nvPr/>
        </p:nvSpPr>
        <p:spPr>
          <a:xfrm>
            <a:off x="75799" y="3813483"/>
            <a:ext cx="8651105" cy="2431435"/>
          </a:xfrm>
          <a:prstGeom prst="rect">
            <a:avLst/>
          </a:prstGeom>
        </p:spPr>
        <p:txBody>
          <a:bodyPr wrap="square">
            <a:spAutoFit/>
          </a:bodyPr>
          <a:lstStyle/>
          <a:p>
            <a:pPr algn="ctr"/>
            <a:r>
              <a:rPr lang="en-US" sz="4400" b="1" i="1" dirty="0">
                <a:solidFill>
                  <a:srgbClr val="FFFF00"/>
                </a:solidFill>
                <a:latin typeface="Times New Roman" panose="02020603050405020304" pitchFamily="18" charset="0"/>
                <a:cs typeface="Times New Roman" panose="02020603050405020304" pitchFamily="18" charset="0"/>
              </a:rPr>
              <a:t>“If I go and prepare a place for you,</a:t>
            </a:r>
          </a:p>
          <a:p>
            <a:pPr algn="ctr"/>
            <a:r>
              <a:rPr lang="en-US" sz="5400" b="1" i="1" dirty="0">
                <a:solidFill>
                  <a:srgbClr val="FFFF00"/>
                </a:solidFill>
                <a:latin typeface="Times New Roman" panose="02020603050405020304" pitchFamily="18" charset="0"/>
                <a:cs typeface="Times New Roman" panose="02020603050405020304" pitchFamily="18" charset="0"/>
              </a:rPr>
              <a:t> I will come again </a:t>
            </a:r>
          </a:p>
          <a:p>
            <a:pPr algn="ctr"/>
            <a:r>
              <a:rPr lang="en-US" sz="5400" b="1" i="1" dirty="0">
                <a:solidFill>
                  <a:srgbClr val="FFFF00"/>
                </a:solidFill>
                <a:latin typeface="Times New Roman" panose="02020603050405020304" pitchFamily="18" charset="0"/>
                <a:cs typeface="Times New Roman" panose="02020603050405020304" pitchFamily="18" charset="0"/>
              </a:rPr>
              <a:t>to receive you unto myself.”</a:t>
            </a:r>
            <a:endParaRPr lang="en-US" sz="2400" dirty="0"/>
          </a:p>
        </p:txBody>
      </p:sp>
      <p:pic>
        <p:nvPicPr>
          <p:cNvPr id="15" name="Picture 14" descr="A person standing in front of a fire&#10;&#10;Description generated with high confidence">
            <a:extLst>
              <a:ext uri="{FF2B5EF4-FFF2-40B4-BE49-F238E27FC236}">
                <a16:creationId xmlns:a16="http://schemas.microsoft.com/office/drawing/2014/main" id="{B66E50C7-5E30-4664-AC2F-24C93098A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655" y="2416207"/>
            <a:ext cx="3331345" cy="4441793"/>
          </a:xfrm>
          <a:prstGeom prst="rect">
            <a:avLst/>
          </a:prstGeom>
          <a:effectLst>
            <a:softEdge rad="228600"/>
          </a:effectLst>
        </p:spPr>
      </p:pic>
    </p:spTree>
    <p:extLst>
      <p:ext uri="{BB962C8B-B14F-4D97-AF65-F5344CB8AC3E}">
        <p14:creationId xmlns:p14="http://schemas.microsoft.com/office/powerpoint/2010/main" val="2737916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p:cTn id="1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down)">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 calcmode="lin" valueType="num">
                                      <p:cBhvr>
                                        <p:cTn id="26"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fade">
                                      <p:cBhvr>
                                        <p:cTn id="34" dur="1000"/>
                                        <p:tgtEl>
                                          <p:spTgt spid="10">
                                            <p:txEl>
                                              <p:pRg st="2" end="2"/>
                                            </p:txEl>
                                          </p:spTgt>
                                        </p:tgtEl>
                                      </p:cBhvr>
                                    </p:animEffect>
                                    <p:anim calcmode="lin" valueType="num">
                                      <p:cBhvr>
                                        <p:cTn id="3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14300" y="0"/>
            <a:ext cx="12077700" cy="1828800"/>
          </a:xfrm>
          <a:ln/>
        </p:spPr>
        <p:txBody>
          <a:bodyPr vert="horz" wrap="square" lIns="26788" tIns="26788" rIns="218585" bIns="26788" numCol="1" anchor="t" anchorCtr="0" compatLnSpc="1">
            <a:prstTxWarp prst="textNoShape">
              <a:avLst/>
            </a:prstTxWarp>
          </a:bodyPr>
          <a:lstStyle/>
          <a:p>
            <a:pPr marL="3348" indent="0">
              <a:buNone/>
            </a:pPr>
            <a:r>
              <a:rPr lang="en-US" altLang="en-US" sz="6600" b="1" i="1" dirty="0">
                <a:latin typeface="Times New Roman" panose="02020603050405020304" pitchFamily="18" charset="0"/>
                <a:cs typeface="Times New Roman" panose="02020603050405020304" pitchFamily="18" charset="0"/>
              </a:rPr>
              <a:t>4. Anticipation!  Mt. 25   </a:t>
            </a:r>
            <a:endParaRPr lang="en-US" altLang="en-US" sz="4000" b="1" i="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26AF440-B92F-4B5B-B943-13E10D0B6E6D}"/>
              </a:ext>
            </a:extLst>
          </p:cNvPr>
          <p:cNvSpPr/>
          <p:nvPr/>
        </p:nvSpPr>
        <p:spPr>
          <a:xfrm>
            <a:off x="209550" y="914400"/>
            <a:ext cx="11868150" cy="1754326"/>
          </a:xfrm>
          <a:prstGeom prst="rect">
            <a:avLst/>
          </a:prstGeom>
        </p:spPr>
        <p:txBody>
          <a:bodyPr wrap="square">
            <a:spAutoFit/>
          </a:bodyPr>
          <a:lstStyle/>
          <a:p>
            <a:r>
              <a:rPr lang="en-US" sz="2800" dirty="0"/>
              <a:t>Mt 25:1-6 </a:t>
            </a:r>
            <a:r>
              <a:rPr lang="en-US" sz="3200" b="1" i="1" dirty="0">
                <a:solidFill>
                  <a:srgbClr val="FFFF00"/>
                </a:solidFill>
                <a:latin typeface="Times New Roman" panose="02020603050405020304" pitchFamily="18" charset="0"/>
                <a:cs typeface="Times New Roman" panose="02020603050405020304" pitchFamily="18" charset="0"/>
              </a:rPr>
              <a:t>“</a:t>
            </a:r>
            <a:r>
              <a:rPr lang="en-US" sz="3600" b="1" i="1" dirty="0">
                <a:solidFill>
                  <a:srgbClr val="FFFF00"/>
                </a:solidFill>
                <a:latin typeface="Times New Roman" panose="02020603050405020304" pitchFamily="18" charset="0"/>
                <a:cs typeface="Times New Roman" panose="02020603050405020304" pitchFamily="18" charset="0"/>
              </a:rPr>
              <a:t>Then shall the kingdom of heaven be likened unto ten virgins, which took their lamps, and went forth to meet the bridegroom.  five of them were wise, and five were foolish. </a:t>
            </a:r>
            <a:endParaRPr lang="en-US" sz="3200" b="1" i="1" dirty="0">
              <a:solidFill>
                <a:srgbClr val="FFFF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E254635-A68E-47D2-BBA4-C44E12AEAEC8}"/>
              </a:ext>
            </a:extLst>
          </p:cNvPr>
          <p:cNvSpPr/>
          <p:nvPr/>
        </p:nvSpPr>
        <p:spPr>
          <a:xfrm>
            <a:off x="209550" y="2590800"/>
            <a:ext cx="7258050" cy="3785652"/>
          </a:xfrm>
          <a:prstGeom prst="rect">
            <a:avLst/>
          </a:prstGeom>
        </p:spPr>
        <p:txBody>
          <a:bodyPr wrap="square">
            <a:spAutoFit/>
          </a:bodyPr>
          <a:lstStyle/>
          <a:p>
            <a:pPr algn="ctr"/>
            <a:r>
              <a:rPr lang="en-US" sz="4000" b="1" i="1" dirty="0">
                <a:solidFill>
                  <a:srgbClr val="FFFF00"/>
                </a:solidFill>
                <a:latin typeface="Times New Roman" panose="02020603050405020304" pitchFamily="18" charset="0"/>
                <a:cs typeface="Times New Roman" panose="02020603050405020304" pitchFamily="18" charset="0"/>
              </a:rPr>
              <a:t>While the bridegroom tarried, they all slumbered and slept.</a:t>
            </a:r>
          </a:p>
          <a:p>
            <a:pPr algn="ctr"/>
            <a:r>
              <a:rPr lang="en-US" sz="4000" b="1" i="1" dirty="0">
                <a:solidFill>
                  <a:srgbClr val="FFFF00"/>
                </a:solidFill>
                <a:latin typeface="Times New Roman" panose="02020603050405020304" pitchFamily="18" charset="0"/>
                <a:cs typeface="Times New Roman" panose="02020603050405020304" pitchFamily="18" charset="0"/>
              </a:rPr>
              <a:t> </a:t>
            </a:r>
            <a:r>
              <a:rPr lang="en-US" sz="3200" b="1" i="1" baseline="30000" dirty="0">
                <a:solidFill>
                  <a:srgbClr val="FFFF00"/>
                </a:solidFill>
                <a:latin typeface="Times New Roman" panose="02020603050405020304" pitchFamily="18" charset="0"/>
                <a:cs typeface="Times New Roman" panose="02020603050405020304" pitchFamily="18" charset="0"/>
              </a:rPr>
              <a:t>6 </a:t>
            </a:r>
            <a:r>
              <a:rPr lang="en-US" sz="3200" b="1" i="1" dirty="0">
                <a:solidFill>
                  <a:srgbClr val="FFFF00"/>
                </a:solidFill>
                <a:latin typeface="Times New Roman" panose="02020603050405020304" pitchFamily="18" charset="0"/>
                <a:cs typeface="Times New Roman" panose="02020603050405020304" pitchFamily="18" charset="0"/>
              </a:rPr>
              <a:t> </a:t>
            </a:r>
            <a:r>
              <a:rPr lang="en-US" sz="4000" b="1" i="1" dirty="0">
                <a:solidFill>
                  <a:srgbClr val="FFFF00"/>
                </a:solidFill>
                <a:latin typeface="Times New Roman" panose="02020603050405020304" pitchFamily="18" charset="0"/>
                <a:cs typeface="Times New Roman" panose="02020603050405020304" pitchFamily="18" charset="0"/>
              </a:rPr>
              <a:t>And at midnight there was a cry made,</a:t>
            </a:r>
          </a:p>
          <a:p>
            <a:pPr algn="ctr"/>
            <a:r>
              <a:rPr lang="en-US" sz="4000" b="1" i="1" dirty="0">
                <a:solidFill>
                  <a:srgbClr val="FFFF00"/>
                </a:solidFill>
                <a:latin typeface="Times New Roman" panose="02020603050405020304" pitchFamily="18" charset="0"/>
                <a:cs typeface="Times New Roman" panose="02020603050405020304" pitchFamily="18" charset="0"/>
              </a:rPr>
              <a:t> Behold, the bridegroom cometh; </a:t>
            </a:r>
          </a:p>
          <a:p>
            <a:pPr algn="ctr"/>
            <a:r>
              <a:rPr lang="en-US" sz="4000" b="1" i="1" dirty="0">
                <a:solidFill>
                  <a:srgbClr val="FFFF00"/>
                </a:solidFill>
                <a:latin typeface="Times New Roman" panose="02020603050405020304" pitchFamily="18" charset="0"/>
                <a:cs typeface="Times New Roman" panose="02020603050405020304" pitchFamily="18" charset="0"/>
              </a:rPr>
              <a:t>go ye out to meet him. </a:t>
            </a:r>
          </a:p>
        </p:txBody>
      </p:sp>
      <p:pic>
        <p:nvPicPr>
          <p:cNvPr id="7" name="Picture 6" descr="A picture containing building, text&#10;&#10;Description generated with very high confidence">
            <a:extLst>
              <a:ext uri="{FF2B5EF4-FFF2-40B4-BE49-F238E27FC236}">
                <a16:creationId xmlns:a16="http://schemas.microsoft.com/office/drawing/2014/main" id="{F1E93D30-CE6E-44A6-96C7-4674F1F77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2789509"/>
            <a:ext cx="4686300" cy="3839891"/>
          </a:xfrm>
          <a:prstGeom prst="rect">
            <a:avLst/>
          </a:prstGeom>
        </p:spPr>
      </p:pic>
    </p:spTree>
    <p:extLst>
      <p:ext uri="{BB962C8B-B14F-4D97-AF65-F5344CB8AC3E}">
        <p14:creationId xmlns:p14="http://schemas.microsoft.com/office/powerpoint/2010/main" val="2274302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p:cTn id="2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2">
                                            <p:txEl>
                                              <p:pRg st="2" end="2"/>
                                            </p:txEl>
                                          </p:spTgt>
                                        </p:tgtEl>
                                      </p:cBhvr>
                                    </p:animEffect>
                                  </p:childTnLst>
                                </p:cTn>
                              </p:par>
                              <p:par>
                                <p:cTn id="25" presetID="42"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14300" y="0"/>
            <a:ext cx="12077700" cy="1828800"/>
          </a:xfrm>
          <a:ln/>
        </p:spPr>
        <p:txBody>
          <a:bodyPr vert="horz" wrap="square" lIns="26788" tIns="26788" rIns="218585" bIns="26788" numCol="1" anchor="t" anchorCtr="0" compatLnSpc="1">
            <a:prstTxWarp prst="textNoShape">
              <a:avLst/>
            </a:prstTxWarp>
          </a:bodyPr>
          <a:lstStyle/>
          <a:p>
            <a:pPr marL="3348" indent="0">
              <a:buNone/>
            </a:pPr>
            <a:r>
              <a:rPr lang="en-US" altLang="en-US" sz="6600" b="1" i="1" dirty="0">
                <a:latin typeface="Times New Roman" panose="02020603050405020304" pitchFamily="18" charset="0"/>
                <a:cs typeface="Times New Roman" panose="02020603050405020304" pitchFamily="18" charset="0"/>
              </a:rPr>
              <a:t>4. Anticipation!  Mt. 25   </a:t>
            </a:r>
            <a:endParaRPr lang="en-US" altLang="en-US" sz="4000" b="1" i="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26AF440-B92F-4B5B-B943-13E10D0B6E6D}"/>
              </a:ext>
            </a:extLst>
          </p:cNvPr>
          <p:cNvSpPr/>
          <p:nvPr/>
        </p:nvSpPr>
        <p:spPr>
          <a:xfrm>
            <a:off x="209550" y="914400"/>
            <a:ext cx="11868150" cy="2246769"/>
          </a:xfrm>
          <a:prstGeom prst="rect">
            <a:avLst/>
          </a:prstGeom>
        </p:spPr>
        <p:txBody>
          <a:bodyPr wrap="square">
            <a:spAutoFit/>
          </a:bodyPr>
          <a:lstStyle/>
          <a:p>
            <a:r>
              <a:rPr lang="en-US" sz="2800" dirty="0"/>
              <a:t>Mt 25:7-10 “</a:t>
            </a:r>
            <a:r>
              <a:rPr lang="en-US" sz="3600" b="1" i="1" dirty="0">
                <a:solidFill>
                  <a:srgbClr val="FFFF00"/>
                </a:solidFill>
                <a:latin typeface="Times New Roman" panose="02020603050405020304" pitchFamily="18" charset="0"/>
                <a:cs typeface="Times New Roman" panose="02020603050405020304" pitchFamily="18" charset="0"/>
              </a:rPr>
              <a:t>Then all arose, and trimmed their lamps. </a:t>
            </a:r>
          </a:p>
          <a:p>
            <a:r>
              <a:rPr lang="en-US" sz="3600" b="1" i="1" dirty="0">
                <a:solidFill>
                  <a:srgbClr val="FFFF00"/>
                </a:solidFill>
                <a:latin typeface="Times New Roman" panose="02020603050405020304" pitchFamily="18" charset="0"/>
                <a:cs typeface="Times New Roman" panose="02020603050405020304" pitchFamily="18" charset="0"/>
              </a:rPr>
              <a:t>   And the foolish said unto the wise, Give us of your oil; </a:t>
            </a:r>
          </a:p>
          <a:p>
            <a:r>
              <a:rPr lang="en-US" sz="3600" b="1" i="1" dirty="0">
                <a:solidFill>
                  <a:srgbClr val="FFFF00"/>
                </a:solidFill>
                <a:latin typeface="Times New Roman" panose="02020603050405020304" pitchFamily="18" charset="0"/>
                <a:cs typeface="Times New Roman" panose="02020603050405020304" pitchFamily="18" charset="0"/>
              </a:rPr>
              <a:t>  for our lamps are gone out. But the wise answered, saying…</a:t>
            </a:r>
          </a:p>
          <a:p>
            <a:endParaRPr lang="en-US" sz="3200" b="1" i="1" dirty="0">
              <a:solidFill>
                <a:srgbClr val="FFFF00"/>
              </a:solidFill>
              <a:latin typeface="Times New Roman" panose="02020603050405020304" pitchFamily="18" charset="0"/>
              <a:cs typeface="Times New Roman" panose="02020603050405020304" pitchFamily="18" charset="0"/>
            </a:endParaRPr>
          </a:p>
        </p:txBody>
      </p:sp>
      <p:pic>
        <p:nvPicPr>
          <p:cNvPr id="9" name="Picture 8" descr="A group of people posing for the camera&#10;&#10;Description generated with very high confidence">
            <a:extLst>
              <a:ext uri="{FF2B5EF4-FFF2-40B4-BE49-F238E27FC236}">
                <a16:creationId xmlns:a16="http://schemas.microsoft.com/office/drawing/2014/main" id="{93261F1F-8F78-4395-8B77-581545BD5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064" y="2895600"/>
            <a:ext cx="4686300" cy="3829050"/>
          </a:xfrm>
          <a:prstGeom prst="rect">
            <a:avLst/>
          </a:prstGeom>
        </p:spPr>
      </p:pic>
      <p:sp>
        <p:nvSpPr>
          <p:cNvPr id="3" name="Rectangle 2">
            <a:extLst>
              <a:ext uri="{FF2B5EF4-FFF2-40B4-BE49-F238E27FC236}">
                <a16:creationId xmlns:a16="http://schemas.microsoft.com/office/drawing/2014/main" id="{00F88869-0C58-4DCF-8D17-C761C0E35C93}"/>
              </a:ext>
            </a:extLst>
          </p:cNvPr>
          <p:cNvSpPr/>
          <p:nvPr/>
        </p:nvSpPr>
        <p:spPr>
          <a:xfrm>
            <a:off x="35511" y="2631222"/>
            <a:ext cx="7478428" cy="4278094"/>
          </a:xfrm>
          <a:prstGeom prst="rect">
            <a:avLst/>
          </a:prstGeom>
        </p:spPr>
        <p:txBody>
          <a:bodyPr wrap="square">
            <a:spAutoFit/>
          </a:bodyPr>
          <a:lstStyle/>
          <a:p>
            <a:pPr algn="ctr"/>
            <a:r>
              <a:rPr lang="en-US" sz="3600" b="1" i="1" dirty="0">
                <a:solidFill>
                  <a:srgbClr val="FFFF00"/>
                </a:solidFill>
                <a:latin typeface="Times New Roman" panose="02020603050405020304" pitchFamily="18" charset="0"/>
                <a:cs typeface="Times New Roman" panose="02020603050405020304" pitchFamily="18" charset="0"/>
              </a:rPr>
              <a:t>go ye rather to them that sell,</a:t>
            </a:r>
          </a:p>
          <a:p>
            <a:pPr algn="ctr"/>
            <a:r>
              <a:rPr lang="en-US" sz="3600" b="1" i="1" dirty="0">
                <a:solidFill>
                  <a:srgbClr val="FFFF00"/>
                </a:solidFill>
                <a:latin typeface="Times New Roman" panose="02020603050405020304" pitchFamily="18" charset="0"/>
                <a:cs typeface="Times New Roman" panose="02020603050405020304" pitchFamily="18" charset="0"/>
              </a:rPr>
              <a:t> and buy for yourselves. </a:t>
            </a:r>
          </a:p>
          <a:p>
            <a:pPr algn="ctr"/>
            <a:r>
              <a:rPr lang="en-US" sz="3600" b="1" i="1" dirty="0">
                <a:solidFill>
                  <a:srgbClr val="FFFF00"/>
                </a:solidFill>
                <a:latin typeface="Times New Roman" panose="02020603050405020304" pitchFamily="18" charset="0"/>
                <a:cs typeface="Times New Roman" panose="02020603050405020304" pitchFamily="18" charset="0"/>
              </a:rPr>
              <a:t>And while they went to buy, </a:t>
            </a:r>
          </a:p>
          <a:p>
            <a:pPr algn="ctr"/>
            <a:r>
              <a:rPr lang="en-US" sz="3600" b="1" i="1" dirty="0">
                <a:solidFill>
                  <a:srgbClr val="FFFF00"/>
                </a:solidFill>
                <a:latin typeface="Times New Roman" panose="02020603050405020304" pitchFamily="18" charset="0"/>
                <a:cs typeface="Times New Roman" panose="02020603050405020304" pitchFamily="18" charset="0"/>
              </a:rPr>
              <a:t>the bridegroom came; </a:t>
            </a:r>
          </a:p>
          <a:p>
            <a:pPr algn="ctr"/>
            <a:r>
              <a:rPr lang="en-US" sz="4400" b="1" i="1" dirty="0">
                <a:solidFill>
                  <a:srgbClr val="FFFF00"/>
                </a:solidFill>
                <a:latin typeface="Times New Roman" panose="02020603050405020304" pitchFamily="18" charset="0"/>
                <a:cs typeface="Times New Roman" panose="02020603050405020304" pitchFamily="18" charset="0"/>
              </a:rPr>
              <a:t>and </a:t>
            </a:r>
            <a:r>
              <a:rPr lang="en-US" sz="44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that were ready </a:t>
            </a:r>
          </a:p>
          <a:p>
            <a:pPr algn="ctr"/>
            <a:r>
              <a:rPr lang="en-US" sz="4000" b="1" i="1" dirty="0">
                <a:solidFill>
                  <a:srgbClr val="FFFF00"/>
                </a:solidFill>
                <a:latin typeface="Times New Roman" panose="02020603050405020304" pitchFamily="18" charset="0"/>
                <a:cs typeface="Times New Roman" panose="02020603050405020304" pitchFamily="18" charset="0"/>
              </a:rPr>
              <a:t>went in …to the marriage:</a:t>
            </a:r>
          </a:p>
          <a:p>
            <a:pPr algn="ctr"/>
            <a:r>
              <a:rPr lang="en-US" sz="3600" b="1" i="1" dirty="0">
                <a:solidFill>
                  <a:srgbClr val="FFFF00"/>
                </a:solidFill>
                <a:latin typeface="Times New Roman" panose="02020603050405020304" pitchFamily="18" charset="0"/>
                <a:cs typeface="Times New Roman" panose="02020603050405020304" pitchFamily="18" charset="0"/>
              </a:rPr>
              <a:t> </a:t>
            </a:r>
            <a:r>
              <a:rPr lang="en-US" sz="4400" b="1" i="1" dirty="0">
                <a:solidFill>
                  <a:srgbClr val="FFFF00"/>
                </a:solidFill>
                <a:latin typeface="Times New Roman" panose="02020603050405020304" pitchFamily="18" charset="0"/>
                <a:cs typeface="Times New Roman" panose="02020603050405020304" pitchFamily="18" charset="0"/>
              </a:rPr>
              <a:t>and the door was shut. </a:t>
            </a:r>
            <a:endParaRPr lang="en-US" sz="28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79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14300" y="0"/>
            <a:ext cx="12077700" cy="1828800"/>
          </a:xfrm>
          <a:ln/>
        </p:spPr>
        <p:txBody>
          <a:bodyPr vert="horz" wrap="square" lIns="26788" tIns="26788" rIns="218585" bIns="26788" numCol="1" anchor="t" anchorCtr="0" compatLnSpc="1">
            <a:prstTxWarp prst="textNoShape">
              <a:avLst/>
            </a:prstTxWarp>
          </a:bodyPr>
          <a:lstStyle/>
          <a:p>
            <a:pPr marL="3348" indent="0">
              <a:buNone/>
            </a:pPr>
            <a:r>
              <a:rPr lang="en-US" altLang="en-US" sz="6600" b="1" i="1" dirty="0">
                <a:latin typeface="Times New Roman" panose="02020603050405020304" pitchFamily="18" charset="0"/>
                <a:cs typeface="Times New Roman" panose="02020603050405020304" pitchFamily="18" charset="0"/>
              </a:rPr>
              <a:t>4. Anticipation!  Mt. 25:11-13  </a:t>
            </a:r>
            <a:endParaRPr lang="en-US" altLang="en-US" sz="4000" b="1" i="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26AF440-B92F-4B5B-B943-13E10D0B6E6D}"/>
              </a:ext>
            </a:extLst>
          </p:cNvPr>
          <p:cNvSpPr/>
          <p:nvPr/>
        </p:nvSpPr>
        <p:spPr>
          <a:xfrm>
            <a:off x="209550" y="914400"/>
            <a:ext cx="11868150" cy="2800767"/>
          </a:xfrm>
          <a:prstGeom prst="rect">
            <a:avLst/>
          </a:prstGeom>
        </p:spPr>
        <p:txBody>
          <a:bodyPr wrap="square">
            <a:spAutoFit/>
          </a:bodyPr>
          <a:lstStyle/>
          <a:p>
            <a:pPr algn="ctr"/>
            <a:r>
              <a:rPr lang="en-US" sz="4400" b="1" i="1" dirty="0">
                <a:solidFill>
                  <a:srgbClr val="FFFF00"/>
                </a:solidFill>
                <a:latin typeface="Times New Roman" panose="02020603050405020304" pitchFamily="18" charset="0"/>
                <a:cs typeface="Times New Roman" panose="02020603050405020304" pitchFamily="18" charset="0"/>
              </a:rPr>
              <a:t>“Afterward came also the other virgins, saying,</a:t>
            </a:r>
          </a:p>
          <a:p>
            <a:pPr algn="ctr"/>
            <a:r>
              <a:rPr lang="en-US" sz="4400" b="1" i="1" dirty="0">
                <a:solidFill>
                  <a:srgbClr val="FFFF00"/>
                </a:solidFill>
                <a:latin typeface="Times New Roman" panose="02020603050405020304" pitchFamily="18" charset="0"/>
                <a:cs typeface="Times New Roman" panose="02020603050405020304" pitchFamily="18" charset="0"/>
              </a:rPr>
              <a:t> Lord, Lord, open to us. </a:t>
            </a:r>
          </a:p>
          <a:p>
            <a:r>
              <a:rPr lang="en-US" sz="4000" b="1" i="1" dirty="0">
                <a:solidFill>
                  <a:srgbClr val="FFFF00"/>
                </a:solidFill>
                <a:latin typeface="Times New Roman" panose="02020603050405020304" pitchFamily="18" charset="0"/>
                <a:cs typeface="Times New Roman" panose="02020603050405020304" pitchFamily="18" charset="0"/>
              </a:rPr>
              <a:t> </a:t>
            </a:r>
            <a:r>
              <a:rPr lang="en-US" sz="4400" b="1" i="1" dirty="0">
                <a:solidFill>
                  <a:srgbClr val="FFFF00"/>
                </a:solidFill>
                <a:latin typeface="Times New Roman" panose="02020603050405020304" pitchFamily="18" charset="0"/>
                <a:cs typeface="Times New Roman" panose="02020603050405020304" pitchFamily="18" charset="0"/>
              </a:rPr>
              <a:t>But he answered and said, </a:t>
            </a:r>
          </a:p>
          <a:p>
            <a:r>
              <a:rPr lang="en-US" sz="4400" b="1" i="1" dirty="0">
                <a:solidFill>
                  <a:srgbClr val="FFFF00"/>
                </a:solidFill>
                <a:latin typeface="Times New Roman" panose="02020603050405020304" pitchFamily="18" charset="0"/>
                <a:cs typeface="Times New Roman" panose="02020603050405020304" pitchFamily="18" charset="0"/>
              </a:rPr>
              <a:t>          I know you not. </a:t>
            </a:r>
          </a:p>
        </p:txBody>
      </p:sp>
      <p:sp>
        <p:nvSpPr>
          <p:cNvPr id="2" name="Rectangle 1">
            <a:extLst>
              <a:ext uri="{FF2B5EF4-FFF2-40B4-BE49-F238E27FC236}">
                <a16:creationId xmlns:a16="http://schemas.microsoft.com/office/drawing/2014/main" id="{81E72069-B113-4188-A44E-2512EF4D538A}"/>
              </a:ext>
            </a:extLst>
          </p:cNvPr>
          <p:cNvSpPr/>
          <p:nvPr/>
        </p:nvSpPr>
        <p:spPr>
          <a:xfrm>
            <a:off x="221582" y="3802762"/>
            <a:ext cx="6096000" cy="2800767"/>
          </a:xfrm>
          <a:prstGeom prst="rect">
            <a:avLst/>
          </a:prstGeom>
        </p:spPr>
        <p:txBody>
          <a:bodyPr>
            <a:spAutoFit/>
          </a:bodyPr>
          <a:lstStyle/>
          <a:p>
            <a:pPr algn="ctr"/>
            <a:r>
              <a:rPr lang="en-US" sz="4400" b="1" i="1" dirty="0">
                <a:solidFill>
                  <a:srgbClr val="FFFF00"/>
                </a:solidFill>
                <a:latin typeface="Times New Roman" panose="02020603050405020304" pitchFamily="18" charset="0"/>
                <a:cs typeface="Times New Roman" panose="02020603050405020304" pitchFamily="18" charset="0"/>
              </a:rPr>
              <a:t>Watch therefore, </a:t>
            </a:r>
          </a:p>
          <a:p>
            <a:pPr algn="ctr"/>
            <a:r>
              <a:rPr lang="en-US" sz="4400" b="1" i="1" dirty="0">
                <a:solidFill>
                  <a:srgbClr val="FFFF00"/>
                </a:solidFill>
                <a:latin typeface="Times New Roman" panose="02020603050405020304" pitchFamily="18" charset="0"/>
                <a:cs typeface="Times New Roman" panose="02020603050405020304" pitchFamily="18" charset="0"/>
              </a:rPr>
              <a:t>for ye know neither the day nor the hour wherein the Son of man cometh.” </a:t>
            </a:r>
            <a:endParaRPr lang="en-US" b="1" i="1" dirty="0">
              <a:solidFill>
                <a:srgbClr val="FFFF00"/>
              </a:solidFill>
              <a:latin typeface="Times New Roman" panose="02020603050405020304" pitchFamily="18" charset="0"/>
              <a:cs typeface="Times New Roman" panose="02020603050405020304" pitchFamily="18" charset="0"/>
            </a:endParaRPr>
          </a:p>
        </p:txBody>
      </p:sp>
      <p:pic>
        <p:nvPicPr>
          <p:cNvPr id="5" name="Picture 4" descr="A group of people posing for the camera&#10;&#10;Description generated with very high confidence">
            <a:extLst>
              <a:ext uri="{FF2B5EF4-FFF2-40B4-BE49-F238E27FC236}">
                <a16:creationId xmlns:a16="http://schemas.microsoft.com/office/drawing/2014/main" id="{021C44C5-DF8E-40B3-8983-BA9CEF09CBED}"/>
              </a:ext>
            </a:extLst>
          </p:cNvPr>
          <p:cNvPicPr>
            <a:picLocks noChangeAspect="1"/>
          </p:cNvPicPr>
          <p:nvPr/>
        </p:nvPicPr>
        <p:blipFill rotWithShape="1">
          <a:blip r:embed="rId2">
            <a:extLst>
              <a:ext uri="{28A0092B-C50C-407E-A947-70E740481C1C}">
                <a14:useLocalDpi xmlns:a14="http://schemas.microsoft.com/office/drawing/2010/main" val="0"/>
              </a:ext>
            </a:extLst>
          </a:blip>
          <a:srcRect t="8879"/>
          <a:stretch/>
        </p:blipFill>
        <p:spPr>
          <a:xfrm>
            <a:off x="7439326" y="2438400"/>
            <a:ext cx="4572000" cy="4519800"/>
          </a:xfrm>
          <a:prstGeom prst="rect">
            <a:avLst/>
          </a:prstGeom>
          <a:effectLst>
            <a:softEdge rad="190500"/>
          </a:effectLst>
        </p:spPr>
      </p:pic>
    </p:spTree>
    <p:extLst>
      <p:ext uri="{BB962C8B-B14F-4D97-AF65-F5344CB8AC3E}">
        <p14:creationId xmlns:p14="http://schemas.microsoft.com/office/powerpoint/2010/main" val="3006203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p:cTn id="13"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0" y="0"/>
            <a:ext cx="12206796" cy="3962401"/>
          </a:xfrm>
          <a:ln/>
        </p:spPr>
        <p:txBody>
          <a:bodyPr vert="horz" wrap="square" lIns="26788" tIns="26788" rIns="218585" bIns="26788" numCol="1" anchor="t" anchorCtr="0" compatLnSpc="1">
            <a:prstTxWarp prst="textNoShape">
              <a:avLst/>
            </a:prstTxWarp>
          </a:bodyPr>
          <a:lstStyle/>
          <a:p>
            <a:pPr>
              <a:buNone/>
            </a:pPr>
            <a:r>
              <a:rPr lang="en-US" altLang="en-US" sz="4800" b="1" dirty="0">
                <a:latin typeface="Times New Roman" panose="02020603050405020304" pitchFamily="18" charset="0"/>
                <a:cs typeface="Times New Roman" panose="02020603050405020304" pitchFamily="18" charset="0"/>
              </a:rPr>
              <a:t>   </a:t>
            </a:r>
            <a:r>
              <a:rPr lang="en-US" altLang="en-US" sz="6000" b="1" dirty="0">
                <a:latin typeface="Times New Roman" panose="02020603050405020304" pitchFamily="18" charset="0"/>
                <a:cs typeface="Times New Roman" panose="02020603050405020304" pitchFamily="18" charset="0"/>
              </a:rPr>
              <a:t>Jesus will return for his bride. </a:t>
            </a:r>
            <a:r>
              <a:rPr lang="en-US" altLang="en-US" sz="4000" b="1" dirty="0">
                <a:latin typeface="Times New Roman" panose="02020603050405020304" pitchFamily="18" charset="0"/>
                <a:cs typeface="Times New Roman" panose="02020603050405020304" pitchFamily="18" charset="0"/>
              </a:rPr>
              <a:t>Jn 14</a:t>
            </a:r>
            <a:endParaRPr lang="en-US" altLang="en-US" sz="4800" b="1" dirty="0">
              <a:latin typeface="Times New Roman" panose="02020603050405020304" pitchFamily="18" charset="0"/>
              <a:cs typeface="Times New Roman" panose="02020603050405020304" pitchFamily="18" charset="0"/>
            </a:endParaRPr>
          </a:p>
          <a:p>
            <a:pPr marL="3348" indent="0">
              <a:buNone/>
            </a:pPr>
            <a:r>
              <a:rPr lang="en-US" altLang="en-US" sz="5400" b="1" dirty="0">
                <a:latin typeface="Times New Roman" panose="02020603050405020304" pitchFamily="18" charset="0"/>
                <a:cs typeface="Times New Roman" panose="02020603050405020304" pitchFamily="18" charset="0"/>
              </a:rPr>
              <a:t> 1)  Negotiation:  </a:t>
            </a:r>
          </a:p>
          <a:p>
            <a:pPr marL="3348" indent="0">
              <a:buNone/>
            </a:pPr>
            <a:r>
              <a:rPr lang="en-US" altLang="en-US" sz="5400" b="1" i="1" dirty="0">
                <a:latin typeface="Times New Roman" panose="02020603050405020304" pitchFamily="18" charset="0"/>
                <a:cs typeface="Times New Roman" panose="02020603050405020304" pitchFamily="18" charset="0"/>
              </a:rPr>
              <a:t>    Are you “His”? </a:t>
            </a:r>
          </a:p>
          <a:p>
            <a:pPr marL="3348" indent="0">
              <a:buNone/>
            </a:pPr>
            <a:r>
              <a:rPr lang="en-US" altLang="en-US" sz="4800" b="1" i="1" dirty="0">
                <a:latin typeface="Times New Roman" panose="02020603050405020304" pitchFamily="18" charset="0"/>
                <a:cs typeface="Times New Roman" panose="02020603050405020304" pitchFamily="18" charset="0"/>
              </a:rPr>
              <a:t>     Have you accepted His offer of love?</a:t>
            </a:r>
          </a:p>
          <a:p>
            <a:pPr marL="3348" indent="0">
              <a:buNone/>
            </a:pPr>
            <a:r>
              <a:rPr lang="en-US" altLang="en-US" sz="4800" b="1" i="1" dirty="0">
                <a:latin typeface="Times New Roman" panose="02020603050405020304" pitchFamily="18" charset="0"/>
                <a:cs typeface="Times New Roman" panose="02020603050405020304" pitchFamily="18" charset="0"/>
              </a:rPr>
              <a:t>  </a:t>
            </a:r>
            <a:r>
              <a:rPr lang="en-US" altLang="en-US" sz="5400" b="1" dirty="0">
                <a:latin typeface="Times New Roman" panose="02020603050405020304" pitchFamily="18" charset="0"/>
                <a:cs typeface="Times New Roman" panose="02020603050405020304" pitchFamily="18" charset="0"/>
              </a:rPr>
              <a:t>2) Separation:  </a:t>
            </a:r>
          </a:p>
          <a:p>
            <a:pPr marL="3348" indent="0" algn="ctr">
              <a:buNone/>
            </a:pPr>
            <a:r>
              <a:rPr lang="en-US" altLang="en-US" sz="5400" b="1" i="1" dirty="0">
                <a:latin typeface="Times New Roman" panose="02020603050405020304" pitchFamily="18" charset="0"/>
                <a:cs typeface="Times New Roman" panose="02020603050405020304" pitchFamily="18" charset="0"/>
              </a:rPr>
              <a:t>    </a:t>
            </a:r>
            <a:r>
              <a:rPr lang="en-US" altLang="en-US" sz="4800" b="1" i="1" dirty="0">
                <a:latin typeface="Times New Roman" panose="02020603050405020304" pitchFamily="18" charset="0"/>
                <a:cs typeface="Times New Roman" panose="02020603050405020304" pitchFamily="18" charset="0"/>
              </a:rPr>
              <a:t>Are we staying “true” and “Faithful” to our “Fiancé” during his absence?</a:t>
            </a:r>
            <a:endParaRPr lang="en-US" altLang="en-US" sz="4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8450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5">
                                            <p:txEl>
                                              <p:pRg st="2" end="2"/>
                                            </p:txEl>
                                          </p:spTgt>
                                        </p:tgtEl>
                                        <p:attrNameLst>
                                          <p:attrName>style.visibility</p:attrName>
                                        </p:attrNameLst>
                                      </p:cBhvr>
                                      <p:to>
                                        <p:strVal val="visible"/>
                                      </p:to>
                                    </p:set>
                                    <p:anim calcmode="lin" valueType="num">
                                      <p:cBhvr>
                                        <p:cTn id="7" dur="500" fill="hold"/>
                                        <p:tgtEl>
                                          <p:spTgt spid="1126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126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126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265">
                                            <p:txEl>
                                              <p:pRg st="3" end="3"/>
                                            </p:txEl>
                                          </p:spTgt>
                                        </p:tgtEl>
                                        <p:attrNameLst>
                                          <p:attrName>style.visibility</p:attrName>
                                        </p:attrNameLst>
                                      </p:cBhvr>
                                      <p:to>
                                        <p:strVal val="visible"/>
                                      </p:to>
                                    </p:set>
                                    <p:anim calcmode="lin" valueType="num">
                                      <p:cBhvr>
                                        <p:cTn id="14" dur="500" fill="hold"/>
                                        <p:tgtEl>
                                          <p:spTgt spid="1126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1126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1126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5">
                                            <p:txEl>
                                              <p:pRg st="5" end="5"/>
                                            </p:txEl>
                                          </p:spTgt>
                                        </p:tgtEl>
                                        <p:attrNameLst>
                                          <p:attrName>style.visibility</p:attrName>
                                        </p:attrNameLst>
                                      </p:cBhvr>
                                      <p:to>
                                        <p:strVal val="visible"/>
                                      </p:to>
                                    </p:set>
                                    <p:animEffect transition="in" filter="fade">
                                      <p:cBhvr>
                                        <p:cTn id="21" dur="1000"/>
                                        <p:tgtEl>
                                          <p:spTgt spid="11265">
                                            <p:txEl>
                                              <p:pRg st="5" end="5"/>
                                            </p:txEl>
                                          </p:spTgt>
                                        </p:tgtEl>
                                      </p:cBhvr>
                                    </p:animEffect>
                                    <p:anim calcmode="lin" valueType="num">
                                      <p:cBhvr>
                                        <p:cTn id="22" dur="1000" fill="hold"/>
                                        <p:tgtEl>
                                          <p:spTgt spid="1126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126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98000"/>
            <a:lum/>
          </a:blip>
          <a:srcRect/>
          <a:stretch>
            <a:fillRect/>
          </a:stretch>
        </a:blip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52400" y="228600"/>
            <a:ext cx="11887199" cy="3657600"/>
          </a:xfrm>
          <a:ln/>
        </p:spPr>
        <p:txBody>
          <a:bodyPr vert="horz" wrap="square" lIns="26788" tIns="26788" rIns="218585" bIns="26788" numCol="1" anchor="t" anchorCtr="0" compatLnSpc="1">
            <a:prstTxWarp prst="textNoShape">
              <a:avLst/>
            </a:prstTxWarp>
          </a:bodyPr>
          <a:lstStyle/>
          <a:p>
            <a:pPr marL="0" indent="0" algn="ctr">
              <a:buNone/>
            </a:pPr>
            <a:r>
              <a:rPr lang="en-US" sz="5400" dirty="0">
                <a:latin typeface="Times New Roman" panose="02020603050405020304" pitchFamily="18" charset="0"/>
                <a:cs typeface="Times New Roman" panose="02020603050405020304" pitchFamily="18" charset="0"/>
              </a:rPr>
              <a:t>Scripture reveals that there will be two distinct “stages: to his Second Coming. </a:t>
            </a:r>
          </a:p>
        </p:txBody>
      </p:sp>
      <p:sp>
        <p:nvSpPr>
          <p:cNvPr id="2" name="Rectangle 1">
            <a:extLst>
              <a:ext uri="{FF2B5EF4-FFF2-40B4-BE49-F238E27FC236}">
                <a16:creationId xmlns:a16="http://schemas.microsoft.com/office/drawing/2014/main" id="{A8F70E1D-9073-49CD-A74C-93849C3DFA25}"/>
              </a:ext>
            </a:extLst>
          </p:cNvPr>
          <p:cNvSpPr/>
          <p:nvPr/>
        </p:nvSpPr>
        <p:spPr>
          <a:xfrm>
            <a:off x="177282" y="2020824"/>
            <a:ext cx="6427235" cy="4544834"/>
          </a:xfrm>
          <a:prstGeom prst="rect">
            <a:avLst/>
          </a:prstGeom>
        </p:spPr>
        <p:txBody>
          <a:bodyPr wrap="square">
            <a:spAutoFit/>
          </a:bodyPr>
          <a:lstStyle/>
          <a:p>
            <a:pPr lvl="0" algn="ctr">
              <a:spcBef>
                <a:spcPts val="773"/>
              </a:spcBef>
              <a:buSzPct val="100000"/>
            </a:pPr>
            <a:r>
              <a:rPr lang="en-US" altLang="en-US" sz="48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rPr>
              <a:t>1</a:t>
            </a:r>
            <a:r>
              <a:rPr lang="en-US" altLang="en-US" sz="4800" b="1" i="1" baseline="300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rPr>
              <a:t>st</a:t>
            </a:r>
            <a:r>
              <a:rPr lang="en-US" altLang="en-US" sz="48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rPr>
              <a:t>: He will come </a:t>
            </a:r>
          </a:p>
          <a:p>
            <a:pPr lvl="0" algn="ctr">
              <a:spcBef>
                <a:spcPts val="773"/>
              </a:spcBef>
              <a:buSzPct val="100000"/>
            </a:pPr>
            <a:r>
              <a:rPr lang="en-US" altLang="en-US" sz="4800" b="1" i="1" u="sng"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rPr>
              <a:t>“in the air” </a:t>
            </a:r>
          </a:p>
          <a:p>
            <a:pPr lvl="0" algn="ctr">
              <a:spcBef>
                <a:spcPts val="773"/>
              </a:spcBef>
              <a:buSzPct val="100000"/>
            </a:pPr>
            <a:r>
              <a:rPr lang="en-US" altLang="en-US" sz="48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rPr>
              <a:t>for His Church!</a:t>
            </a:r>
          </a:p>
          <a:p>
            <a:pPr marL="0" indent="0" algn="ctr">
              <a:buNone/>
            </a:pPr>
            <a:r>
              <a:rPr lang="en-US" alt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Acts 1:11; </a:t>
            </a:r>
          </a:p>
          <a:p>
            <a:pPr marL="0" indent="0" algn="ctr">
              <a:buNone/>
            </a:pP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altLang="en-US" sz="4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a:t>
            </a: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4:13-18;</a:t>
            </a:r>
          </a:p>
          <a:p>
            <a:pPr marL="0" indent="0" algn="ctr">
              <a:buNone/>
            </a:pP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Cor. 15:51-58) </a:t>
            </a:r>
            <a:endParaRPr lang="en-US" altLang="en-US" sz="4400" dirty="0">
              <a:latin typeface="Times New Roman" panose="02020603050405020304" pitchFamily="18" charset="0"/>
              <a:cs typeface="Times New Roman" panose="02020603050405020304" pitchFamily="18" charset="0"/>
            </a:endParaRPr>
          </a:p>
        </p:txBody>
      </p:sp>
      <p:pic>
        <p:nvPicPr>
          <p:cNvPr id="1032" name="Picture 8" descr="Rapture Archives - Bread of Life Media Ministry">
            <a:extLst>
              <a:ext uri="{FF2B5EF4-FFF2-40B4-BE49-F238E27FC236}">
                <a16:creationId xmlns:a16="http://schemas.microsoft.com/office/drawing/2014/main" id="{B6DADFC8-2CFD-6AEF-563E-B3C408337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905000"/>
            <a:ext cx="5385317" cy="4872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150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randombar(horizontal)">
                                      <p:cBhvr>
                                        <p:cTn id="14"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0" y="0"/>
            <a:ext cx="12206796" cy="3962401"/>
          </a:xfrm>
          <a:ln/>
        </p:spPr>
        <p:txBody>
          <a:bodyPr vert="horz" wrap="square" lIns="26788" tIns="26788" rIns="218585" bIns="26788" numCol="1" anchor="t" anchorCtr="0" compatLnSpc="1">
            <a:prstTxWarp prst="textNoShape">
              <a:avLst/>
            </a:prstTxWarp>
          </a:bodyPr>
          <a:lstStyle/>
          <a:p>
            <a:pPr>
              <a:spcBef>
                <a:spcPts val="0"/>
              </a:spcBef>
              <a:buNone/>
            </a:pPr>
            <a:r>
              <a:rPr lang="en-US" altLang="en-US" sz="4800" b="1" dirty="0">
                <a:latin typeface="Times New Roman" panose="02020603050405020304" pitchFamily="18" charset="0"/>
                <a:cs typeface="Times New Roman" panose="02020603050405020304" pitchFamily="18" charset="0"/>
              </a:rPr>
              <a:t>   </a:t>
            </a:r>
            <a:r>
              <a:rPr lang="en-US" altLang="en-US" sz="6000" b="1" dirty="0">
                <a:latin typeface="Times New Roman" panose="02020603050405020304" pitchFamily="18" charset="0"/>
                <a:cs typeface="Times New Roman" panose="02020603050405020304" pitchFamily="18" charset="0"/>
              </a:rPr>
              <a:t>3) Preparation: </a:t>
            </a:r>
            <a:endParaRPr lang="en-US" altLang="en-US" sz="4800" b="1" dirty="0">
              <a:latin typeface="Times New Roman" panose="02020603050405020304" pitchFamily="18" charset="0"/>
              <a:cs typeface="Times New Roman" panose="02020603050405020304" pitchFamily="18" charset="0"/>
            </a:endParaRPr>
          </a:p>
          <a:p>
            <a:pPr marL="3348" indent="0">
              <a:spcBef>
                <a:spcPts val="0"/>
              </a:spcBef>
              <a:buNone/>
            </a:pPr>
            <a:r>
              <a:rPr lang="en-US" altLang="en-US" sz="5400" b="1" i="1" dirty="0">
                <a:latin typeface="Times New Roman" panose="02020603050405020304" pitchFamily="18" charset="0"/>
                <a:cs typeface="Times New Roman" panose="02020603050405020304" pitchFamily="18" charset="0"/>
              </a:rPr>
              <a:t> While He’s preparing Heaven for us,</a:t>
            </a:r>
          </a:p>
          <a:p>
            <a:pPr marL="3348" indent="0" algn="ctr">
              <a:spcBef>
                <a:spcPts val="0"/>
              </a:spcBef>
              <a:buNone/>
            </a:pPr>
            <a:r>
              <a:rPr lang="en-US" altLang="en-US" sz="5400" b="1" i="1" dirty="0">
                <a:latin typeface="Times New Roman" panose="02020603050405020304" pitchFamily="18" charset="0"/>
                <a:cs typeface="Times New Roman" panose="02020603050405020304" pitchFamily="18" charset="0"/>
              </a:rPr>
              <a:t>  What are we doing to prepare for Him? </a:t>
            </a:r>
          </a:p>
          <a:p>
            <a:pPr marL="3348" indent="0" algn="ctr">
              <a:spcBef>
                <a:spcPts val="0"/>
              </a:spcBef>
              <a:buNone/>
            </a:pPr>
            <a:r>
              <a:rPr lang="en-US" alt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Jn 2:28  </a:t>
            </a:r>
            <a:r>
              <a:rPr lang="en-US" alt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“now…abide in him, that when he shall appear, we may have confidence, </a:t>
            </a:r>
            <a:endParaRPr lang="en-US" altLang="en-US"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6" descr="Image result for dirty bride">
            <a:extLst>
              <a:ext uri="{FF2B5EF4-FFF2-40B4-BE49-F238E27FC236}">
                <a16:creationId xmlns:a16="http://schemas.microsoft.com/office/drawing/2014/main" id="{BF2E51A5-0CD1-41CC-9295-BECDDFB6EA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670"/>
          <a:stretch/>
        </p:blipFill>
        <p:spPr bwMode="auto">
          <a:xfrm>
            <a:off x="8045608" y="4191000"/>
            <a:ext cx="4146392" cy="29311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33723B4-0A6E-4B03-B2C3-488775C86F9C}"/>
              </a:ext>
            </a:extLst>
          </p:cNvPr>
          <p:cNvSpPr/>
          <p:nvPr/>
        </p:nvSpPr>
        <p:spPr>
          <a:xfrm>
            <a:off x="-225576" y="3872567"/>
            <a:ext cx="8743937" cy="2985433"/>
          </a:xfrm>
          <a:prstGeom prst="rect">
            <a:avLst/>
          </a:prstGeom>
        </p:spPr>
        <p:txBody>
          <a:bodyPr wrap="square">
            <a:spAutoFit/>
          </a:bodyPr>
          <a:lstStyle/>
          <a:p>
            <a:pPr marL="3348" indent="0" algn="ctr">
              <a:buNone/>
            </a:pPr>
            <a:r>
              <a:rPr lang="en-US" altLang="en-US" sz="4400" b="1" i="1" dirty="0">
                <a:solidFill>
                  <a:srgbClr val="FFFF00"/>
                </a:solidFill>
                <a:latin typeface="Times New Roman" panose="02020603050405020304" pitchFamily="18" charset="0"/>
                <a:cs typeface="Times New Roman" panose="02020603050405020304" pitchFamily="18" charset="0"/>
              </a:rPr>
              <a:t>and not be ashamed at his coming.</a:t>
            </a:r>
          </a:p>
          <a:p>
            <a:pPr marL="3348" indent="0" algn="ctr">
              <a:buNone/>
            </a:pPr>
            <a:r>
              <a:rPr lang="en-US" altLang="en-US" sz="4000" b="1" i="1" dirty="0">
                <a:solidFill>
                  <a:srgbClr val="FFFF00"/>
                </a:solidFill>
                <a:latin typeface="Times New Roman" panose="02020603050405020304" pitchFamily="18" charset="0"/>
                <a:cs typeface="Times New Roman" panose="02020603050405020304" pitchFamily="18" charset="0"/>
              </a:rPr>
              <a:t>Everyone that hath this hope in him</a:t>
            </a:r>
          </a:p>
          <a:p>
            <a:pPr marL="3348" indent="0" algn="ctr">
              <a:buNone/>
            </a:pPr>
            <a:r>
              <a:rPr lang="en-US" altLang="en-US" sz="6000" b="1" i="1" dirty="0">
                <a:solidFill>
                  <a:srgbClr val="FFFF00"/>
                </a:solidFill>
                <a:latin typeface="Times New Roman" panose="02020603050405020304" pitchFamily="18" charset="0"/>
                <a:cs typeface="Times New Roman" panose="02020603050405020304" pitchFamily="18" charset="0"/>
              </a:rPr>
              <a:t>Purifieth himself” </a:t>
            </a:r>
          </a:p>
          <a:p>
            <a:pPr marL="3348" indent="0" algn="ctr">
              <a:buNone/>
            </a:pPr>
            <a:r>
              <a:rPr lang="en-US" altLang="en-US" sz="4400" b="1" i="1" dirty="0">
                <a:latin typeface="Times New Roman" panose="02020603050405020304" pitchFamily="18" charset="0"/>
                <a:cs typeface="Times New Roman" panose="02020603050405020304" pitchFamily="18" charset="0"/>
              </a:rPr>
              <a:t>1 John 3:3  </a:t>
            </a:r>
            <a:endParaRPr lang="en-US" alt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961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5">
                                            <p:txEl>
                                              <p:pRg st="2" end="2"/>
                                            </p:txEl>
                                          </p:spTgt>
                                        </p:tgtEl>
                                        <p:attrNameLst>
                                          <p:attrName>style.visibility</p:attrName>
                                        </p:attrNameLst>
                                      </p:cBhvr>
                                      <p:to>
                                        <p:strVal val="visible"/>
                                      </p:to>
                                    </p:set>
                                    <p:anim calcmode="lin" valueType="num">
                                      <p:cBhvr>
                                        <p:cTn id="7" dur="1000" fill="hold"/>
                                        <p:tgtEl>
                                          <p:spTgt spid="1126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126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126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1126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265">
                                            <p:txEl>
                                              <p:pRg st="3" end="3"/>
                                            </p:txEl>
                                          </p:spTgt>
                                        </p:tgtEl>
                                        <p:attrNameLst>
                                          <p:attrName>style.visibility</p:attrName>
                                        </p:attrNameLst>
                                      </p:cBhvr>
                                      <p:to>
                                        <p:strVal val="visible"/>
                                      </p:to>
                                    </p:set>
                                    <p:animEffect transition="in" filter="randombar(horizontal)">
                                      <p:cBhvr>
                                        <p:cTn id="15" dur="500"/>
                                        <p:tgtEl>
                                          <p:spTgt spid="1126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p:cTn id="20"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wipe(down)">
                                      <p:cBhvr>
                                        <p:cTn id="35" dur="500"/>
                                        <p:tgtEl>
                                          <p:spTgt spid="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 calcmode="lin" valueType="num">
                                      <p:cBhvr>
                                        <p:cTn id="4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2">
                                            <p:txEl>
                                              <p:pRg st="2" end="2"/>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 calcmode="lin" valueType="num">
                                      <p:cBhvr>
                                        <p:cTn id="4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B8D1F6-5CF7-4AE7-BAD6-4C4FFA3516C7}"/>
              </a:ext>
            </a:extLst>
          </p:cNvPr>
          <p:cNvSpPr/>
          <p:nvPr/>
        </p:nvSpPr>
        <p:spPr>
          <a:xfrm>
            <a:off x="152400" y="228600"/>
            <a:ext cx="11963400" cy="3170099"/>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Rev 19:7-9  </a:t>
            </a:r>
            <a:r>
              <a:rPr lang="en-US" sz="3600" b="1" i="1" dirty="0">
                <a:solidFill>
                  <a:srgbClr val="FFFF00"/>
                </a:solidFill>
                <a:latin typeface="Times New Roman" panose="02020603050405020304" pitchFamily="18" charset="0"/>
                <a:cs typeface="Times New Roman" panose="02020603050405020304" pitchFamily="18" charset="0"/>
              </a:rPr>
              <a:t>“Alleluia: for the Lord God omnipotent </a:t>
            </a:r>
            <a:r>
              <a:rPr lang="en-US" sz="3600" b="1" i="1" dirty="0" err="1">
                <a:solidFill>
                  <a:srgbClr val="FFFF00"/>
                </a:solidFill>
                <a:latin typeface="Times New Roman" panose="02020603050405020304" pitchFamily="18" charset="0"/>
                <a:cs typeface="Times New Roman" panose="02020603050405020304" pitchFamily="18" charset="0"/>
              </a:rPr>
              <a:t>reigneth</a:t>
            </a:r>
            <a:r>
              <a:rPr lang="en-US" sz="3600" b="1" i="1" dirty="0">
                <a:solidFill>
                  <a:srgbClr val="FFFF00"/>
                </a:solidFill>
                <a:latin typeface="Times New Roman" panose="02020603050405020304" pitchFamily="18" charset="0"/>
                <a:cs typeface="Times New Roman" panose="02020603050405020304" pitchFamily="18" charset="0"/>
              </a:rPr>
              <a:t>. </a:t>
            </a:r>
          </a:p>
          <a:p>
            <a:pPr algn="ctr"/>
            <a:r>
              <a:rPr lang="en-US" sz="3600" b="1" i="1" dirty="0">
                <a:solidFill>
                  <a:srgbClr val="FFFF00"/>
                </a:solidFill>
                <a:latin typeface="Times New Roman" panose="02020603050405020304" pitchFamily="18" charset="0"/>
                <a:cs typeface="Times New Roman" panose="02020603050405020304" pitchFamily="18" charset="0"/>
              </a:rPr>
              <a:t>Let us be glad &amp; rejoice for the marriage of the Lamb is come,</a:t>
            </a:r>
          </a:p>
          <a:p>
            <a:pPr algn="ctr"/>
            <a:r>
              <a:rPr lang="en-US" sz="3600" b="1" i="1" dirty="0">
                <a:solidFill>
                  <a:srgbClr val="FFFF00"/>
                </a:solidFill>
                <a:latin typeface="Times New Roman" panose="02020603050405020304" pitchFamily="18" charset="0"/>
                <a:cs typeface="Times New Roman" panose="02020603050405020304" pitchFamily="18" charset="0"/>
              </a:rPr>
              <a:t> </a:t>
            </a:r>
            <a:r>
              <a:rPr lang="en-US" sz="4800" b="1" i="1" dirty="0">
                <a:solidFill>
                  <a:srgbClr val="FFFF00"/>
                </a:solidFill>
                <a:latin typeface="Times New Roman" panose="02020603050405020304" pitchFamily="18" charset="0"/>
                <a:cs typeface="Times New Roman" panose="02020603050405020304" pitchFamily="18" charset="0"/>
              </a:rPr>
              <a:t>and </a:t>
            </a:r>
            <a:r>
              <a:rPr lang="en-US" sz="48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 wife hath made herself ready</a:t>
            </a:r>
            <a:r>
              <a:rPr lang="en-US" sz="4800" b="1" i="1" dirty="0">
                <a:solidFill>
                  <a:srgbClr val="FFFF00"/>
                </a:solidFill>
                <a:latin typeface="Times New Roman" panose="02020603050405020304" pitchFamily="18" charset="0"/>
                <a:cs typeface="Times New Roman" panose="02020603050405020304" pitchFamily="18" charset="0"/>
              </a:rPr>
              <a:t>. </a:t>
            </a:r>
          </a:p>
          <a:p>
            <a:pPr algn="ctr"/>
            <a:r>
              <a:rPr lang="en-US" sz="4000" b="1" i="1" dirty="0">
                <a:solidFill>
                  <a:srgbClr val="FFFF00"/>
                </a:solidFill>
                <a:latin typeface="Times New Roman" panose="02020603050405020304" pitchFamily="18" charset="0"/>
                <a:cs typeface="Times New Roman" panose="02020603050405020304" pitchFamily="18" charset="0"/>
              </a:rPr>
              <a:t>And to her was granted that she should be arrayed in fine linen, clean and white:</a:t>
            </a:r>
          </a:p>
        </p:txBody>
      </p:sp>
      <p:pic>
        <p:nvPicPr>
          <p:cNvPr id="3076" name="Picture 4" descr="Image result for wedding of the lamb">
            <a:extLst>
              <a:ext uri="{FF2B5EF4-FFF2-40B4-BE49-F238E27FC236}">
                <a16:creationId xmlns:a16="http://schemas.microsoft.com/office/drawing/2014/main" id="{2273480D-659A-4121-8CC3-33F4553F29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02"/>
          <a:stretch/>
        </p:blipFill>
        <p:spPr bwMode="auto">
          <a:xfrm>
            <a:off x="6863422" y="3275588"/>
            <a:ext cx="5328578" cy="36179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B8A3A12-7A78-472C-955D-4876F67E3AED}"/>
              </a:ext>
            </a:extLst>
          </p:cNvPr>
          <p:cNvSpPr/>
          <p:nvPr/>
        </p:nvSpPr>
        <p:spPr>
          <a:xfrm>
            <a:off x="228600" y="3429000"/>
            <a:ext cx="6096000" cy="2677656"/>
          </a:xfrm>
          <a:prstGeom prst="rect">
            <a:avLst/>
          </a:prstGeom>
        </p:spPr>
        <p:txBody>
          <a:bodyPr>
            <a:spAutoFit/>
          </a:bodyPr>
          <a:lstStyle/>
          <a:p>
            <a:pPr algn="ctr"/>
            <a:r>
              <a:rPr lang="en-US" sz="4400" b="1" i="1" dirty="0">
                <a:solidFill>
                  <a:srgbClr val="FFFF00"/>
                </a:solidFill>
                <a:latin typeface="Times New Roman" panose="02020603050405020304" pitchFamily="18" charset="0"/>
                <a:cs typeface="Times New Roman" panose="02020603050405020304" pitchFamily="18" charset="0"/>
              </a:rPr>
              <a:t>for the fine linen </a:t>
            </a: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the</a:t>
            </a:r>
          </a:p>
          <a:p>
            <a:pPr algn="ct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righteousness of saints</a:t>
            </a:r>
            <a:r>
              <a:rPr lang="en-US" sz="6000" b="1" i="1" dirty="0">
                <a:solidFill>
                  <a:srgbClr val="FFFF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97202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1000"/>
                                        <p:tgtEl>
                                          <p:spTgt spid="6">
                                            <p:txEl>
                                              <p:pRg st="1" end="1"/>
                                            </p:txEl>
                                          </p:spTgt>
                                        </p:tgtEl>
                                      </p:cBhvr>
                                    </p:animEffect>
                                    <p:anim calcmode="lin" valueType="num">
                                      <p:cBhvr>
                                        <p:cTn id="2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14300" y="0"/>
            <a:ext cx="12077700" cy="1828800"/>
          </a:xfrm>
          <a:ln/>
        </p:spPr>
        <p:txBody>
          <a:bodyPr vert="horz" wrap="square" lIns="26788" tIns="26788" rIns="218585" bIns="26788" numCol="1" anchor="t" anchorCtr="0" compatLnSpc="1">
            <a:prstTxWarp prst="textNoShape">
              <a:avLst/>
            </a:prstTxWarp>
          </a:bodyPr>
          <a:lstStyle/>
          <a:p>
            <a:pPr>
              <a:buNone/>
            </a:pPr>
            <a:r>
              <a:rPr lang="en-US" altLang="en-US" sz="4400" b="1" dirty="0">
                <a:latin typeface="Times New Roman" panose="02020603050405020304" pitchFamily="18" charset="0"/>
                <a:cs typeface="Times New Roman" panose="02020603050405020304" pitchFamily="18" charset="0"/>
              </a:rPr>
              <a:t>Without Negotiation, Separation, Preparation,</a:t>
            </a:r>
          </a:p>
          <a:p>
            <a:pPr>
              <a:buNone/>
            </a:pPr>
            <a:r>
              <a:rPr lang="en-US" altLang="en-US" sz="6000" b="1" dirty="0">
                <a:latin typeface="Times New Roman" panose="02020603050405020304" pitchFamily="18" charset="0"/>
                <a:cs typeface="Times New Roman" panose="02020603050405020304" pitchFamily="18" charset="0"/>
              </a:rPr>
              <a:t>4) There’ll be no real Anticipation! </a:t>
            </a:r>
          </a:p>
          <a:p>
            <a:pPr>
              <a:buNone/>
            </a:pPr>
            <a:r>
              <a:rPr lang="en-US" altLang="en-US" sz="6000" b="1" dirty="0">
                <a:latin typeface="Times New Roman" panose="02020603050405020304" pitchFamily="18" charset="0"/>
                <a:cs typeface="Times New Roman" panose="02020603050405020304" pitchFamily="18" charset="0"/>
              </a:rPr>
              <a:t>       1 John 2:18</a:t>
            </a:r>
          </a:p>
        </p:txBody>
      </p:sp>
      <p:sp>
        <p:nvSpPr>
          <p:cNvPr id="10" name="Rectangle 9">
            <a:extLst>
              <a:ext uri="{FF2B5EF4-FFF2-40B4-BE49-F238E27FC236}">
                <a16:creationId xmlns:a16="http://schemas.microsoft.com/office/drawing/2014/main" id="{DC583158-ADCE-4DBA-8835-267329C455B8}"/>
              </a:ext>
            </a:extLst>
          </p:cNvPr>
          <p:cNvSpPr/>
          <p:nvPr/>
        </p:nvSpPr>
        <p:spPr>
          <a:xfrm>
            <a:off x="-228600" y="2667000"/>
            <a:ext cx="8382000" cy="4031873"/>
          </a:xfrm>
          <a:prstGeom prst="rect">
            <a:avLst/>
          </a:prstGeom>
        </p:spPr>
        <p:txBody>
          <a:bodyPr wrap="square">
            <a:spAutoFit/>
          </a:bodyPr>
          <a:lstStyle/>
          <a:p>
            <a:pPr algn="ctr"/>
            <a:r>
              <a:rPr lang="en-US" sz="4800" b="1" dirty="0">
                <a:latin typeface="Times New Roman" panose="02020603050405020304" pitchFamily="18" charset="0"/>
                <a:cs typeface="Times New Roman" panose="02020603050405020304" pitchFamily="18" charset="0"/>
              </a:rPr>
              <a:t>Jesus’ last words (</a:t>
            </a:r>
            <a:r>
              <a:rPr lang="en-US" sz="4000" b="1" dirty="0">
                <a:latin typeface="Times New Roman" panose="02020603050405020304" pitchFamily="18" charset="0"/>
                <a:cs typeface="Times New Roman" panose="02020603050405020304" pitchFamily="18" charset="0"/>
              </a:rPr>
              <a:t>Rev. 22:20)  </a:t>
            </a:r>
            <a:r>
              <a:rPr lang="en-US" sz="5400" b="1" i="1" dirty="0">
                <a:solidFill>
                  <a:srgbClr val="FFFF00"/>
                </a:solidFill>
                <a:latin typeface="Times New Roman" panose="02020603050405020304" pitchFamily="18" charset="0"/>
                <a:cs typeface="Times New Roman" panose="02020603050405020304" pitchFamily="18" charset="0"/>
              </a:rPr>
              <a:t>“Surely I come quickly,</a:t>
            </a:r>
          </a:p>
          <a:p>
            <a:pPr algn="ctr"/>
            <a:r>
              <a:rPr lang="en-US" sz="4800" b="1" dirty="0">
                <a:latin typeface="Times New Roman" panose="02020603050405020304" pitchFamily="18" charset="0"/>
                <a:cs typeface="Times New Roman" panose="02020603050405020304" pitchFamily="18" charset="0"/>
              </a:rPr>
              <a:t>Our reasonable response: </a:t>
            </a:r>
            <a:r>
              <a:rPr lang="en-US" sz="5400" b="1" i="1" dirty="0">
                <a:solidFill>
                  <a:srgbClr val="FFFF00"/>
                </a:solidFill>
                <a:latin typeface="Times New Roman" panose="02020603050405020304" pitchFamily="18" charset="0"/>
                <a:cs typeface="Times New Roman" panose="02020603050405020304" pitchFamily="18" charset="0"/>
              </a:rPr>
              <a:t>Even so Come, </a:t>
            </a:r>
          </a:p>
          <a:p>
            <a:pPr algn="ctr"/>
            <a:r>
              <a:rPr lang="en-US" sz="5400" b="1" i="1" dirty="0">
                <a:solidFill>
                  <a:srgbClr val="FFFF00"/>
                </a:solidFill>
                <a:latin typeface="Times New Roman" panose="02020603050405020304" pitchFamily="18" charset="0"/>
                <a:cs typeface="Times New Roman" panose="02020603050405020304" pitchFamily="18" charset="0"/>
              </a:rPr>
              <a:t>Lord Jesus!”</a:t>
            </a:r>
            <a:endParaRPr lang="en-US" sz="3600" b="1" i="1" dirty="0">
              <a:solidFill>
                <a:srgbClr val="FFFF00"/>
              </a:solidFill>
              <a:latin typeface="Times New Roman" panose="02020603050405020304" pitchFamily="18" charset="0"/>
              <a:cs typeface="Times New Roman" panose="02020603050405020304" pitchFamily="18" charset="0"/>
            </a:endParaRPr>
          </a:p>
        </p:txBody>
      </p:sp>
      <p:pic>
        <p:nvPicPr>
          <p:cNvPr id="15" name="Picture 14" descr="A person standing in front of a fire&#10;&#10;Description generated with high confidence">
            <a:extLst>
              <a:ext uri="{FF2B5EF4-FFF2-40B4-BE49-F238E27FC236}">
                <a16:creationId xmlns:a16="http://schemas.microsoft.com/office/drawing/2014/main" id="{B66E50C7-5E30-4664-AC2F-24C93098A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1676401"/>
            <a:ext cx="4572000" cy="5205952"/>
          </a:xfrm>
          <a:prstGeom prst="rect">
            <a:avLst/>
          </a:prstGeom>
          <a:effectLst>
            <a:softEdge rad="228600"/>
          </a:effectLst>
        </p:spPr>
      </p:pic>
    </p:spTree>
    <p:extLst>
      <p:ext uri="{BB962C8B-B14F-4D97-AF65-F5344CB8AC3E}">
        <p14:creationId xmlns:p14="http://schemas.microsoft.com/office/powerpoint/2010/main" val="2781841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4" dur="500"/>
                                        <p:tgtEl>
                                          <p:spTgt spid="10">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FE0B0-7149-987E-B71B-F9BC4538E0AB}"/>
            </a:ext>
          </a:extLst>
        </p:cNvPr>
        <p:cNvGrpSpPr/>
        <p:nvPr/>
      </p:nvGrpSpPr>
      <p:grpSpPr>
        <a:xfrm>
          <a:off x="0" y="0"/>
          <a:ext cx="0" cy="0"/>
          <a:chOff x="0" y="0"/>
          <a:chExt cx="0" cy="0"/>
        </a:xfrm>
      </p:grpSpPr>
      <p:sp>
        <p:nvSpPr>
          <p:cNvPr id="11265" name="Rectangle 1">
            <a:extLst>
              <a:ext uri="{FF2B5EF4-FFF2-40B4-BE49-F238E27FC236}">
                <a16:creationId xmlns:a16="http://schemas.microsoft.com/office/drawing/2014/main" id="{AE631BEF-F875-4634-549B-1021BB07A1EF}"/>
              </a:ext>
            </a:extLst>
          </p:cNvPr>
          <p:cNvSpPr>
            <a:spLocks noGrp="1" noChangeArrowheads="1"/>
          </p:cNvSpPr>
          <p:nvPr>
            <p:ph type="body" idx="1"/>
          </p:nvPr>
        </p:nvSpPr>
        <p:spPr>
          <a:xfrm>
            <a:off x="114300" y="0"/>
            <a:ext cx="12077700" cy="1828800"/>
          </a:xfrm>
          <a:ln/>
        </p:spPr>
        <p:txBody>
          <a:bodyPr vert="horz" wrap="square" lIns="26788" tIns="26788" rIns="218585" bIns="26788" numCol="1" anchor="t" anchorCtr="0" compatLnSpc="1">
            <a:prstTxWarp prst="textNoShape">
              <a:avLst/>
            </a:prstTxWarp>
          </a:bodyPr>
          <a:lstStyle/>
          <a:p>
            <a:pPr>
              <a:buNone/>
            </a:pPr>
            <a:r>
              <a:rPr lang="en-US" altLang="en-US" sz="4400" b="1" dirty="0">
                <a:latin typeface="Times New Roman" panose="02020603050405020304" pitchFamily="18" charset="0"/>
                <a:cs typeface="Times New Roman" panose="02020603050405020304" pitchFamily="18" charset="0"/>
              </a:rPr>
              <a:t>              Our Sacred Responsibility.  Rev. 22:17</a:t>
            </a:r>
          </a:p>
        </p:txBody>
      </p:sp>
      <p:pic>
        <p:nvPicPr>
          <p:cNvPr id="1026" name="Picture 2" descr="The Spirit And The Bride Say Come">
            <a:extLst>
              <a:ext uri="{FF2B5EF4-FFF2-40B4-BE49-F238E27FC236}">
                <a16:creationId xmlns:a16="http://schemas.microsoft.com/office/drawing/2014/main" id="{31465A03-FA44-0A72-7608-7C82123529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473"/>
          <a:stretch/>
        </p:blipFill>
        <p:spPr bwMode="auto">
          <a:xfrm>
            <a:off x="94844" y="717374"/>
            <a:ext cx="11982855" cy="61179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BD1189-440D-1D48-0CE5-5408F2D59834}"/>
              </a:ext>
            </a:extLst>
          </p:cNvPr>
          <p:cNvSpPr txBox="1"/>
          <p:nvPr/>
        </p:nvSpPr>
        <p:spPr>
          <a:xfrm>
            <a:off x="0" y="867502"/>
            <a:ext cx="6477000" cy="1323439"/>
          </a:xfrm>
          <a:prstGeom prst="rect">
            <a:avLst/>
          </a:prstGeom>
          <a:noFill/>
        </p:spPr>
        <p:txBody>
          <a:bodyPr wrap="square">
            <a:spAutoFit/>
          </a:bodyPr>
          <a:lstStyle/>
          <a:p>
            <a:pPr algn="ctr"/>
            <a:r>
              <a:rPr 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let him that heareth say, Come. </a:t>
            </a:r>
          </a:p>
        </p:txBody>
      </p:sp>
      <p:sp>
        <p:nvSpPr>
          <p:cNvPr id="5" name="TextBox 4">
            <a:extLst>
              <a:ext uri="{FF2B5EF4-FFF2-40B4-BE49-F238E27FC236}">
                <a16:creationId xmlns:a16="http://schemas.microsoft.com/office/drawing/2014/main" id="{801C3AB7-AC72-179C-2E07-7632494AAFD3}"/>
              </a:ext>
            </a:extLst>
          </p:cNvPr>
          <p:cNvSpPr txBox="1"/>
          <p:nvPr/>
        </p:nvSpPr>
        <p:spPr>
          <a:xfrm>
            <a:off x="0" y="5955960"/>
            <a:ext cx="12192000" cy="707886"/>
          </a:xfrm>
          <a:prstGeom prst="rect">
            <a:avLst/>
          </a:prstGeom>
          <a:solidFill>
            <a:schemeClr val="bg1">
              <a:alpha val="45000"/>
            </a:schemeClr>
          </a:solidFill>
        </p:spPr>
        <p:txBody>
          <a:bodyPr wrap="square">
            <a:spAutoFit/>
          </a:bodyPr>
          <a:lstStyle/>
          <a:p>
            <a:r>
              <a:rPr kumimoji="0" lang="en-US" sz="40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And whosoever will, let him take the water of life freely.” </a:t>
            </a:r>
            <a:endParaRPr lang="en-US" sz="4000" b="1" i="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17FEA52-802C-2BBE-4576-65CCD6A146CC}"/>
              </a:ext>
            </a:extLst>
          </p:cNvPr>
          <p:cNvSpPr txBox="1"/>
          <p:nvPr/>
        </p:nvSpPr>
        <p:spPr>
          <a:xfrm>
            <a:off x="6248400" y="867501"/>
            <a:ext cx="6191654" cy="1323439"/>
          </a:xfrm>
          <a:prstGeom prst="rect">
            <a:avLst/>
          </a:prstGeom>
          <a:noFill/>
        </p:spPr>
        <p:txBody>
          <a:bodyPr wrap="square">
            <a:spAutoFit/>
          </a:bodyPr>
          <a:lstStyle/>
          <a:p>
            <a:pPr algn="ct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and</a:t>
            </a:r>
            <a:r>
              <a:rPr kumimoji="0" lang="en-US" sz="3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let him that is athirst come</a:t>
            </a:r>
            <a:r>
              <a:rPr kumimoji="0" lang="en-US" sz="3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endPar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224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0" y="46042"/>
            <a:ext cx="8077200" cy="3276600"/>
          </a:xfrm>
          <a:ln/>
          <a:effectLst>
            <a:softEdge rad="0"/>
          </a:effectLst>
        </p:spPr>
        <p:txBody>
          <a:bodyPr vert="horz" wrap="square" lIns="26788" tIns="26788" rIns="218585" bIns="26788" numCol="1" anchor="t" anchorCtr="0" compatLnSpc="1">
            <a:prstTxWarp prst="textNoShape">
              <a:avLst/>
            </a:prstTxWarp>
          </a:bodyPr>
          <a:lstStyle/>
          <a:p>
            <a:pPr marL="0" indent="0" algn="ctr">
              <a:buNone/>
            </a:pPr>
            <a:r>
              <a:rPr lang="en-US" alt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altLang="en-US" sz="4800" b="1"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alt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Stage He’ll come in power to reign. </a:t>
            </a:r>
            <a:r>
              <a:rPr lang="en-US" alt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 2:7-9) </a:t>
            </a:r>
          </a:p>
          <a:p>
            <a:pPr marL="0" indent="0" algn="ctr">
              <a:buNone/>
            </a:pPr>
            <a:r>
              <a:rPr lang="en-US" alt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the Lord Jesus shall be revealed from heaven with his mighty angels,</a:t>
            </a:r>
          </a:p>
          <a:p>
            <a:pPr marL="0" indent="0" algn="ctr">
              <a:buNone/>
            </a:pPr>
            <a:r>
              <a:rPr lang="en-US" alt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flaming fire taking vengeance on them that know not God, and that obey not the gospel of our Lord Jesus Christ:</a:t>
            </a:r>
          </a:p>
          <a:p>
            <a:pPr marL="0" indent="0" algn="ctr">
              <a:buNone/>
            </a:pPr>
            <a:r>
              <a:rPr lang="en-US" alt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shall be punished with everlasting destruction from the presence of the Lord, and from the glory of his power”</a:t>
            </a:r>
            <a:endParaRPr lang="en-US" altLang="en-US" sz="4000" dirty="0">
              <a:latin typeface="Times New Roman" panose="02020603050405020304" pitchFamily="18" charset="0"/>
              <a:cs typeface="Times New Roman" panose="02020603050405020304" pitchFamily="18" charset="0"/>
            </a:endParaRPr>
          </a:p>
        </p:txBody>
      </p:sp>
      <p:pic>
        <p:nvPicPr>
          <p:cNvPr id="2052" name="Picture 4" descr="Church Triumphant in Action Persecutions &amp; Martyrdoms">
            <a:extLst>
              <a:ext uri="{FF2B5EF4-FFF2-40B4-BE49-F238E27FC236}">
                <a16:creationId xmlns:a16="http://schemas.microsoft.com/office/drawing/2014/main" id="{55C27F35-0749-9995-6444-0273519B49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693"/>
          <a:stretch/>
        </p:blipFill>
        <p:spPr bwMode="auto">
          <a:xfrm>
            <a:off x="7848600" y="42994"/>
            <a:ext cx="4306824" cy="64340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487F68-7E30-4395-494D-8D7C322A674E}"/>
              </a:ext>
            </a:extLst>
          </p:cNvPr>
          <p:cNvSpPr txBox="1"/>
          <p:nvPr/>
        </p:nvSpPr>
        <p:spPr>
          <a:xfrm>
            <a:off x="8686800" y="6324600"/>
            <a:ext cx="6222492" cy="646331"/>
          </a:xfrm>
          <a:prstGeom prst="rect">
            <a:avLst/>
          </a:prstGeom>
          <a:noFill/>
        </p:spPr>
        <p:txBody>
          <a:bodyPr wrap="square">
            <a:spAutoFit/>
          </a:bodyPr>
          <a:lstStyle/>
          <a:p>
            <a:r>
              <a:rPr kumimoji="0" lang="en-US" altLang="en-US" sz="3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panose="020B0604020202020204" pitchFamily="34" charset="0"/>
              </a:rPr>
              <a:t>Rev. 19:11-13</a:t>
            </a:r>
            <a:endParaRPr lang="en-US" dirty="0"/>
          </a:p>
        </p:txBody>
      </p:sp>
    </p:spTree>
    <p:extLst>
      <p:ext uri="{BB962C8B-B14F-4D97-AF65-F5344CB8AC3E}">
        <p14:creationId xmlns:p14="http://schemas.microsoft.com/office/powerpoint/2010/main" val="30866438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5">
                                            <p:txEl>
                                              <p:pRg st="3" end="3"/>
                                            </p:txEl>
                                          </p:spTgt>
                                        </p:tgtEl>
                                        <p:attrNameLst>
                                          <p:attrName>style.visibility</p:attrName>
                                        </p:attrNameLst>
                                      </p:cBhvr>
                                      <p:to>
                                        <p:strVal val="visible"/>
                                      </p:to>
                                    </p:set>
                                    <p:anim calcmode="lin" valueType="num">
                                      <p:cBhvr>
                                        <p:cTn id="7" dur="500" fill="hold"/>
                                        <p:tgtEl>
                                          <p:spTgt spid="1126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126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12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14300" y="0"/>
            <a:ext cx="11963399" cy="6009084"/>
          </a:xfrm>
          <a:ln/>
        </p:spPr>
        <p:txBody>
          <a:bodyPr vert="horz" wrap="square" lIns="26788" tIns="26788" rIns="218585" bIns="26788" numCol="1" anchor="t" anchorCtr="0" compatLnSpc="1">
            <a:prstTxWarp prst="textNoShape">
              <a:avLst/>
            </a:prstTxWarp>
          </a:bodyPr>
          <a:lstStyle/>
          <a:p>
            <a:pPr algn="ctr" eaLnBrk="1" hangingPunct="1">
              <a:buFontTx/>
              <a:buNone/>
            </a:pPr>
            <a:r>
              <a:rPr lang="en-US" sz="4800" b="1" dirty="0">
                <a:latin typeface="Times New Roman" panose="02020603050405020304" pitchFamily="18" charset="0"/>
                <a:cs typeface="Times New Roman" panose="02020603050405020304" pitchFamily="18" charset="0"/>
              </a:rPr>
              <a:t>The Rapture involves the: </a:t>
            </a:r>
          </a:p>
          <a:p>
            <a:pPr algn="ctr" eaLnBrk="1" hangingPunct="1">
              <a:buFontTx/>
              <a:buNone/>
            </a:pPr>
            <a:r>
              <a:rPr lang="en-US" sz="4800" b="1" dirty="0">
                <a:latin typeface="Times New Roman" panose="02020603050405020304" pitchFamily="18" charset="0"/>
                <a:cs typeface="Times New Roman" panose="02020603050405020304" pitchFamily="18" charset="0"/>
              </a:rPr>
              <a:t>1.  </a:t>
            </a:r>
            <a:r>
              <a:rPr lang="en-US" sz="4800" b="1" i="1" u="sng" dirty="0">
                <a:latin typeface="Times New Roman" panose="02020603050405020304" pitchFamily="18" charset="0"/>
                <a:cs typeface="Times New Roman" panose="02020603050405020304" pitchFamily="18" charset="0"/>
              </a:rPr>
              <a:t>Transportation</a:t>
            </a:r>
            <a:r>
              <a:rPr lang="en-US" sz="4800" b="1" dirty="0">
                <a:latin typeface="Times New Roman" panose="02020603050405020304" pitchFamily="18" charset="0"/>
                <a:cs typeface="Times New Roman" panose="02020603050405020304" pitchFamily="18" charset="0"/>
              </a:rPr>
              <a:t> of God’s people to heaven. </a:t>
            </a:r>
          </a:p>
          <a:p>
            <a:pPr lvl="0">
              <a:buNone/>
            </a:pPr>
            <a:r>
              <a:rPr lang="en-US" sz="3600" i="1" dirty="0">
                <a:solidFill>
                  <a:srgbClr val="FFFFFF"/>
                </a:solidFill>
                <a:latin typeface="Times New Roman" panose="02020603050405020304" pitchFamily="18" charset="0"/>
                <a:cs typeface="Times New Roman" panose="02020603050405020304" pitchFamily="18" charset="0"/>
              </a:rPr>
              <a:t>        </a:t>
            </a:r>
            <a:r>
              <a:rPr lang="en-US" sz="4000" b="1" i="1" dirty="0">
                <a:solidFill>
                  <a:srgbClr val="FFFFFF"/>
                </a:solidFill>
                <a:latin typeface="Times New Roman" panose="02020603050405020304" pitchFamily="18" charset="0"/>
                <a:cs typeface="Times New Roman" panose="02020603050405020304" pitchFamily="18" charset="0"/>
              </a:rPr>
              <a:t>(Jn 14:2; 1 Th. 4:13-18; 1 Cor. 15:50-58; Rev 4)</a:t>
            </a:r>
          </a:p>
          <a:p>
            <a:pPr lvl="0">
              <a:buNone/>
            </a:pPr>
            <a:r>
              <a:rPr lang="en-US" sz="3600" i="1" dirty="0">
                <a:solidFill>
                  <a:srgbClr val="FFFFFF"/>
                </a:solidFill>
                <a:latin typeface="Times New Roman" panose="02020603050405020304" pitchFamily="18" charset="0"/>
                <a:cs typeface="Times New Roman" panose="02020603050405020304" pitchFamily="18" charset="0"/>
              </a:rPr>
              <a:t>  </a:t>
            </a:r>
            <a:r>
              <a:rPr lang="en-US" sz="3600" dirty="0">
                <a:solidFill>
                  <a:srgbClr val="FFFFFF"/>
                </a:solidFill>
                <a:latin typeface="Times New Roman" panose="02020603050405020304" pitchFamily="18" charset="0"/>
                <a:cs typeface="Times New Roman" panose="02020603050405020304" pitchFamily="18" charset="0"/>
              </a:rPr>
              <a:t> A. </a:t>
            </a:r>
            <a:r>
              <a:rPr lang="en-US" sz="4000" b="1" i="1" dirty="0">
                <a:solidFill>
                  <a:srgbClr val="FFFF00"/>
                </a:solidFill>
                <a:latin typeface="Times New Roman" panose="02020603050405020304" pitchFamily="18" charset="0"/>
                <a:cs typeface="Times New Roman" panose="02020603050405020304" pitchFamily="18" charset="0"/>
              </a:rPr>
              <a:t>“</a:t>
            </a:r>
            <a:r>
              <a:rPr lang="en-US" sz="4000" b="1" i="1" u="sng" dirty="0">
                <a:solidFill>
                  <a:srgbClr val="FFFF00"/>
                </a:solidFill>
                <a:latin typeface="Times New Roman" panose="02020603050405020304" pitchFamily="18" charset="0"/>
                <a:cs typeface="Times New Roman" panose="02020603050405020304" pitchFamily="18" charset="0"/>
              </a:rPr>
              <a:t>caught up </a:t>
            </a:r>
            <a:r>
              <a:rPr lang="en-US" sz="4000" b="1" i="1" dirty="0">
                <a:solidFill>
                  <a:srgbClr val="FFFF00"/>
                </a:solidFill>
                <a:latin typeface="Times New Roman" panose="02020603050405020304" pitchFamily="18" charset="0"/>
                <a:cs typeface="Times New Roman" panose="02020603050405020304" pitchFamily="18" charset="0"/>
              </a:rPr>
              <a:t>together” </a:t>
            </a:r>
            <a:r>
              <a:rPr lang="en-US" sz="4000" b="1" dirty="0">
                <a:solidFill>
                  <a:srgbClr val="FFFFFF"/>
                </a:solidFill>
                <a:latin typeface="Times New Roman" panose="02020603050405020304" pitchFamily="18" charset="0"/>
                <a:cs typeface="Times New Roman" panose="02020603050405020304" pitchFamily="18" charset="0"/>
              </a:rPr>
              <a:t>in 1 Thes. 4:17 (</a:t>
            </a:r>
            <a:r>
              <a:rPr lang="en-US" sz="4000" b="1" dirty="0" err="1">
                <a:solidFill>
                  <a:srgbClr val="FFFFFF"/>
                </a:solidFill>
                <a:latin typeface="Times New Roman" panose="02020603050405020304" pitchFamily="18" charset="0"/>
                <a:cs typeface="Times New Roman" panose="02020603050405020304" pitchFamily="18" charset="0"/>
              </a:rPr>
              <a:t>harpazo</a:t>
            </a:r>
            <a:r>
              <a:rPr lang="en-US" sz="4000" b="1" dirty="0">
                <a:solidFill>
                  <a:srgbClr val="FFFFFF"/>
                </a:solidFill>
                <a:latin typeface="Times New Roman" panose="02020603050405020304" pitchFamily="18" charset="0"/>
                <a:cs typeface="Times New Roman" panose="02020603050405020304" pitchFamily="18" charset="0"/>
              </a:rPr>
              <a:t>) means to remove, or take away.  </a:t>
            </a:r>
          </a:p>
          <a:p>
            <a:pPr lvl="0">
              <a:buNone/>
            </a:pPr>
            <a:endParaRPr lang="en-US" sz="4000" b="1" dirty="0">
              <a:solidFill>
                <a:srgbClr val="FFFFFF"/>
              </a:solidFill>
              <a:latin typeface="Times New Roman" panose="02020603050405020304" pitchFamily="18" charset="0"/>
              <a:cs typeface="Times New Roman" panose="02020603050405020304" pitchFamily="18" charset="0"/>
            </a:endParaRPr>
          </a:p>
          <a:p>
            <a:pPr lvl="0">
              <a:buNone/>
            </a:pPr>
            <a:r>
              <a:rPr lang="en-US" sz="4000" b="1" dirty="0">
                <a:solidFill>
                  <a:srgbClr val="FFFFFF"/>
                </a:solidFill>
                <a:latin typeface="Times New Roman" panose="02020603050405020304" pitchFamily="18" charset="0"/>
                <a:cs typeface="Times New Roman" panose="02020603050405020304" pitchFamily="18" charset="0"/>
              </a:rPr>
              <a:t>  B. The English “Rapture” comes </a:t>
            </a:r>
          </a:p>
          <a:p>
            <a:pPr lvl="0">
              <a:buNone/>
            </a:pPr>
            <a:r>
              <a:rPr lang="en-US" sz="4000" b="1" dirty="0">
                <a:solidFill>
                  <a:srgbClr val="FFFFFF"/>
                </a:solidFill>
                <a:latin typeface="Times New Roman" panose="02020603050405020304" pitchFamily="18" charset="0"/>
                <a:cs typeface="Times New Roman" panose="02020603050405020304" pitchFamily="18" charset="0"/>
              </a:rPr>
              <a:t>       from the Latin "raptus",</a:t>
            </a:r>
          </a:p>
          <a:p>
            <a:pPr lvl="0">
              <a:spcBef>
                <a:spcPts val="0"/>
              </a:spcBef>
              <a:buNone/>
            </a:pPr>
            <a:r>
              <a:rPr lang="en-US" sz="4000" b="1" dirty="0">
                <a:solidFill>
                  <a:srgbClr val="FFFFFF"/>
                </a:solidFill>
                <a:latin typeface="Times New Roman" panose="02020603050405020304" pitchFamily="18" charset="0"/>
                <a:cs typeface="Times New Roman" panose="02020603050405020304" pitchFamily="18" charset="0"/>
              </a:rPr>
              <a:t>      meaning to seize or transport.</a:t>
            </a:r>
          </a:p>
          <a:p>
            <a:pPr lvl="0">
              <a:spcBef>
                <a:spcPts val="0"/>
              </a:spcBef>
              <a:buNone/>
            </a:pPr>
            <a:r>
              <a:rPr lang="en-US" sz="3600" dirty="0">
                <a:solidFill>
                  <a:srgbClr val="FFFFFF"/>
                </a:solidFill>
                <a:latin typeface="Times New Roman" panose="02020603050405020304" pitchFamily="18" charset="0"/>
                <a:cs typeface="Times New Roman" panose="02020603050405020304" pitchFamily="18" charset="0"/>
              </a:rPr>
              <a:t> </a:t>
            </a:r>
            <a:endParaRPr lang="en-US" sz="5400" i="1" dirty="0">
              <a:latin typeface="Times New Roman" panose="02020603050405020304" pitchFamily="18" charset="0"/>
              <a:cs typeface="Times New Roman" panose="02020603050405020304" pitchFamily="18" charset="0"/>
            </a:endParaRPr>
          </a:p>
          <a:p>
            <a:pPr eaLnBrk="1" hangingPunct="1">
              <a:spcBef>
                <a:spcPts val="0"/>
              </a:spcBef>
              <a:buFontTx/>
              <a:buNone/>
            </a:pPr>
            <a:r>
              <a:rPr lang="en-US" sz="3600" i="1" dirty="0">
                <a:latin typeface="Times New Roman" panose="02020603050405020304" pitchFamily="18" charset="0"/>
                <a:cs typeface="Times New Roman" panose="02020603050405020304" pitchFamily="18" charset="0"/>
              </a:rPr>
              <a:t>  </a:t>
            </a:r>
            <a:endParaRPr lang="en-US" altLang="en-US" sz="36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B1639C6-8943-E44C-959E-DBD4B0B60CE5}"/>
              </a:ext>
            </a:extLst>
          </p:cNvPr>
          <p:cNvPicPr>
            <a:picLocks noChangeAspect="1"/>
          </p:cNvPicPr>
          <p:nvPr/>
        </p:nvPicPr>
        <p:blipFill>
          <a:blip r:embed="rId2"/>
          <a:stretch>
            <a:fillRect/>
          </a:stretch>
        </p:blipFill>
        <p:spPr>
          <a:xfrm>
            <a:off x="7255990" y="2971800"/>
            <a:ext cx="4926867" cy="3883449"/>
          </a:xfrm>
          <a:prstGeom prst="rect">
            <a:avLst/>
          </a:prstGeom>
        </p:spPr>
      </p:pic>
    </p:spTree>
    <p:extLst>
      <p:ext uri="{BB962C8B-B14F-4D97-AF65-F5344CB8AC3E}">
        <p14:creationId xmlns:p14="http://schemas.microsoft.com/office/powerpoint/2010/main" val="3781664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265">
                                            <p:txEl>
                                              <p:pRg st="8" end="8"/>
                                            </p:txEl>
                                          </p:spTgt>
                                        </p:tgtEl>
                                        <p:attrNameLst>
                                          <p:attrName>style.visibility</p:attrName>
                                        </p:attrNameLst>
                                      </p:cBhvr>
                                      <p:to>
                                        <p:strVal val="visible"/>
                                      </p:to>
                                    </p:set>
                                    <p:animEffect transition="in" filter="fade">
                                      <p:cBhvr>
                                        <p:cTn id="7" dur="1000"/>
                                        <p:tgtEl>
                                          <p:spTgt spid="11265">
                                            <p:txEl>
                                              <p:pRg st="8" end="8"/>
                                            </p:txEl>
                                          </p:spTgt>
                                        </p:tgtEl>
                                      </p:cBhvr>
                                    </p:animEffect>
                                    <p:anim calcmode="lin" valueType="num">
                                      <p:cBhvr>
                                        <p:cTn id="8" dur="1000" fill="hold"/>
                                        <p:tgtEl>
                                          <p:spTgt spid="11265">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1126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265">
                                            <p:txEl>
                                              <p:pRg st="3" end="3"/>
                                            </p:txEl>
                                          </p:spTgt>
                                        </p:tgtEl>
                                        <p:attrNameLst>
                                          <p:attrName>style.visibility</p:attrName>
                                        </p:attrNameLst>
                                      </p:cBhvr>
                                      <p:to>
                                        <p:strVal val="visible"/>
                                      </p:to>
                                    </p:set>
                                    <p:animEffect transition="in" filter="randombar(horizontal)">
                                      <p:cBhvr>
                                        <p:cTn id="14" dur="500"/>
                                        <p:tgtEl>
                                          <p:spTgt spid="1126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265">
                                            <p:txEl>
                                              <p:pRg st="5" end="5"/>
                                            </p:txEl>
                                          </p:spTgt>
                                        </p:tgtEl>
                                        <p:attrNameLst>
                                          <p:attrName>style.visibility</p:attrName>
                                        </p:attrNameLst>
                                      </p:cBhvr>
                                      <p:to>
                                        <p:strVal val="visible"/>
                                      </p:to>
                                    </p:set>
                                    <p:animEffect transition="in" filter="fade">
                                      <p:cBhvr>
                                        <p:cTn id="19" dur="1000"/>
                                        <p:tgtEl>
                                          <p:spTgt spid="11265">
                                            <p:txEl>
                                              <p:pRg st="5" end="5"/>
                                            </p:txEl>
                                          </p:spTgt>
                                        </p:tgtEl>
                                      </p:cBhvr>
                                    </p:animEffect>
                                    <p:anim calcmode="lin" valueType="num">
                                      <p:cBhvr>
                                        <p:cTn id="20" dur="1000" fill="hold"/>
                                        <p:tgtEl>
                                          <p:spTgt spid="11265">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11265">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265">
                                            <p:txEl>
                                              <p:pRg st="6" end="6"/>
                                            </p:txEl>
                                          </p:spTgt>
                                        </p:tgtEl>
                                        <p:attrNameLst>
                                          <p:attrName>style.visibility</p:attrName>
                                        </p:attrNameLst>
                                      </p:cBhvr>
                                      <p:to>
                                        <p:strVal val="visible"/>
                                      </p:to>
                                    </p:set>
                                    <p:animEffect transition="in" filter="fade">
                                      <p:cBhvr>
                                        <p:cTn id="24" dur="1000"/>
                                        <p:tgtEl>
                                          <p:spTgt spid="11265">
                                            <p:txEl>
                                              <p:pRg st="6" end="6"/>
                                            </p:txEl>
                                          </p:spTgt>
                                        </p:tgtEl>
                                      </p:cBhvr>
                                    </p:animEffect>
                                    <p:anim calcmode="lin" valueType="num">
                                      <p:cBhvr>
                                        <p:cTn id="25" dur="1000" fill="hold"/>
                                        <p:tgtEl>
                                          <p:spTgt spid="11265">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11265">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265">
                                            <p:txEl>
                                              <p:pRg st="7" end="7"/>
                                            </p:txEl>
                                          </p:spTgt>
                                        </p:tgtEl>
                                        <p:attrNameLst>
                                          <p:attrName>style.visibility</p:attrName>
                                        </p:attrNameLst>
                                      </p:cBhvr>
                                      <p:to>
                                        <p:strVal val="visible"/>
                                      </p:to>
                                    </p:set>
                                    <p:animEffect transition="in" filter="fade">
                                      <p:cBhvr>
                                        <p:cTn id="29" dur="1000"/>
                                        <p:tgtEl>
                                          <p:spTgt spid="11265">
                                            <p:txEl>
                                              <p:pRg st="7" end="7"/>
                                            </p:txEl>
                                          </p:spTgt>
                                        </p:tgtEl>
                                      </p:cBhvr>
                                    </p:animEffect>
                                    <p:anim calcmode="lin" valueType="num">
                                      <p:cBhvr>
                                        <p:cTn id="30" dur="1000" fill="hold"/>
                                        <p:tgtEl>
                                          <p:spTgt spid="11265">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1126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14300" y="0"/>
            <a:ext cx="11963399" cy="6009084"/>
          </a:xfrm>
          <a:ln/>
        </p:spPr>
        <p:txBody>
          <a:bodyPr vert="horz" wrap="square" lIns="26788" tIns="26788" rIns="218585" bIns="26788" numCol="1" anchor="t" anchorCtr="0" compatLnSpc="1">
            <a:prstTxWarp prst="textNoShape">
              <a:avLst/>
            </a:prstTxWarp>
          </a:bodyPr>
          <a:lstStyle/>
          <a:p>
            <a:pPr eaLnBrk="1" hangingPunct="1">
              <a:buFontTx/>
              <a:buNone/>
            </a:pPr>
            <a:r>
              <a:rPr lang="en-US" sz="4000" b="1" dirty="0">
                <a:latin typeface="Times New Roman" panose="02020603050405020304" pitchFamily="18" charset="0"/>
                <a:cs typeface="Times New Roman" panose="02020603050405020304" pitchFamily="18" charset="0"/>
              </a:rPr>
              <a:t>2. </a:t>
            </a:r>
            <a:r>
              <a:rPr lang="en-US" sz="5400" b="1" i="1" u="sng" dirty="0">
                <a:latin typeface="Times New Roman" panose="02020603050405020304" pitchFamily="18" charset="0"/>
                <a:cs typeface="Times New Roman" panose="02020603050405020304" pitchFamily="18" charset="0"/>
              </a:rPr>
              <a:t>Transformation of our bodies</a:t>
            </a:r>
            <a:r>
              <a:rPr lang="en-US" sz="3600"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1Co 15:51,52  </a:t>
            </a:r>
          </a:p>
          <a:p>
            <a:pPr eaLnBrk="1" hangingPunct="1">
              <a:buFontTx/>
              <a:buNone/>
            </a:pPr>
            <a:r>
              <a:rPr lang="en-US" sz="4000" b="1" i="1" dirty="0">
                <a:solidFill>
                  <a:srgbClr val="FFFF00"/>
                </a:solidFill>
                <a:latin typeface="Times New Roman" panose="02020603050405020304" pitchFamily="18" charset="0"/>
                <a:cs typeface="Times New Roman" panose="02020603050405020304" pitchFamily="18" charset="0"/>
              </a:rPr>
              <a:t>“I shew you a mystery; We shall not all sleep, but we shall all be </a:t>
            </a:r>
            <a:r>
              <a:rPr lang="en-US" sz="4000" b="1" i="1" u="sng" dirty="0">
                <a:solidFill>
                  <a:srgbClr val="FFFF00"/>
                </a:solidFill>
                <a:latin typeface="Times New Roman" panose="02020603050405020304" pitchFamily="18" charset="0"/>
                <a:cs typeface="Times New Roman" panose="02020603050405020304" pitchFamily="18" charset="0"/>
              </a:rPr>
              <a:t>changed</a:t>
            </a:r>
            <a:r>
              <a:rPr lang="en-US" sz="4000" b="1" i="1" dirty="0">
                <a:solidFill>
                  <a:srgbClr val="FFFF00"/>
                </a:solidFill>
                <a:latin typeface="Times New Roman" panose="02020603050405020304" pitchFamily="18" charset="0"/>
                <a:cs typeface="Times New Roman" panose="02020603050405020304" pitchFamily="18" charset="0"/>
              </a:rPr>
              <a:t>,</a:t>
            </a:r>
            <a:r>
              <a:rPr lang="en-US" dirty="0"/>
              <a:t> </a:t>
            </a:r>
            <a:r>
              <a:rPr lang="en-US" dirty="0">
                <a:latin typeface="Times New Roman" panose="02020603050405020304" pitchFamily="18" charset="0"/>
                <a:cs typeface="Times New Roman" panose="02020603050405020304" pitchFamily="18" charset="0"/>
              </a:rPr>
              <a:t>(</a:t>
            </a:r>
            <a:r>
              <a:rPr lang="en-US" sz="4000" b="1" dirty="0" err="1">
                <a:latin typeface="Times New Roman" panose="02020603050405020304" pitchFamily="18" charset="0"/>
                <a:cs typeface="Times New Roman" panose="02020603050405020304" pitchFamily="18" charset="0"/>
              </a:rPr>
              <a:t>Allasso</a:t>
            </a:r>
            <a:r>
              <a:rPr lang="en-US" sz="4000" b="1" dirty="0">
                <a:latin typeface="Times New Roman" panose="02020603050405020304" pitchFamily="18" charset="0"/>
                <a:cs typeface="Times New Roman" panose="02020603050405020304" pitchFamily="18" charset="0"/>
              </a:rPr>
              <a:t>) made different. </a:t>
            </a:r>
          </a:p>
          <a:p>
            <a:pPr eaLnBrk="1" hangingPunct="1">
              <a:spcBef>
                <a:spcPts val="0"/>
              </a:spcBef>
              <a:buFontTx/>
              <a:buNone/>
            </a:pPr>
            <a:r>
              <a:rPr lang="en-US" sz="4000" b="1" i="1" dirty="0">
                <a:solidFill>
                  <a:srgbClr val="FFFF00"/>
                </a:solidFill>
                <a:latin typeface="Times New Roman" panose="02020603050405020304" pitchFamily="18" charset="0"/>
                <a:cs typeface="Times New Roman" panose="02020603050405020304" pitchFamily="18" charset="0"/>
              </a:rPr>
              <a:t>     </a:t>
            </a:r>
            <a:r>
              <a:rPr lang="en-US" sz="4400" b="1" i="1" dirty="0">
                <a:solidFill>
                  <a:srgbClr val="FFFF00"/>
                </a:solidFill>
                <a:latin typeface="Times New Roman" panose="02020603050405020304" pitchFamily="18" charset="0"/>
                <a:cs typeface="Times New Roman" panose="02020603050405020304" pitchFamily="18" charset="0"/>
              </a:rPr>
              <a:t>in the twinkling of an eye, </a:t>
            </a:r>
          </a:p>
          <a:p>
            <a:pPr eaLnBrk="1" hangingPunct="1">
              <a:spcBef>
                <a:spcPts val="0"/>
              </a:spcBef>
              <a:buFontTx/>
              <a:buNone/>
            </a:pPr>
            <a:r>
              <a:rPr lang="en-US" sz="4400" b="1" i="1" dirty="0">
                <a:solidFill>
                  <a:srgbClr val="FFFF00"/>
                </a:solidFill>
                <a:latin typeface="Times New Roman" panose="02020603050405020304" pitchFamily="18" charset="0"/>
                <a:cs typeface="Times New Roman" panose="02020603050405020304" pitchFamily="18" charset="0"/>
              </a:rPr>
              <a:t>          at the last trump: </a:t>
            </a:r>
          </a:p>
          <a:p>
            <a:pPr marL="0" indent="0">
              <a:spcBef>
                <a:spcPts val="0"/>
              </a:spcBef>
              <a:buNone/>
            </a:pPr>
            <a:r>
              <a:rPr lang="en-US" sz="4000" b="1" i="1" dirty="0">
                <a:solidFill>
                  <a:srgbClr val="FFFF00"/>
                </a:solidFill>
                <a:latin typeface="Times New Roman" panose="02020603050405020304" pitchFamily="18" charset="0"/>
                <a:cs typeface="Times New Roman" panose="02020603050405020304" pitchFamily="18" charset="0"/>
              </a:rPr>
              <a:t>for the trumpet shall sound, </a:t>
            </a:r>
          </a:p>
          <a:p>
            <a:pPr marL="0" indent="0">
              <a:spcBef>
                <a:spcPts val="0"/>
              </a:spcBef>
              <a:buNone/>
            </a:pPr>
            <a:r>
              <a:rPr lang="en-US" sz="4000" b="1" i="1" dirty="0">
                <a:solidFill>
                  <a:srgbClr val="FFFF00"/>
                </a:solidFill>
                <a:latin typeface="Times New Roman" panose="02020603050405020304" pitchFamily="18" charset="0"/>
                <a:cs typeface="Times New Roman" panose="02020603050405020304" pitchFamily="18" charset="0"/>
              </a:rPr>
              <a:t> and the dead shall be raised </a:t>
            </a:r>
          </a:p>
          <a:p>
            <a:pPr marL="0" indent="0">
              <a:spcBef>
                <a:spcPts val="0"/>
              </a:spcBef>
              <a:buNone/>
            </a:pPr>
            <a:r>
              <a:rPr lang="en-US" sz="4000" b="1" i="1" dirty="0">
                <a:solidFill>
                  <a:srgbClr val="FFFF00"/>
                </a:solidFill>
                <a:latin typeface="Times New Roman" panose="02020603050405020304" pitchFamily="18" charset="0"/>
                <a:cs typeface="Times New Roman" panose="02020603050405020304" pitchFamily="18" charset="0"/>
              </a:rPr>
              <a:t>  </a:t>
            </a:r>
            <a:r>
              <a:rPr lang="en-US" sz="4000" b="1" i="1" u="sng" dirty="0">
                <a:solidFill>
                  <a:srgbClr val="FFFF00"/>
                </a:solidFill>
                <a:latin typeface="Times New Roman" panose="02020603050405020304" pitchFamily="18" charset="0"/>
                <a:cs typeface="Times New Roman" panose="02020603050405020304" pitchFamily="18" charset="0"/>
              </a:rPr>
              <a:t>incorruptible</a:t>
            </a:r>
            <a:r>
              <a:rPr lang="en-US" sz="4000" b="1" i="1" dirty="0">
                <a:solidFill>
                  <a:srgbClr val="FFFF00"/>
                </a:solidFill>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a:t>
            </a:r>
            <a:r>
              <a:rPr lang="en-US" sz="3200" b="1" dirty="0" err="1">
                <a:effectLst/>
                <a:latin typeface="Times New Roman" panose="02020603050405020304" pitchFamily="18" charset="0"/>
                <a:cs typeface="Times New Roman" panose="02020603050405020304" pitchFamily="18" charset="0"/>
              </a:rPr>
              <a:t>aphthartos</a:t>
            </a:r>
            <a:r>
              <a:rPr lang="en-US" sz="3200" b="1" dirty="0">
                <a:effectLst/>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undecaying</a:t>
            </a:r>
            <a:r>
              <a:rPr lang="en-US" sz="4000" b="1" dirty="0">
                <a:latin typeface="Times New Roman" panose="02020603050405020304" pitchFamily="18" charset="0"/>
                <a:cs typeface="Times New Roman" panose="02020603050405020304" pitchFamily="18" charset="0"/>
              </a:rPr>
              <a:t>) </a:t>
            </a:r>
            <a:endParaRPr lang="en-US" altLang="en-US" sz="3600" b="1" dirty="0">
              <a:latin typeface="Times New Roman" panose="02020603050405020304" pitchFamily="18" charset="0"/>
              <a:cs typeface="Times New Roman" panose="02020603050405020304" pitchFamily="18" charset="0"/>
            </a:endParaRPr>
          </a:p>
        </p:txBody>
      </p:sp>
      <p:pic>
        <p:nvPicPr>
          <p:cNvPr id="4" name="Picture 3" descr="A picture containing tree, outdoor, building, grass&#10;&#10;Description generated with very high confidence">
            <a:extLst>
              <a:ext uri="{FF2B5EF4-FFF2-40B4-BE49-F238E27FC236}">
                <a16:creationId xmlns:a16="http://schemas.microsoft.com/office/drawing/2014/main" id="{FFB8D5EB-1DEF-4E83-B12F-73DFD661A984}"/>
              </a:ext>
            </a:extLst>
          </p:cNvPr>
          <p:cNvPicPr>
            <a:picLocks noChangeAspect="1"/>
          </p:cNvPicPr>
          <p:nvPr/>
        </p:nvPicPr>
        <p:blipFill rotWithShape="1">
          <a:blip r:embed="rId3">
            <a:extLst>
              <a:ext uri="{28A0092B-C50C-407E-A947-70E740481C1C}">
                <a14:useLocalDpi xmlns:a14="http://schemas.microsoft.com/office/drawing/2010/main" val="0"/>
              </a:ext>
            </a:extLst>
          </a:blip>
          <a:srcRect l="10606" t="6949"/>
          <a:stretch/>
        </p:blipFill>
        <p:spPr>
          <a:xfrm>
            <a:off x="7696199" y="3048000"/>
            <a:ext cx="4495801" cy="3779196"/>
          </a:xfrm>
          <a:prstGeom prst="rect">
            <a:avLst/>
          </a:prstGeom>
          <a:effectLst>
            <a:softEdge rad="317500"/>
          </a:effectLst>
        </p:spPr>
      </p:pic>
      <p:sp>
        <p:nvSpPr>
          <p:cNvPr id="2" name="Rectangle 1">
            <a:extLst>
              <a:ext uri="{FF2B5EF4-FFF2-40B4-BE49-F238E27FC236}">
                <a16:creationId xmlns:a16="http://schemas.microsoft.com/office/drawing/2014/main" id="{5F9D6587-6F04-412F-B909-EA593C08368C}"/>
              </a:ext>
            </a:extLst>
          </p:cNvPr>
          <p:cNvSpPr/>
          <p:nvPr/>
        </p:nvSpPr>
        <p:spPr>
          <a:xfrm>
            <a:off x="434758" y="5410200"/>
            <a:ext cx="6393097" cy="769441"/>
          </a:xfrm>
          <a:prstGeom prst="rect">
            <a:avLst/>
          </a:prstGeom>
        </p:spPr>
        <p:txBody>
          <a:bodyPr wrap="none">
            <a:spAutoFit/>
          </a:bodyPr>
          <a:lstStyle/>
          <a:p>
            <a:pPr marL="0" indent="0" algn="ctr">
              <a:buNone/>
            </a:pPr>
            <a:r>
              <a:rPr lang="en-US" sz="4400" b="1" i="1" dirty="0">
                <a:solidFill>
                  <a:srgbClr val="FFFF00"/>
                </a:solidFill>
                <a:latin typeface="Times New Roman" panose="02020603050405020304" pitchFamily="18" charset="0"/>
                <a:cs typeface="Times New Roman" panose="02020603050405020304" pitchFamily="18" charset="0"/>
              </a:rPr>
              <a:t>and we shall be </a:t>
            </a:r>
            <a:r>
              <a:rPr lang="en-US" sz="4400" b="1" i="1" u="sng" dirty="0">
                <a:solidFill>
                  <a:srgbClr val="FFFF00"/>
                </a:solidFill>
                <a:latin typeface="Times New Roman" panose="02020603050405020304" pitchFamily="18" charset="0"/>
                <a:cs typeface="Times New Roman" panose="02020603050405020304" pitchFamily="18" charset="0"/>
              </a:rPr>
              <a:t>changed</a:t>
            </a:r>
            <a:r>
              <a:rPr lang="en-US" sz="4000" b="1" i="1" u="sng" dirty="0">
                <a:solidFill>
                  <a:srgbClr val="FFFF00"/>
                </a:solidFill>
                <a:latin typeface="Times New Roman" panose="02020603050405020304" pitchFamily="18" charset="0"/>
                <a:cs typeface="Times New Roman" panose="02020603050405020304" pitchFamily="18" charset="0"/>
              </a:rPr>
              <a:t>!</a:t>
            </a:r>
            <a:r>
              <a:rPr lang="en-US" sz="4000" b="1" i="1" dirty="0">
                <a:solidFill>
                  <a:srgbClr val="FFFF00"/>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E8CA5064-F168-9432-DAB1-9CC0532CA042}"/>
              </a:ext>
            </a:extLst>
          </p:cNvPr>
          <p:cNvPicPr>
            <a:picLocks noChangeAspect="1"/>
          </p:cNvPicPr>
          <p:nvPr/>
        </p:nvPicPr>
        <p:blipFill rotWithShape="1">
          <a:blip r:embed="rId4">
            <a:extLst>
              <a:ext uri="{28A0092B-C50C-407E-A947-70E740481C1C}">
                <a14:useLocalDpi xmlns:a14="http://schemas.microsoft.com/office/drawing/2010/main" val="0"/>
              </a:ext>
            </a:extLst>
          </a:blip>
          <a:srcRect r="-2" b="6553"/>
          <a:stretch/>
        </p:blipFill>
        <p:spPr>
          <a:xfrm>
            <a:off x="7620000" y="2694539"/>
            <a:ext cx="4775924" cy="4254898"/>
          </a:xfrm>
          <a:prstGeom prst="rect">
            <a:avLst/>
          </a:prstGeom>
          <a:effectLst>
            <a:softEdge rad="241300"/>
          </a:effectLst>
        </p:spPr>
      </p:pic>
      <p:sp>
        <p:nvSpPr>
          <p:cNvPr id="6" name="TextBox 5">
            <a:extLst>
              <a:ext uri="{FF2B5EF4-FFF2-40B4-BE49-F238E27FC236}">
                <a16:creationId xmlns:a16="http://schemas.microsoft.com/office/drawing/2014/main" id="{D2A47578-35EC-1E92-02A9-78FD148E174D}"/>
              </a:ext>
            </a:extLst>
          </p:cNvPr>
          <p:cNvSpPr txBox="1"/>
          <p:nvPr/>
        </p:nvSpPr>
        <p:spPr>
          <a:xfrm>
            <a:off x="2362200" y="6145277"/>
            <a:ext cx="6282558" cy="646331"/>
          </a:xfrm>
          <a:prstGeom prst="rect">
            <a:avLst/>
          </a:prstGeom>
          <a:noFill/>
        </p:spPr>
        <p:txBody>
          <a:bodyPr wrap="square">
            <a:spAutoFit/>
          </a:bodyPr>
          <a:lstStyle/>
          <a:p>
            <a:r>
              <a:rPr lang="en-US" sz="3600" dirty="0" err="1"/>
              <a:t>Allassō</a:t>
            </a:r>
            <a:r>
              <a:rPr lang="en-US" sz="3600" dirty="0"/>
              <a:t>: transformed</a:t>
            </a:r>
          </a:p>
        </p:txBody>
      </p:sp>
    </p:spTree>
    <p:extLst>
      <p:ext uri="{BB962C8B-B14F-4D97-AF65-F5344CB8AC3E}">
        <p14:creationId xmlns:p14="http://schemas.microsoft.com/office/powerpoint/2010/main" val="3862256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p:nvPr>
        </p:nvSpPr>
        <p:spPr>
          <a:xfrm>
            <a:off x="76201" y="228600"/>
            <a:ext cx="12115798" cy="6324600"/>
          </a:xfrm>
        </p:spPr>
        <p:txBody>
          <a:bodyPr/>
          <a:lstStyle/>
          <a:p>
            <a:pPr eaLnBrk="1" hangingPunct="1">
              <a:buFontTx/>
              <a:buNone/>
            </a:pPr>
            <a:r>
              <a:rPr lang="en-US" i="1" dirty="0">
                <a:solidFill>
                  <a:srgbClr val="FFFF00"/>
                </a:solidFill>
                <a:latin typeface="+mj-lt"/>
              </a:rPr>
              <a:t> </a:t>
            </a:r>
            <a:endParaRPr lang="en-US" sz="4800" i="1" dirty="0">
              <a:solidFill>
                <a:srgbClr val="FFFF00"/>
              </a:solidFill>
              <a:latin typeface="+mj-lt"/>
            </a:endParaRPr>
          </a:p>
        </p:txBody>
      </p:sp>
      <p:pic>
        <p:nvPicPr>
          <p:cNvPr id="65540" name="Picture 3" descr="07"/>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98898" y="2018489"/>
            <a:ext cx="12191999" cy="5183221"/>
          </a:xfrm>
          <a:prstGeom prst="rect">
            <a:avLst/>
          </a:prstGeom>
          <a:noFill/>
          <a:ln w="9525">
            <a:noFill/>
            <a:miter lim="800000"/>
            <a:headEnd/>
            <a:tailEnd/>
          </a:ln>
          <a:effectLst>
            <a:softEdge rad="317500"/>
          </a:effectLst>
        </p:spPr>
      </p:pic>
      <p:pic>
        <p:nvPicPr>
          <p:cNvPr id="65542" name="Picture 5" descr="stars-string.gif - 8808 Bytes"/>
          <p:cNvPicPr>
            <a:picLocks noChangeAspect="1" noChangeArrowheads="1"/>
          </p:cNvPicPr>
          <p:nvPr/>
        </p:nvPicPr>
        <p:blipFill>
          <a:blip r:embed="rId5" cstate="print"/>
          <a:srcRect/>
          <a:stretch>
            <a:fillRect/>
          </a:stretch>
        </p:blipFill>
        <p:spPr bwMode="auto">
          <a:xfrm rot="-5400000">
            <a:off x="5353050" y="3181350"/>
            <a:ext cx="1143000" cy="2857500"/>
          </a:xfrm>
          <a:prstGeom prst="rect">
            <a:avLst/>
          </a:prstGeom>
          <a:noFill/>
          <a:ln w="9525">
            <a:noFill/>
            <a:miter lim="800000"/>
            <a:headEnd/>
            <a:tailEnd/>
          </a:ln>
        </p:spPr>
      </p:pic>
      <p:sp>
        <p:nvSpPr>
          <p:cNvPr id="65543" name="Line 6"/>
          <p:cNvSpPr>
            <a:spLocks noChangeShapeType="1"/>
          </p:cNvSpPr>
          <p:nvPr/>
        </p:nvSpPr>
        <p:spPr bwMode="auto">
          <a:xfrm flipV="1">
            <a:off x="3276600" y="6248400"/>
            <a:ext cx="533400" cy="609600"/>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5544" name="Line 7"/>
          <p:cNvSpPr>
            <a:spLocks noChangeShapeType="1"/>
          </p:cNvSpPr>
          <p:nvPr/>
        </p:nvSpPr>
        <p:spPr bwMode="auto">
          <a:xfrm flipH="1" flipV="1">
            <a:off x="8382000" y="6248400"/>
            <a:ext cx="609600" cy="609600"/>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a:extLst>
              <a:ext uri="{FF2B5EF4-FFF2-40B4-BE49-F238E27FC236}">
                <a16:creationId xmlns:a16="http://schemas.microsoft.com/office/drawing/2014/main" id="{0699DDBE-D432-41C0-B12F-E9E59CC3959F}"/>
              </a:ext>
            </a:extLst>
          </p:cNvPr>
          <p:cNvSpPr/>
          <p:nvPr/>
        </p:nvSpPr>
        <p:spPr>
          <a:xfrm>
            <a:off x="76201" y="150478"/>
            <a:ext cx="11887199" cy="2400657"/>
          </a:xfrm>
          <a:prstGeom prst="rect">
            <a:avLst/>
          </a:prstGeom>
        </p:spPr>
        <p:txBody>
          <a:bodyPr wrap="square">
            <a:spAutoFit/>
          </a:bodyPr>
          <a:lstStyle/>
          <a:p>
            <a:pPr marL="341565" marR="0" lvl="0" indent="-338217" algn="l" defTabSz="914400" rtl="0" eaLnBrk="1" fontAlgn="base" latinLnBrk="0" hangingPunct="1">
              <a:lnSpc>
                <a:spcPct val="100000"/>
              </a:lnSpc>
              <a:spcBef>
                <a:spcPts val="773"/>
              </a:spcBef>
              <a:spcAft>
                <a:spcPct val="0"/>
              </a:spcAft>
              <a:buClrTx/>
              <a:buSzPct val="100000"/>
              <a:buFontTx/>
              <a:buNone/>
              <a:tabLst/>
              <a:defRPr/>
            </a:pPr>
            <a: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3. </a:t>
            </a:r>
            <a:r>
              <a:rPr kumimoji="0" lang="en-US" sz="5400" b="1"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panose="020B0604020202020204" pitchFamily="34" charset="0"/>
              </a:rPr>
              <a:t>Evaluation of our lives: </a:t>
            </a:r>
            <a:r>
              <a:rPr kumimoji="0" lang="en-US" sz="5400" b="1" i="1"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panose="020B0604020202020204" pitchFamily="34" charset="0"/>
              </a:rPr>
              <a:t>Rev. 4</a:t>
            </a:r>
            <a:endPar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a:p>
            <a:pPr marL="341565" marR="0" lvl="0" indent="-338217" algn="ctr" defTabSz="914400" rtl="0" eaLnBrk="1" fontAlgn="base" latinLnBrk="0" hangingPunct="1">
              <a:lnSpc>
                <a:spcPct val="100000"/>
              </a:lnSpc>
              <a:spcBef>
                <a:spcPts val="0"/>
              </a:spcBef>
              <a:spcAft>
                <a:spcPct val="0"/>
              </a:spcAft>
              <a:buClrTx/>
              <a:buSzPct val="100000"/>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2 Cor 5:10 </a:t>
            </a:r>
            <a:r>
              <a:rPr kumimoji="0" lang="en-US" sz="4400" b="1" i="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sym typeface="Arial" panose="020B0604020202020204" pitchFamily="34" charset="0"/>
              </a:rPr>
              <a:t>“</a:t>
            </a:r>
            <a:r>
              <a:rPr kumimoji="0" lang="en-US" sz="4800" b="1" i="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sym typeface="Arial" panose="020B0604020202020204" pitchFamily="34" charset="0"/>
              </a:rPr>
              <a:t>we must all stand before the judgment seat </a:t>
            </a:r>
            <a: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a:t>
            </a:r>
            <a:r>
              <a:rPr kumimoji="0" lang="en-US" sz="4800" b="1"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bēma</a:t>
            </a:r>
            <a: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US" sz="4800" b="1" i="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sym typeface="Arial" panose="020B0604020202020204" pitchFamily="34" charset="0"/>
              </a:rPr>
              <a:t>of Christ…”</a:t>
            </a:r>
            <a:endPar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37968428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95250" y="0"/>
            <a:ext cx="12001499" cy="6052542"/>
          </a:xfrm>
          <a:ln/>
        </p:spPr>
        <p:txBody>
          <a:bodyPr vert="horz" wrap="square" lIns="26788" tIns="26788" rIns="218585" bIns="26788" numCol="1" anchor="t" anchorCtr="0" compatLnSpc="1">
            <a:prstTxWarp prst="textNoShape">
              <a:avLst/>
            </a:prstTxWarp>
          </a:bodyPr>
          <a:lstStyle/>
          <a:p>
            <a:pPr eaLnBrk="1" hangingPunct="1">
              <a:buFontTx/>
              <a:buNone/>
            </a:pPr>
            <a:r>
              <a:rPr lang="en-US" sz="4800" b="1" dirty="0">
                <a:latin typeface="Times New Roman" panose="02020603050405020304" pitchFamily="18" charset="0"/>
                <a:cs typeface="Times New Roman" panose="02020603050405020304" pitchFamily="18" charset="0"/>
              </a:rPr>
              <a:t>3. </a:t>
            </a:r>
            <a:r>
              <a:rPr lang="en-US" sz="5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Evaluation </a:t>
            </a:r>
            <a:r>
              <a:rPr lang="en-US" sz="5400" b="1" u="sng" dirty="0">
                <a:latin typeface="Times New Roman" panose="02020603050405020304" pitchFamily="18" charset="0"/>
                <a:cs typeface="Times New Roman" panose="02020603050405020304" pitchFamily="18" charset="0"/>
              </a:rPr>
              <a:t>:</a:t>
            </a:r>
            <a:r>
              <a:rPr lang="en-US" sz="44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1 Cor. 3:9-13 </a:t>
            </a:r>
            <a:r>
              <a:rPr lang="en-US" sz="4000" b="1" i="1" dirty="0">
                <a:solidFill>
                  <a:srgbClr val="FFFF00"/>
                </a:solidFill>
                <a:latin typeface="Times New Roman" panose="02020603050405020304" pitchFamily="18" charset="0"/>
                <a:cs typeface="Times New Roman" panose="02020603050405020304" pitchFamily="18" charset="0"/>
              </a:rPr>
              <a:t>“We are laborers together with God:  ye are God’s building</a:t>
            </a:r>
            <a:r>
              <a:rPr lang="en-US" sz="4800" b="1" i="1" dirty="0">
                <a:solidFill>
                  <a:srgbClr val="FFFF00"/>
                </a:solidFill>
                <a:latin typeface="Times New Roman" panose="02020603050405020304" pitchFamily="18" charset="0"/>
                <a:cs typeface="Times New Roman" panose="02020603050405020304" pitchFamily="18" charset="0"/>
              </a:rPr>
              <a:t>…</a:t>
            </a:r>
          </a:p>
          <a:p>
            <a:pPr lvl="0" algn="ctr">
              <a:buNone/>
            </a:pPr>
            <a:r>
              <a:rPr lang="en-US" sz="4000" b="1" i="1" dirty="0">
                <a:solidFill>
                  <a:srgbClr val="FFFF00"/>
                </a:solidFill>
                <a:latin typeface="Times New Roman" panose="02020603050405020304" pitchFamily="18" charset="0"/>
                <a:cs typeface="Times New Roman" panose="02020603050405020304" pitchFamily="18" charset="0"/>
              </a:rPr>
              <a:t>but let every man take heed how he </a:t>
            </a:r>
            <a:r>
              <a:rPr lang="en-US" sz="4000" b="1" i="1" dirty="0" err="1">
                <a:solidFill>
                  <a:srgbClr val="FFFF00"/>
                </a:solidFill>
                <a:latin typeface="Times New Roman" panose="02020603050405020304" pitchFamily="18" charset="0"/>
                <a:cs typeface="Times New Roman" panose="02020603050405020304" pitchFamily="18" charset="0"/>
              </a:rPr>
              <a:t>buildeth</a:t>
            </a:r>
            <a:r>
              <a:rPr lang="en-US" sz="4000" b="1" i="1" dirty="0">
                <a:solidFill>
                  <a:srgbClr val="FFFF00"/>
                </a:solidFill>
                <a:latin typeface="Times New Roman" panose="02020603050405020304" pitchFamily="18" charset="0"/>
                <a:cs typeface="Times New Roman" panose="02020603050405020304" pitchFamily="18" charset="0"/>
              </a:rPr>
              <a:t> thereupon.</a:t>
            </a:r>
          </a:p>
          <a:p>
            <a:pPr algn="ctr" eaLnBrk="1" hangingPunct="1">
              <a:buFontTx/>
              <a:buNone/>
            </a:pPr>
            <a:r>
              <a:rPr lang="en-US" sz="4000" b="1" i="1" dirty="0">
                <a:solidFill>
                  <a:srgbClr val="FFFF00"/>
                </a:solidFill>
                <a:latin typeface="Times New Roman" panose="02020603050405020304" pitchFamily="18" charset="0"/>
                <a:cs typeface="Times New Roman" panose="02020603050405020304" pitchFamily="18" charset="0"/>
              </a:rPr>
              <a:t> For other foundation can no man lay than that is laid, which is Jesus Christ.</a:t>
            </a:r>
          </a:p>
          <a:p>
            <a:pPr algn="ctr" eaLnBrk="1" hangingPunct="1">
              <a:buFontTx/>
              <a:buNone/>
            </a:pPr>
            <a:r>
              <a:rPr lang="en-US" sz="4000" b="1" i="1" dirty="0">
                <a:solidFill>
                  <a:srgbClr val="FFFF00"/>
                </a:solidFill>
                <a:latin typeface="Times New Roman" panose="02020603050405020304" pitchFamily="18" charset="0"/>
                <a:cs typeface="Times New Roman" panose="02020603050405020304" pitchFamily="18" charset="0"/>
              </a:rPr>
              <a:t> Now if any man build upon this foundation gold, silver, precious stones, wood, hay, stubble; </a:t>
            </a:r>
          </a:p>
          <a:p>
            <a:pPr algn="ctr" eaLnBrk="1" hangingPunct="1">
              <a:spcBef>
                <a:spcPts val="0"/>
              </a:spcBef>
              <a:buFontTx/>
              <a:buNone/>
            </a:pPr>
            <a:r>
              <a:rPr lang="en-US" sz="5400" b="1" i="1" dirty="0">
                <a:solidFill>
                  <a:srgbClr val="FFFF00"/>
                </a:solidFill>
                <a:latin typeface="Times New Roman" panose="02020603050405020304" pitchFamily="18" charset="0"/>
                <a:cs typeface="Times New Roman" panose="02020603050405020304" pitchFamily="18" charset="0"/>
              </a:rPr>
              <a:t>every man’s work shall be manifest,  </a:t>
            </a:r>
            <a:endParaRPr lang="en-US" sz="4800" b="1" i="1" dirty="0">
              <a:solidFill>
                <a:srgbClr val="FFFF00"/>
              </a:solidFill>
              <a:latin typeface="Times New Roman" panose="02020603050405020304" pitchFamily="18" charset="0"/>
              <a:cs typeface="Times New Roman" panose="02020603050405020304" pitchFamily="18" charset="0"/>
            </a:endParaRPr>
          </a:p>
          <a:p>
            <a:pPr algn="ctr" eaLnBrk="1" hangingPunct="1">
              <a:spcBef>
                <a:spcPts val="0"/>
              </a:spcBef>
              <a:buFontTx/>
              <a:buNone/>
            </a:pPr>
            <a:r>
              <a:rPr lang="en-US" sz="5400" b="1" i="1" dirty="0">
                <a:solidFill>
                  <a:srgbClr val="FFFF00"/>
                </a:solidFill>
                <a:latin typeface="Times New Roman" panose="02020603050405020304" pitchFamily="18" charset="0"/>
                <a:cs typeface="Times New Roman" panose="02020603050405020304" pitchFamily="18" charset="0"/>
              </a:rPr>
              <a:t>    for the day shall declare </a:t>
            </a:r>
            <a:r>
              <a:rPr lang="en-US" sz="5400" b="1" dirty="0">
                <a:latin typeface="Times New Roman" panose="02020603050405020304" pitchFamily="18" charset="0"/>
                <a:cs typeface="Times New Roman" panose="02020603050405020304" pitchFamily="18" charset="0"/>
              </a:rPr>
              <a:t>(reveal) </a:t>
            </a:r>
            <a:r>
              <a:rPr lang="en-US" sz="5400" b="1" i="1" dirty="0">
                <a:solidFill>
                  <a:srgbClr val="FFFF00"/>
                </a:solidFill>
                <a:latin typeface="Times New Roman" panose="02020603050405020304" pitchFamily="18" charset="0"/>
                <a:cs typeface="Times New Roman" panose="02020603050405020304" pitchFamily="18" charset="0"/>
              </a:rPr>
              <a:t>it…”</a:t>
            </a:r>
          </a:p>
          <a:p>
            <a:pPr algn="ctr" eaLnBrk="1" hangingPunct="1">
              <a:spcBef>
                <a:spcPts val="0"/>
              </a:spcBef>
              <a:buFontTx/>
              <a:buNone/>
            </a:pPr>
            <a:r>
              <a:rPr lang="en-US" sz="4400" b="1" i="1" dirty="0">
                <a:solidFill>
                  <a:srgbClr val="FFFF00"/>
                </a:solidFill>
                <a:latin typeface="Times New Roman" panose="02020603050405020304" pitchFamily="18" charset="0"/>
                <a:cs typeface="Times New Roman" panose="02020603050405020304" pitchFamily="18" charset="0"/>
              </a:rPr>
              <a:t>    </a:t>
            </a:r>
            <a:endParaRPr lang="en-US" altLang="en-US" sz="36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983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5">
                                            <p:txEl>
                                              <p:pRg st="4" end="4"/>
                                            </p:txEl>
                                          </p:spTgt>
                                        </p:tgtEl>
                                        <p:attrNameLst>
                                          <p:attrName>style.visibility</p:attrName>
                                        </p:attrNameLst>
                                      </p:cBhvr>
                                      <p:to>
                                        <p:strVal val="visible"/>
                                      </p:to>
                                    </p:set>
                                    <p:anim calcmode="lin" valueType="num">
                                      <p:cBhvr>
                                        <p:cTn id="7" dur="500" fill="hold"/>
                                        <p:tgtEl>
                                          <p:spTgt spid="11265">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11265">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11265">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265">
                                            <p:txEl>
                                              <p:pRg st="5" end="5"/>
                                            </p:txEl>
                                          </p:spTgt>
                                        </p:tgtEl>
                                        <p:attrNameLst>
                                          <p:attrName>style.visibility</p:attrName>
                                        </p:attrNameLst>
                                      </p:cBhvr>
                                      <p:to>
                                        <p:strVal val="visible"/>
                                      </p:to>
                                    </p:set>
                                    <p:anim calcmode="lin" valueType="num">
                                      <p:cBhvr>
                                        <p:cTn id="14" dur="1000" fill="hold"/>
                                        <p:tgtEl>
                                          <p:spTgt spid="11265">
                                            <p:txEl>
                                              <p:pRg st="5" end="5"/>
                                            </p:txEl>
                                          </p:spTgt>
                                        </p:tgtEl>
                                        <p:attrNameLst>
                                          <p:attrName>ppt_w</p:attrName>
                                        </p:attrNameLst>
                                      </p:cBhvr>
                                      <p:tavLst>
                                        <p:tav tm="0">
                                          <p:val>
                                            <p:fltVal val="0"/>
                                          </p:val>
                                        </p:tav>
                                        <p:tav tm="100000">
                                          <p:val>
                                            <p:strVal val="#ppt_w"/>
                                          </p:val>
                                        </p:tav>
                                      </p:tavLst>
                                    </p:anim>
                                    <p:anim calcmode="lin" valueType="num">
                                      <p:cBhvr>
                                        <p:cTn id="15" dur="1000" fill="hold"/>
                                        <p:tgtEl>
                                          <p:spTgt spid="11265">
                                            <p:txEl>
                                              <p:pRg st="5" end="5"/>
                                            </p:txEl>
                                          </p:spTgt>
                                        </p:tgtEl>
                                        <p:attrNameLst>
                                          <p:attrName>ppt_h</p:attrName>
                                        </p:attrNameLst>
                                      </p:cBhvr>
                                      <p:tavLst>
                                        <p:tav tm="0">
                                          <p:val>
                                            <p:fltVal val="0"/>
                                          </p:val>
                                        </p:tav>
                                        <p:tav tm="100000">
                                          <p:val>
                                            <p:strVal val="#ppt_h"/>
                                          </p:val>
                                        </p:tav>
                                      </p:tavLst>
                                    </p:anim>
                                    <p:anim calcmode="lin" valueType="num">
                                      <p:cBhvr>
                                        <p:cTn id="16" dur="1000" fill="hold"/>
                                        <p:tgtEl>
                                          <p:spTgt spid="11265">
                                            <p:txEl>
                                              <p:pRg st="5" end="5"/>
                                            </p:txEl>
                                          </p:spTgt>
                                        </p:tgtEl>
                                        <p:attrNameLst>
                                          <p:attrName>style.rotation</p:attrName>
                                        </p:attrNameLst>
                                      </p:cBhvr>
                                      <p:tavLst>
                                        <p:tav tm="0">
                                          <p:val>
                                            <p:fltVal val="90"/>
                                          </p:val>
                                        </p:tav>
                                        <p:tav tm="100000">
                                          <p:val>
                                            <p:fltVal val="0"/>
                                          </p:val>
                                        </p:tav>
                                      </p:tavLst>
                                    </p:anim>
                                    <p:animEffect transition="in" filter="fade">
                                      <p:cBhvr>
                                        <p:cTn id="17" dur="1000"/>
                                        <p:tgtEl>
                                          <p:spTgt spid="11265">
                                            <p:txEl>
                                              <p:pRg st="5" end="5"/>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11265">
                                            <p:txEl>
                                              <p:pRg st="6" end="6"/>
                                            </p:txEl>
                                          </p:spTgt>
                                        </p:tgtEl>
                                        <p:attrNameLst>
                                          <p:attrName>style.visibility</p:attrName>
                                        </p:attrNameLst>
                                      </p:cBhvr>
                                      <p:to>
                                        <p:strVal val="visible"/>
                                      </p:to>
                                    </p:set>
                                    <p:anim calcmode="lin" valueType="num">
                                      <p:cBhvr>
                                        <p:cTn id="20" dur="1000" fill="hold"/>
                                        <p:tgtEl>
                                          <p:spTgt spid="11265">
                                            <p:txEl>
                                              <p:pRg st="6" end="6"/>
                                            </p:txEl>
                                          </p:spTgt>
                                        </p:tgtEl>
                                        <p:attrNameLst>
                                          <p:attrName>ppt_w</p:attrName>
                                        </p:attrNameLst>
                                      </p:cBhvr>
                                      <p:tavLst>
                                        <p:tav tm="0">
                                          <p:val>
                                            <p:fltVal val="0"/>
                                          </p:val>
                                        </p:tav>
                                        <p:tav tm="100000">
                                          <p:val>
                                            <p:strVal val="#ppt_w"/>
                                          </p:val>
                                        </p:tav>
                                      </p:tavLst>
                                    </p:anim>
                                    <p:anim calcmode="lin" valueType="num">
                                      <p:cBhvr>
                                        <p:cTn id="21" dur="1000" fill="hold"/>
                                        <p:tgtEl>
                                          <p:spTgt spid="11265">
                                            <p:txEl>
                                              <p:pRg st="6" end="6"/>
                                            </p:txEl>
                                          </p:spTgt>
                                        </p:tgtEl>
                                        <p:attrNameLst>
                                          <p:attrName>ppt_h</p:attrName>
                                        </p:attrNameLst>
                                      </p:cBhvr>
                                      <p:tavLst>
                                        <p:tav tm="0">
                                          <p:val>
                                            <p:fltVal val="0"/>
                                          </p:val>
                                        </p:tav>
                                        <p:tav tm="100000">
                                          <p:val>
                                            <p:strVal val="#ppt_h"/>
                                          </p:val>
                                        </p:tav>
                                      </p:tavLst>
                                    </p:anim>
                                    <p:anim calcmode="lin" valueType="num">
                                      <p:cBhvr>
                                        <p:cTn id="22" dur="1000" fill="hold"/>
                                        <p:tgtEl>
                                          <p:spTgt spid="11265">
                                            <p:txEl>
                                              <p:pRg st="6" end="6"/>
                                            </p:txEl>
                                          </p:spTgt>
                                        </p:tgtEl>
                                        <p:attrNameLst>
                                          <p:attrName>style.rotation</p:attrName>
                                        </p:attrNameLst>
                                      </p:cBhvr>
                                      <p:tavLst>
                                        <p:tav tm="0">
                                          <p:val>
                                            <p:fltVal val="90"/>
                                          </p:val>
                                        </p:tav>
                                        <p:tav tm="100000">
                                          <p:val>
                                            <p:fltVal val="0"/>
                                          </p:val>
                                        </p:tav>
                                      </p:tavLst>
                                    </p:anim>
                                    <p:animEffect transition="in" filter="fade">
                                      <p:cBhvr>
                                        <p:cTn id="23" dur="1000"/>
                                        <p:tgtEl>
                                          <p:spTgt spid="112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86B7A-9965-76EA-C47F-80CAFE69DC9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5F9B302-5753-4EED-A6F0-57EC4B518C02}"/>
              </a:ext>
            </a:extLst>
          </p:cNvPr>
          <p:cNvSpPr/>
          <p:nvPr/>
        </p:nvSpPr>
        <p:spPr>
          <a:xfrm>
            <a:off x="205273" y="26437"/>
            <a:ext cx="11963400" cy="523220"/>
          </a:xfrm>
          <a:prstGeom prst="rect">
            <a:avLst/>
          </a:prstGeom>
        </p:spPr>
        <p:txBody>
          <a:bodyPr wrap="square">
            <a:spAutoFit/>
          </a:bodyPr>
          <a:lstStyle/>
          <a:p>
            <a:pPr algn="ctr"/>
            <a:endParaRPr lang="en-US" sz="28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ECCFB0D-9F85-9A85-74B0-38FFD6316F3A}"/>
              </a:ext>
            </a:extLst>
          </p:cNvPr>
          <p:cNvSpPr/>
          <p:nvPr/>
        </p:nvSpPr>
        <p:spPr>
          <a:xfrm>
            <a:off x="76200" y="60568"/>
            <a:ext cx="12115800" cy="830997"/>
          </a:xfrm>
          <a:prstGeom prst="rect">
            <a:avLst/>
          </a:prstGeom>
        </p:spPr>
        <p:txBody>
          <a:bodyPr wrap="square">
            <a:spAutoFit/>
          </a:bodyPr>
          <a:lstStyle/>
          <a:p>
            <a:r>
              <a:rPr lang="en-US" sz="4800" b="1" dirty="0">
                <a:latin typeface="Times New Roman" panose="02020603050405020304" pitchFamily="18" charset="0"/>
                <a:cs typeface="Times New Roman" panose="02020603050405020304" pitchFamily="18" charset="0"/>
              </a:rPr>
              <a:t>4. Remuneration </a:t>
            </a:r>
            <a:r>
              <a:rPr lang="en-US" sz="3600" b="1" dirty="0"/>
              <a:t>1 Cor 3:13-15 </a:t>
            </a:r>
            <a:endParaRPr lang="en-US" sz="3600" dirty="0"/>
          </a:p>
        </p:txBody>
      </p:sp>
      <p:sp>
        <p:nvSpPr>
          <p:cNvPr id="10" name="Rectangle 9">
            <a:extLst>
              <a:ext uri="{FF2B5EF4-FFF2-40B4-BE49-F238E27FC236}">
                <a16:creationId xmlns:a16="http://schemas.microsoft.com/office/drawing/2014/main" id="{F3491788-A5CC-B448-F748-BE6BA610851D}"/>
              </a:ext>
            </a:extLst>
          </p:cNvPr>
          <p:cNvSpPr/>
          <p:nvPr/>
        </p:nvSpPr>
        <p:spPr>
          <a:xfrm>
            <a:off x="0" y="925696"/>
            <a:ext cx="12115800" cy="5755422"/>
          </a:xfrm>
          <a:prstGeom prst="rect">
            <a:avLst/>
          </a:prstGeom>
        </p:spPr>
        <p:txBody>
          <a:bodyPr wrap="square">
            <a:spAutoFit/>
          </a:bodyPr>
          <a:lstStyle/>
          <a:p>
            <a:pPr algn="ctr"/>
            <a:r>
              <a:rPr lang="en-US" sz="4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“Every man's work shall be made manifest:</a:t>
            </a:r>
          </a:p>
          <a:p>
            <a:pPr algn="ctr"/>
            <a:r>
              <a:rPr lang="en-US" sz="4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the day shall declare it, because it shall be revealed by fire; and the fire shall try every man's work</a:t>
            </a:r>
          </a:p>
          <a:p>
            <a:r>
              <a:rPr lang="en-US" sz="4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what sort it is. </a:t>
            </a:r>
          </a:p>
          <a:p>
            <a:pPr algn="ctr"/>
            <a:r>
              <a:rPr lang="en-US" sz="4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If any man's work abide which he hath built thereupon,</a:t>
            </a:r>
          </a:p>
          <a:p>
            <a:pPr algn="ctr"/>
            <a:r>
              <a:rPr lang="en-US" sz="4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shall receive a reward</a:t>
            </a:r>
            <a:r>
              <a:rPr lang="en-US" sz="4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Misthos</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pay for service)</a:t>
            </a:r>
          </a:p>
          <a:p>
            <a:pPr algn="ctr"/>
            <a:r>
              <a:rPr lang="en-US" sz="4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any man's work shall be burned, </a:t>
            </a:r>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(wood, hay, stubble)</a:t>
            </a:r>
            <a:endParaRPr 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4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shall suffer loss</a:t>
            </a: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r>
              <a:rPr lang="en-US" sz="4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but he himself shall be saved; yet so as by fire.” </a:t>
            </a:r>
            <a:endParaRPr lang="en-US" sz="16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6F3A5532-B94B-3B67-4695-2EF0E8C3701B}"/>
              </a:ext>
            </a:extLst>
          </p:cNvPr>
          <p:cNvSpPr txBox="1"/>
          <p:nvPr/>
        </p:nvSpPr>
        <p:spPr>
          <a:xfrm>
            <a:off x="5029200" y="2721114"/>
            <a:ext cx="6236804" cy="70788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(Temporary or Eternal)</a:t>
            </a:r>
          </a:p>
        </p:txBody>
      </p:sp>
    </p:spTree>
    <p:extLst>
      <p:ext uri="{BB962C8B-B14F-4D97-AF65-F5344CB8AC3E}">
        <p14:creationId xmlns:p14="http://schemas.microsoft.com/office/powerpoint/2010/main" val="16730527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wipe(down)">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 calcmode="lin" valueType="num">
                                      <p:cBhvr>
                                        <p:cTn id="17"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18" dur="10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19" dur="1000" fill="hold"/>
                                        <p:tgtEl>
                                          <p:spTgt spid="10">
                                            <p:txEl>
                                              <p:pRg st="4" end="4"/>
                                            </p:txEl>
                                          </p:spTgt>
                                        </p:tgtEl>
                                        <p:attrNameLst>
                                          <p:attrName>style.rotation</p:attrName>
                                        </p:attrNameLst>
                                      </p:cBhvr>
                                      <p:tavLst>
                                        <p:tav tm="0">
                                          <p:val>
                                            <p:fltVal val="90"/>
                                          </p:val>
                                        </p:tav>
                                        <p:tav tm="100000">
                                          <p:val>
                                            <p:fltVal val="0"/>
                                          </p:val>
                                        </p:tav>
                                      </p:tavLst>
                                    </p:anim>
                                    <p:animEffect transition="in" filter="fade">
                                      <p:cBhvr>
                                        <p:cTn id="20" dur="1000"/>
                                        <p:tgtEl>
                                          <p:spTgt spid="1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25" dur="500"/>
                                        <p:tgtEl>
                                          <p:spTgt spid="10">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xEl>
                                              <p:pRg st="6" end="6"/>
                                            </p:txEl>
                                          </p:spTgt>
                                        </p:tgtEl>
                                        <p:attrNameLst>
                                          <p:attrName>style.visibility</p:attrName>
                                        </p:attrNameLst>
                                      </p:cBhvr>
                                      <p:to>
                                        <p:strVal val="visible"/>
                                      </p:to>
                                    </p:set>
                                    <p:anim calcmode="lin" valueType="num">
                                      <p:cBhvr>
                                        <p:cTn id="30" dur="10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31" dur="1000" fill="hold"/>
                                        <p:tgtEl>
                                          <p:spTgt spid="10">
                                            <p:txEl>
                                              <p:pRg st="6" end="6"/>
                                            </p:txEl>
                                          </p:spTgt>
                                        </p:tgtEl>
                                        <p:attrNameLst>
                                          <p:attrName>ppt_h</p:attrName>
                                        </p:attrNameLst>
                                      </p:cBhvr>
                                      <p:tavLst>
                                        <p:tav tm="0">
                                          <p:val>
                                            <p:fltVal val="0"/>
                                          </p:val>
                                        </p:tav>
                                        <p:tav tm="100000">
                                          <p:val>
                                            <p:strVal val="#ppt_h"/>
                                          </p:val>
                                        </p:tav>
                                      </p:tavLst>
                                    </p:anim>
                                    <p:anim calcmode="lin" valueType="num">
                                      <p:cBhvr>
                                        <p:cTn id="32" dur="1000" fill="hold"/>
                                        <p:tgtEl>
                                          <p:spTgt spid="10">
                                            <p:txEl>
                                              <p:pRg st="6" end="6"/>
                                            </p:txEl>
                                          </p:spTgt>
                                        </p:tgtEl>
                                        <p:attrNameLst>
                                          <p:attrName>style.rotation</p:attrName>
                                        </p:attrNameLst>
                                      </p:cBhvr>
                                      <p:tavLst>
                                        <p:tav tm="0">
                                          <p:val>
                                            <p:fltVal val="90"/>
                                          </p:val>
                                        </p:tav>
                                        <p:tav tm="100000">
                                          <p:val>
                                            <p:fltVal val="0"/>
                                          </p:val>
                                        </p:tav>
                                      </p:tavLst>
                                    </p:anim>
                                    <p:animEffect transition="in" filter="fade">
                                      <p:cBhvr>
                                        <p:cTn id="33" dur="1000"/>
                                        <p:tgtEl>
                                          <p:spTgt spid="10">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xEl>
                                              <p:pRg st="7" end="7"/>
                                            </p:txEl>
                                          </p:spTgt>
                                        </p:tgtEl>
                                        <p:attrNameLst>
                                          <p:attrName>style.visibility</p:attrName>
                                        </p:attrNameLst>
                                      </p:cBhvr>
                                      <p:to>
                                        <p:strVal val="visible"/>
                                      </p:to>
                                    </p:set>
                                    <p:animEffect transition="in" filter="fade">
                                      <p:cBhvr>
                                        <p:cTn id="38" dur="1000"/>
                                        <p:tgtEl>
                                          <p:spTgt spid="10">
                                            <p:txEl>
                                              <p:pRg st="7" end="7"/>
                                            </p:txEl>
                                          </p:spTgt>
                                        </p:tgtEl>
                                      </p:cBhvr>
                                    </p:animEffect>
                                    <p:anim calcmode="lin" valueType="num">
                                      <p:cBhvr>
                                        <p:cTn id="39"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efault Design">
  <a:themeElements>
    <a:clrScheme name="Default Design 14">
      <a:dk1>
        <a:srgbClr val="2D2015"/>
      </a:dk1>
      <a:lt1>
        <a:srgbClr val="FFFFFF"/>
      </a:lt1>
      <a:dk2>
        <a:srgbClr val="5D3E74"/>
      </a:dk2>
      <a:lt2>
        <a:srgbClr val="E0D460"/>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4">
        <a:dk1>
          <a:srgbClr val="2D2015"/>
        </a:dk1>
        <a:lt1>
          <a:srgbClr val="FFFFFF"/>
        </a:lt1>
        <a:dk2>
          <a:srgbClr val="5D3E74"/>
        </a:dk2>
        <a:lt2>
          <a:srgbClr val="E0D460"/>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4">
      <a:dk1>
        <a:srgbClr val="2D2015"/>
      </a:dk1>
      <a:lt1>
        <a:srgbClr val="FFFFFF"/>
      </a:lt1>
      <a:dk2>
        <a:srgbClr val="5D3E74"/>
      </a:dk2>
      <a:lt2>
        <a:srgbClr val="E0D460"/>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4">
        <a:dk1>
          <a:srgbClr val="2D2015"/>
        </a:dk1>
        <a:lt1>
          <a:srgbClr val="FFFFFF"/>
        </a:lt1>
        <a:dk2>
          <a:srgbClr val="5D3E74"/>
        </a:dk2>
        <a:lt2>
          <a:srgbClr val="E0D460"/>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
      <a:dk1>
        <a:srgbClr val="808080"/>
      </a:dk1>
      <a:lt1>
        <a:srgbClr val="FFFFFF"/>
      </a:lt1>
      <a:dk2>
        <a:srgbClr val="000000"/>
      </a:dk2>
      <a:lt2>
        <a:srgbClr val="000000"/>
      </a:lt2>
      <a:accent1>
        <a:srgbClr val="988C81"/>
      </a:accent1>
      <a:accent2>
        <a:srgbClr val="333399"/>
      </a:accent2>
      <a:accent3>
        <a:srgbClr val="AAAAAA"/>
      </a:accent3>
      <a:accent4>
        <a:srgbClr val="DADADA"/>
      </a:accent4>
      <a:accent5>
        <a:srgbClr val="CAC5C1"/>
      </a:accent5>
      <a:accent6>
        <a:srgbClr val="2D2D8A"/>
      </a:accent6>
      <a:hlink>
        <a:srgbClr val="009999"/>
      </a:hlink>
      <a:folHlink>
        <a:srgbClr val="99CC00"/>
      </a:folHlink>
    </a:clrScheme>
    <a:fontScheme name="Office Theme">
      <a:majorFont>
        <a:latin typeface="Arial"/>
        <a:ea typeface="ヒラギノ角ゴ Pro W6"/>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988C8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FFFFF"/>
            </a:solidFill>
            <a:effectLst/>
            <a:latin typeface="Arial" panose="020B0604020202020204" pitchFamily="34" charset="0"/>
            <a:ea typeface="ヒラギノ角ゴ Pro W3" pitchFamily="1" charset="-128"/>
            <a:sym typeface="Arial" panose="020B0604020202020204" pitchFamily="34" charset="0"/>
          </a:defRPr>
        </a:defPPr>
      </a:lstStyle>
    </a:spDef>
    <a:lnDef>
      <a:spPr bwMode="auto">
        <a:xfrm>
          <a:off x="0" y="0"/>
          <a:ext cx="1" cy="1"/>
        </a:xfrm>
        <a:custGeom>
          <a:avLst/>
          <a:gdLst/>
          <a:ahLst/>
          <a:cxnLst/>
          <a:rect l="0" t="0" r="0" b="0"/>
          <a:pathLst/>
        </a:custGeom>
        <a:solidFill>
          <a:srgbClr val="988C8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FFFFF"/>
            </a:solidFill>
            <a:effectLst/>
            <a:latin typeface="Arial" panose="020B0604020202020204" pitchFamily="34" charset="0"/>
            <a:ea typeface="ヒラギノ角ゴ Pro W3" pitchFamily="1" charset="-128"/>
            <a:sym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un. Evening-Wen Sun.">
  <a:themeElements>
    <a:clrScheme name="Sun. Evening-Wen Su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Sun. Evening-Wen Sun.">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 Evening-Wen Su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un. Evening-Wen Su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un. Evening-Wen Su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un. Evening-Wen Su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un. Evening-Wen Su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un. Evening-Wen Su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un. Evening-Wen Su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2206</Words>
  <Application>Microsoft Office PowerPoint</Application>
  <PresentationFormat>Widescreen</PresentationFormat>
  <Paragraphs>237</Paragraphs>
  <Slides>33</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33</vt:i4>
      </vt:variant>
    </vt:vector>
  </HeadingPairs>
  <TitlesOfParts>
    <vt:vector size="44" baseType="lpstr">
      <vt:lpstr>Arial</vt:lpstr>
      <vt:lpstr>Arial Narrow</vt:lpstr>
      <vt:lpstr>Calibri</vt:lpstr>
      <vt:lpstr>Georgia</vt:lpstr>
      <vt:lpstr>Lucida Grande</vt:lpstr>
      <vt:lpstr>Times New Roman</vt:lpstr>
      <vt:lpstr>Wingdings</vt:lpstr>
      <vt:lpstr>Default Design</vt:lpstr>
      <vt:lpstr>Default Design</vt:lpstr>
      <vt:lpstr>3_Office Theme</vt:lpstr>
      <vt:lpstr>Sun. Evening-Wen Sun.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Peters</dc:creator>
  <cp:lastModifiedBy>Keith Peters</cp:lastModifiedBy>
  <cp:revision>20</cp:revision>
  <dcterms:created xsi:type="dcterms:W3CDTF">2018-07-05T17:42:13Z</dcterms:created>
  <dcterms:modified xsi:type="dcterms:W3CDTF">2024-11-03T15:04:51Z</dcterms:modified>
</cp:coreProperties>
</file>