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724" r:id="rId3"/>
    <p:sldMasterId id="2147483733" r:id="rId4"/>
  </p:sldMasterIdLst>
  <p:notesMasterIdLst>
    <p:notesMasterId r:id="rId49"/>
  </p:notesMasterIdLst>
  <p:sldIdLst>
    <p:sldId id="539" r:id="rId5"/>
    <p:sldId id="540" r:id="rId6"/>
    <p:sldId id="512" r:id="rId7"/>
    <p:sldId id="442" r:id="rId8"/>
    <p:sldId id="492" r:id="rId9"/>
    <p:sldId id="445" r:id="rId10"/>
    <p:sldId id="497" r:id="rId11"/>
    <p:sldId id="466" r:id="rId12"/>
    <p:sldId id="509" r:id="rId13"/>
    <p:sldId id="447" r:id="rId14"/>
    <p:sldId id="444" r:id="rId15"/>
    <p:sldId id="511" r:id="rId16"/>
    <p:sldId id="510" r:id="rId17"/>
    <p:sldId id="495" r:id="rId18"/>
    <p:sldId id="513" r:id="rId19"/>
    <p:sldId id="515" r:id="rId20"/>
    <p:sldId id="514" r:id="rId21"/>
    <p:sldId id="501" r:id="rId22"/>
    <p:sldId id="502" r:id="rId23"/>
    <p:sldId id="529" r:id="rId24"/>
    <p:sldId id="505" r:id="rId25"/>
    <p:sldId id="517" r:id="rId26"/>
    <p:sldId id="520" r:id="rId27"/>
    <p:sldId id="521" r:id="rId28"/>
    <p:sldId id="522" r:id="rId29"/>
    <p:sldId id="523" r:id="rId30"/>
    <p:sldId id="531" r:id="rId31"/>
    <p:sldId id="533" r:id="rId32"/>
    <p:sldId id="534" r:id="rId33"/>
    <p:sldId id="535" r:id="rId34"/>
    <p:sldId id="536" r:id="rId35"/>
    <p:sldId id="532" r:id="rId36"/>
    <p:sldId id="524" r:id="rId37"/>
    <p:sldId id="537" r:id="rId38"/>
    <p:sldId id="538" r:id="rId39"/>
    <p:sldId id="499" r:id="rId40"/>
    <p:sldId id="519" r:id="rId41"/>
    <p:sldId id="432" r:id="rId42"/>
    <p:sldId id="525" r:id="rId43"/>
    <p:sldId id="503" r:id="rId44"/>
    <p:sldId id="526" r:id="rId45"/>
    <p:sldId id="527" r:id="rId46"/>
    <p:sldId id="490" r:id="rId47"/>
    <p:sldId id="528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0033CC"/>
    <a:srgbClr val="333300"/>
    <a:srgbClr val="1C1C1C"/>
    <a:srgbClr val="FF00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33" autoAdjust="0"/>
    <p:restoredTop sz="91768" autoAdjust="0"/>
  </p:normalViewPr>
  <p:slideViewPr>
    <p:cSldViewPr>
      <p:cViewPr varScale="1">
        <p:scale>
          <a:sx n="89" d="100"/>
          <a:sy n="89" d="100"/>
        </p:scale>
        <p:origin x="78" y="31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451C4-DFD4-4341-B0D5-E1F08EC0062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E62D5-1097-4724-B257-F3346C698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65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C8FE7-9712-4AC8-8FC6-24617B4616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60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E62D5-1097-4724-B257-F3346C6984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227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E62D5-1097-4724-B257-F3346C6984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43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E62D5-1097-4724-B257-F3346C6984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49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AF5B-3ABF-4EB2-8050-06953D237B3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E0F6E9A8-8063-445C-9F3E-9A7A4C492E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AF5B-3ABF-4EB2-8050-06953D237B3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E9A8-8063-445C-9F3E-9A7A4C492E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AF5B-3ABF-4EB2-8050-06953D237B3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E9A8-8063-445C-9F3E-9A7A4C492E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F639FB-4A2B-445D-8189-8C6B32C6841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109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563C9-FBDD-4051-9C20-EEC787D2F7B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875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AFAE8-3BDD-446E-A781-A15068AA4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04" y="365001"/>
            <a:ext cx="10516195" cy="13260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02B6F-09EA-4AC5-9676-DD8255871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782961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AF5B-3ABF-4EB2-8050-06953D237B3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E0F6E9A8-8063-445C-9F3E-9A7A4C492E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AF5B-3ABF-4EB2-8050-06953D237B3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E9A8-8063-445C-9F3E-9A7A4C492E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AF5B-3ABF-4EB2-8050-06953D237B3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E9A8-8063-445C-9F3E-9A7A4C492E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AF5B-3ABF-4EB2-8050-06953D237B3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E0F6E9A8-8063-445C-9F3E-9A7A4C492E6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AF5B-3ABF-4EB2-8050-06953D237B3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E9A8-8063-445C-9F3E-9A7A4C492E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AF5B-3ABF-4EB2-8050-06953D237B3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E9A8-8063-445C-9F3E-9A7A4C492E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AF5B-3ABF-4EB2-8050-06953D237B3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E9A8-8063-445C-9F3E-9A7A4C492E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AF5B-3ABF-4EB2-8050-06953D237B3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E9A8-8063-445C-9F3E-9A7A4C492E6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893AF5B-3ABF-4EB2-8050-06953D237B3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0F6E9A8-8063-445C-9F3E-9A7A4C492E6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700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9172B-854B-4E0C-9B71-44EC894EFD1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458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A634B-D136-43B6-B285-D0DECC795D9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8986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ED77218E-772C-4622-BC69-9830F0E818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90563" y="687586"/>
            <a:ext cx="10810875" cy="5473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180838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Arial" panose="020B060402020202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788320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4" r:id="rId1"/>
  </p:sldLayoutIdLst>
  <p:transition/>
  <p:txStyles>
    <p:titleStyle>
      <a:lvl1pPr marL="27906" algn="ctr" rtl="0" fontAlgn="base">
        <a:spcBef>
          <a:spcPct val="0"/>
        </a:spcBef>
        <a:spcAft>
          <a:spcPct val="0"/>
        </a:spcAft>
        <a:defRPr sz="3868" b="1" i="1" kern="1200">
          <a:solidFill>
            <a:srgbClr val="000000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27906" algn="ctr" rtl="0" fontAlgn="base">
        <a:spcBef>
          <a:spcPct val="0"/>
        </a:spcBef>
        <a:spcAft>
          <a:spcPct val="0"/>
        </a:spcAft>
        <a:defRPr sz="3868" b="1" i="1">
          <a:solidFill>
            <a:srgbClr val="000000"/>
          </a:solidFill>
          <a:latin typeface="Arial" panose="020B0604020202020204" pitchFamily="34" charset="0"/>
          <a:ea typeface="ヒラギノ角ゴ Pro W6" pitchFamily="1" charset="-128"/>
          <a:sym typeface="Arial" panose="020B0604020202020204" pitchFamily="34" charset="0"/>
        </a:defRPr>
      </a:lvl2pPr>
      <a:lvl3pPr marL="27906" algn="ctr" rtl="0" fontAlgn="base">
        <a:spcBef>
          <a:spcPct val="0"/>
        </a:spcBef>
        <a:spcAft>
          <a:spcPct val="0"/>
        </a:spcAft>
        <a:defRPr sz="3868" b="1" i="1">
          <a:solidFill>
            <a:srgbClr val="000000"/>
          </a:solidFill>
          <a:latin typeface="Arial" panose="020B0604020202020204" pitchFamily="34" charset="0"/>
          <a:ea typeface="ヒラギノ角ゴ Pro W6" pitchFamily="1" charset="-128"/>
          <a:sym typeface="Arial" panose="020B0604020202020204" pitchFamily="34" charset="0"/>
        </a:defRPr>
      </a:lvl3pPr>
      <a:lvl4pPr marL="27906" algn="ctr" rtl="0" fontAlgn="base">
        <a:spcBef>
          <a:spcPct val="0"/>
        </a:spcBef>
        <a:spcAft>
          <a:spcPct val="0"/>
        </a:spcAft>
        <a:defRPr sz="3868" b="1" i="1">
          <a:solidFill>
            <a:srgbClr val="000000"/>
          </a:solidFill>
          <a:latin typeface="Arial" panose="020B0604020202020204" pitchFamily="34" charset="0"/>
          <a:ea typeface="ヒラギノ角ゴ Pro W6" pitchFamily="1" charset="-128"/>
          <a:sym typeface="Arial" panose="020B0604020202020204" pitchFamily="34" charset="0"/>
        </a:defRPr>
      </a:lvl4pPr>
      <a:lvl5pPr marL="27906" algn="ctr" rtl="0" fontAlgn="base">
        <a:spcBef>
          <a:spcPct val="0"/>
        </a:spcBef>
        <a:spcAft>
          <a:spcPct val="0"/>
        </a:spcAft>
        <a:defRPr sz="3868" b="1" i="1">
          <a:solidFill>
            <a:srgbClr val="000000"/>
          </a:solidFill>
          <a:latin typeface="Arial" panose="020B0604020202020204" pitchFamily="34" charset="0"/>
          <a:ea typeface="ヒラギノ角ゴ Pro W6" pitchFamily="1" charset="-128"/>
          <a:sym typeface="Arial" panose="020B0604020202020204" pitchFamily="34" charset="0"/>
        </a:defRPr>
      </a:lvl5pPr>
      <a:lvl6pPr marL="349380" algn="ctr" rtl="0" fontAlgn="base">
        <a:spcBef>
          <a:spcPct val="0"/>
        </a:spcBef>
        <a:spcAft>
          <a:spcPct val="0"/>
        </a:spcAft>
        <a:defRPr sz="3868" b="1" i="1">
          <a:solidFill>
            <a:srgbClr val="000000"/>
          </a:solidFill>
          <a:latin typeface="Arial" panose="020B0604020202020204" pitchFamily="34" charset="0"/>
          <a:ea typeface="ヒラギノ角ゴ Pro W6" pitchFamily="1" charset="-128"/>
          <a:sym typeface="Arial" panose="020B0604020202020204" pitchFamily="34" charset="0"/>
        </a:defRPr>
      </a:lvl6pPr>
      <a:lvl7pPr marL="670853" algn="ctr" rtl="0" fontAlgn="base">
        <a:spcBef>
          <a:spcPct val="0"/>
        </a:spcBef>
        <a:spcAft>
          <a:spcPct val="0"/>
        </a:spcAft>
        <a:defRPr sz="3868" b="1" i="1">
          <a:solidFill>
            <a:srgbClr val="000000"/>
          </a:solidFill>
          <a:latin typeface="Arial" panose="020B0604020202020204" pitchFamily="34" charset="0"/>
          <a:ea typeface="ヒラギノ角ゴ Pro W6" pitchFamily="1" charset="-128"/>
          <a:sym typeface="Arial" panose="020B0604020202020204" pitchFamily="34" charset="0"/>
        </a:defRPr>
      </a:lvl7pPr>
      <a:lvl8pPr marL="992326" algn="ctr" rtl="0" fontAlgn="base">
        <a:spcBef>
          <a:spcPct val="0"/>
        </a:spcBef>
        <a:spcAft>
          <a:spcPct val="0"/>
        </a:spcAft>
        <a:defRPr sz="3868" b="1" i="1">
          <a:solidFill>
            <a:srgbClr val="000000"/>
          </a:solidFill>
          <a:latin typeface="Arial" panose="020B0604020202020204" pitchFamily="34" charset="0"/>
          <a:ea typeface="ヒラギノ角ゴ Pro W6" pitchFamily="1" charset="-128"/>
          <a:sym typeface="Arial" panose="020B0604020202020204" pitchFamily="34" charset="0"/>
        </a:defRPr>
      </a:lvl8pPr>
      <a:lvl9pPr marL="1313800" algn="ctr" rtl="0" fontAlgn="base">
        <a:spcBef>
          <a:spcPct val="0"/>
        </a:spcBef>
        <a:spcAft>
          <a:spcPct val="0"/>
        </a:spcAft>
        <a:defRPr sz="3868" b="1" i="1">
          <a:solidFill>
            <a:srgbClr val="000000"/>
          </a:solidFill>
          <a:latin typeface="Arial" panose="020B0604020202020204" pitchFamily="34" charset="0"/>
          <a:ea typeface="ヒラギノ角ゴ Pro W6" pitchFamily="1" charset="-128"/>
          <a:sym typeface="Arial" panose="020B0604020202020204" pitchFamily="34" charset="0"/>
        </a:defRPr>
      </a:lvl9pPr>
    </p:titleStyle>
    <p:bodyStyle>
      <a:lvl1pPr marL="341565" indent="-338217" algn="l" rtl="0" fontAlgn="base">
        <a:spcBef>
          <a:spcPts val="773"/>
        </a:spcBef>
        <a:spcAft>
          <a:spcPct val="0"/>
        </a:spcAft>
        <a:buSzPct val="100000"/>
        <a:buFont typeface="Lucida Grande" pitchFamily="1" charset="0"/>
        <a:buChar char="•"/>
        <a:defRPr sz="3094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665271" indent="-275708" algn="l" rtl="0" fontAlgn="base">
        <a:spcBef>
          <a:spcPts val="633"/>
        </a:spcBef>
        <a:spcAft>
          <a:spcPct val="0"/>
        </a:spcAft>
        <a:buSzPct val="100000"/>
        <a:buFont typeface="Lucida Grande" pitchFamily="1" charset="0"/>
        <a:buChar char="–"/>
        <a:defRPr sz="2672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074927" indent="-228827" algn="l" rtl="0" fontAlgn="base">
        <a:spcBef>
          <a:spcPts val="562"/>
        </a:spcBef>
        <a:spcAft>
          <a:spcPct val="0"/>
        </a:spcAft>
        <a:buSzPct val="100000"/>
        <a:buFont typeface="Lucida Grande" pitchFamily="1" charset="0"/>
        <a:buChar char="•"/>
        <a:defRPr sz="2391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530348" indent="-226594" algn="l" rtl="0" fontAlgn="base">
        <a:spcBef>
          <a:spcPts val="492"/>
        </a:spcBef>
        <a:spcAft>
          <a:spcPct val="0"/>
        </a:spcAft>
        <a:buSzPct val="100000"/>
        <a:buFont typeface="Lucida Grande" pitchFamily="1" charset="0"/>
        <a:buChar char="–"/>
        <a:defRPr sz="1969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1986884" indent="-227711" algn="l" rtl="0" fontAlgn="base">
        <a:spcBef>
          <a:spcPts val="492"/>
        </a:spcBef>
        <a:spcAft>
          <a:spcPct val="0"/>
        </a:spcAft>
        <a:buSzPct val="100000"/>
        <a:buFont typeface="Lucida Grande" pitchFamily="1" charset="0"/>
        <a:buChar char="»"/>
        <a:defRPr sz="1969" kern="1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1768104" indent="-160736" algn="l" defTabSz="642947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577" indent="-160736" algn="l" defTabSz="642947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1051" indent="-160736" algn="l" defTabSz="642947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524" indent="-160736" algn="l" defTabSz="642947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294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73" algn="l" defTabSz="64294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47" algn="l" defTabSz="64294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420" algn="l" defTabSz="64294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94" algn="l" defTabSz="64294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367" algn="l" defTabSz="64294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840" algn="l" defTabSz="64294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314" algn="l" defTabSz="64294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787" algn="l" defTabSz="64294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iblical prophecy">
            <a:extLst>
              <a:ext uri="{FF2B5EF4-FFF2-40B4-BE49-F238E27FC236}">
                <a16:creationId xmlns:a16="http://schemas.microsoft.com/office/drawing/2014/main" id="{5EA82679-1A29-45D8-83AF-7B1E0D243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6DA49E-439B-4124-92D1-AD1E0F9FBF03}"/>
              </a:ext>
            </a:extLst>
          </p:cNvPr>
          <p:cNvSpPr txBox="1"/>
          <p:nvPr/>
        </p:nvSpPr>
        <p:spPr>
          <a:xfrm>
            <a:off x="76200" y="2758470"/>
            <a:ext cx="12039600" cy="2862322"/>
          </a:xfrm>
          <a:prstGeom prst="rect">
            <a:avLst/>
          </a:prstGeom>
          <a:solidFill>
            <a:schemeClr val="accent1">
              <a:lumMod val="50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Prophecy is like a complicated puzzle portraying the Story and Struggle of the ages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92D509-C232-4A69-935B-6A3323D49504}"/>
              </a:ext>
            </a:extLst>
          </p:cNvPr>
          <p:cNvSpPr/>
          <p:nvPr/>
        </p:nvSpPr>
        <p:spPr>
          <a:xfrm>
            <a:off x="3352800" y="5620792"/>
            <a:ext cx="4770152" cy="1200329"/>
          </a:xfrm>
          <a:prstGeom prst="rect">
            <a:avLst/>
          </a:prstGeom>
          <a:solidFill>
            <a:schemeClr val="accent1">
              <a:lumMod val="75000"/>
              <a:alpha val="54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sz="72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In Advance!</a:t>
            </a:r>
            <a:endParaRPr lang="en-US" b="1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058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054716-518F-3E5A-2BC5-FBA5230DC5E1}"/>
              </a:ext>
            </a:extLst>
          </p:cNvPr>
          <p:cNvSpPr txBox="1"/>
          <p:nvPr/>
        </p:nvSpPr>
        <p:spPr>
          <a:xfrm>
            <a:off x="114300" y="0"/>
            <a:ext cx="1196340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Thes 2:1-3 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”Now we beseech you, brethren,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by the coming of our Lord Jesus Christ,</a:t>
            </a:r>
            <a:endParaRPr lang="en-US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by our gathering together unto him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That ye be not soon shaken in mind, or be troubled, …, as that the day of Christ is at hand. …for that day shall not come, except there come a falling away first, and that man of sin be revealed, the son of perdition;… </a:t>
            </a:r>
          </a:p>
          <a:p>
            <a:pPr algn="ctr"/>
            <a:r>
              <a:rPr lang="en-US" sz="4000" b="1" dirty="0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the mystery of iniquity doth already work, only he who now lets will let, until he be taken out of the way. </a:t>
            </a:r>
          </a:p>
          <a:p>
            <a:pPr algn="ctr"/>
            <a:r>
              <a:rPr lang="en-US" sz="4000" b="1" dirty="0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then shall that Wicked be revealed…”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32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aniel's 70 Weeks - Heavenview UPC">
            <a:extLst>
              <a:ext uri="{FF2B5EF4-FFF2-40B4-BE49-F238E27FC236}">
                <a16:creationId xmlns:a16="http://schemas.microsoft.com/office/drawing/2014/main" id="{9871F8D6-F394-711B-4E0D-711279D69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A0AEEA-D840-BFFE-B2FD-9EF0162347D0}"/>
              </a:ext>
            </a:extLst>
          </p:cNvPr>
          <p:cNvSpPr txBox="1"/>
          <p:nvPr/>
        </p:nvSpPr>
        <p:spPr>
          <a:xfrm>
            <a:off x="-26502" y="5104150"/>
            <a:ext cx="12191999" cy="1446550"/>
          </a:xfrm>
          <a:prstGeom prst="rect">
            <a:avLst/>
          </a:prstGeom>
          <a:gradFill>
            <a:gsLst>
              <a:gs pos="43364">
                <a:schemeClr val="bg2">
                  <a:lumMod val="75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Georgia" panose="02040502050405020303" pitchFamily="18" charset="0"/>
              </a:rPr>
              <a:t>Daniel’s</a:t>
            </a:r>
            <a:r>
              <a:rPr lang="en-US" sz="8800" b="1" dirty="0"/>
              <a:t> 70</a:t>
            </a:r>
            <a:r>
              <a:rPr lang="en-US" sz="8800" b="1" baseline="30000" dirty="0"/>
              <a:t>th</a:t>
            </a:r>
            <a:r>
              <a:rPr lang="en-US" sz="8800" b="1" dirty="0"/>
              <a:t> Week</a:t>
            </a:r>
          </a:p>
        </p:txBody>
      </p:sp>
      <p:pic>
        <p:nvPicPr>
          <p:cNvPr id="1034" name="Picture 10" descr="Rise of the Antichrist">
            <a:extLst>
              <a:ext uri="{FF2B5EF4-FFF2-40B4-BE49-F238E27FC236}">
                <a16:creationId xmlns:a16="http://schemas.microsoft.com/office/drawing/2014/main" id="{8DC1191A-6E27-4D4D-0525-EDC9BC55E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" t="3746" r="-579" b="-3746"/>
          <a:stretch/>
        </p:blipFill>
        <p:spPr bwMode="auto">
          <a:xfrm>
            <a:off x="59038" y="850107"/>
            <a:ext cx="5621867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velation chapter 13 | Beast of revelation, Revelation bible, Book of ...">
            <a:extLst>
              <a:ext uri="{FF2B5EF4-FFF2-40B4-BE49-F238E27FC236}">
                <a16:creationId xmlns:a16="http://schemas.microsoft.com/office/drawing/2014/main" id="{857A3D8B-5A1D-073C-2919-0194D6E21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891" y="635168"/>
            <a:ext cx="6196109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F2E094-AFC3-8899-0C23-68DD49B6CA09}"/>
              </a:ext>
            </a:extLst>
          </p:cNvPr>
          <p:cNvSpPr txBox="1"/>
          <p:nvPr/>
        </p:nvSpPr>
        <p:spPr>
          <a:xfrm>
            <a:off x="5995891" y="4310018"/>
            <a:ext cx="6091687" cy="769441"/>
          </a:xfrm>
          <a:prstGeom prst="rect">
            <a:avLst/>
          </a:prstGeom>
          <a:solidFill>
            <a:srgbClr val="33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Revelation of the Beast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40D030-21E2-2BE9-5FC9-9DEEB08D72B6}"/>
              </a:ext>
            </a:extLst>
          </p:cNvPr>
          <p:cNvSpPr txBox="1"/>
          <p:nvPr/>
        </p:nvSpPr>
        <p:spPr>
          <a:xfrm>
            <a:off x="-1102" y="0"/>
            <a:ext cx="12134064" cy="1015663"/>
          </a:xfrm>
          <a:prstGeom prst="rect">
            <a:avLst/>
          </a:prstGeom>
          <a:solidFill>
            <a:srgbClr val="1C1C1C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Destiny! 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(Of a world that’s rejected God!)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FA0B18-20F6-0040-2444-4244B7554C00}"/>
              </a:ext>
            </a:extLst>
          </p:cNvPr>
          <p:cNvSpPr txBox="1"/>
          <p:nvPr/>
        </p:nvSpPr>
        <p:spPr>
          <a:xfrm>
            <a:off x="1639240" y="4546195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Revelation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22F5DD-4D4B-CB5E-2EB6-3162D5E191BD}"/>
              </a:ext>
            </a:extLst>
          </p:cNvPr>
          <p:cNvSpPr txBox="1"/>
          <p:nvPr/>
        </p:nvSpPr>
        <p:spPr>
          <a:xfrm>
            <a:off x="8686800" y="1015663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Revelation 13</a:t>
            </a:r>
          </a:p>
        </p:txBody>
      </p:sp>
    </p:spTree>
    <p:extLst>
      <p:ext uri="{BB962C8B-B14F-4D97-AF65-F5344CB8AC3E}">
        <p14:creationId xmlns:p14="http://schemas.microsoft.com/office/powerpoint/2010/main" val="428445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6A963F-C0B0-B357-D1DD-DF2C9FBA8DA1}"/>
              </a:ext>
            </a:extLst>
          </p:cNvPr>
          <p:cNvSpPr txBox="1"/>
          <p:nvPr/>
        </p:nvSpPr>
        <p:spPr>
          <a:xfrm>
            <a:off x="0" y="803435"/>
            <a:ext cx="12341274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A. Starts with a “Peace” treaty.  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 9:27</a:t>
            </a: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“he shall confirm the covenant with many for 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one week:”</a:t>
            </a:r>
            <a:endParaRPr lang="en-US" sz="5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1) This peace will be short lived! 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Thes 5:2-3 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“the day of the Lord cometh as a thief in the night. </a:t>
            </a:r>
          </a:p>
          <a:p>
            <a:pPr lvl="0" algn="ctr">
              <a:defRPr/>
            </a:pP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when they shall say, Peace and safety;</a:t>
            </a:r>
            <a:endParaRPr lang="en-US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then sudden destruction cometh upon them, </a:t>
            </a:r>
          </a:p>
          <a:p>
            <a:pPr lvl="0" algn="ctr">
              <a:defRPr/>
            </a:pP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 travail upon a woman with child; </a:t>
            </a:r>
          </a:p>
          <a:p>
            <a:pPr lvl="0" algn="ctr">
              <a:defRPr/>
            </a:pP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they shall not escape.”</a:t>
            </a:r>
            <a:endParaRPr lang="en-US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03EB90-0024-255B-340F-A0F0C70ED46C}"/>
              </a:ext>
            </a:extLst>
          </p:cNvPr>
          <p:cNvSpPr txBox="1"/>
          <p:nvPr/>
        </p:nvSpPr>
        <p:spPr>
          <a:xfrm>
            <a:off x="187830" y="0"/>
            <a:ext cx="120380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Rise of the Antichrist 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 6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99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6A963F-C0B0-B357-D1DD-DF2C9FBA8DA1}"/>
              </a:ext>
            </a:extLst>
          </p:cNvPr>
          <p:cNvSpPr txBox="1"/>
          <p:nvPr/>
        </p:nvSpPr>
        <p:spPr>
          <a:xfrm>
            <a:off x="0" y="1295400"/>
            <a:ext cx="1234127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1) T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his “prince” is </a:t>
            </a:r>
            <a:r>
              <a:rPr lang="en-US" sz="44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initially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portrayed as a      </a:t>
            </a:r>
          </a:p>
          <a:p>
            <a:pPr lvl="0">
              <a:defRPr/>
            </a:pP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victorious king on a white stallion.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9672B9-5D1C-0158-2675-F6F67A0BA306}"/>
              </a:ext>
            </a:extLst>
          </p:cNvPr>
          <p:cNvSpPr txBox="1"/>
          <p:nvPr/>
        </p:nvSpPr>
        <p:spPr>
          <a:xfrm>
            <a:off x="-11289" y="2811438"/>
            <a:ext cx="89016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Rev. 6:1,2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“…and a crown was given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unto him: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03EB90-0024-255B-340F-A0F0C70ED46C}"/>
              </a:ext>
            </a:extLst>
          </p:cNvPr>
          <p:cNvSpPr txBox="1"/>
          <p:nvPr/>
        </p:nvSpPr>
        <p:spPr>
          <a:xfrm>
            <a:off x="115863" y="0"/>
            <a:ext cx="120380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He spends the first half of this 70</a:t>
            </a:r>
            <a:r>
              <a:rPr kumimoji="0" lang="en-US" sz="4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week   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ntium" panose="02000503060000020004" pitchFamily="2" charset="0"/>
                <a:ea typeface="+mn-ea"/>
                <a:cs typeface="+mn-cs"/>
              </a:rPr>
              <a:t>shābûa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ntium" panose="02000503060000020004" pitchFamily="2" charset="0"/>
                <a:ea typeface="+mn-ea"/>
                <a:cs typeface="+mn-cs"/>
              </a:rPr>
              <a:t>)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accumulating power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F46466-601D-2EF5-3271-F4E2E5B6D153}"/>
              </a:ext>
            </a:extLst>
          </p:cNvPr>
          <p:cNvSpPr txBox="1"/>
          <p:nvPr/>
        </p:nvSpPr>
        <p:spPr>
          <a:xfrm>
            <a:off x="38101" y="4234645"/>
            <a:ext cx="76962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he went forth </a:t>
            </a: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conquering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to </a:t>
            </a: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conquer.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Nikaō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to subdue, overcome)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79EF6-E7B5-0956-071A-41258F0A99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875" t="2137" r="44375" b="33304"/>
          <a:stretch/>
        </p:blipFill>
        <p:spPr>
          <a:xfrm>
            <a:off x="8936632" y="2667000"/>
            <a:ext cx="3217267" cy="405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9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e Four Horsemen of the Apocalypse - Who Are They &amp; What Do They Represent?">
            <a:extLst>
              <a:ext uri="{FF2B5EF4-FFF2-40B4-BE49-F238E27FC236}">
                <a16:creationId xmlns:a16="http://schemas.microsoft.com/office/drawing/2014/main" id="{1FCE883F-8957-DB1B-149B-131BFC4D2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4" y="8664"/>
            <a:ext cx="12192000" cy="684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6DEBA3-505B-CAFF-8655-1A634FD744CD}"/>
              </a:ext>
            </a:extLst>
          </p:cNvPr>
          <p:cNvSpPr txBox="1"/>
          <p:nvPr/>
        </p:nvSpPr>
        <p:spPr>
          <a:xfrm>
            <a:off x="304800" y="3179110"/>
            <a:ext cx="198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War 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vs 3-4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CDECDB-1A94-4AE8-34EB-1D5E3CBCDB62}"/>
              </a:ext>
            </a:extLst>
          </p:cNvPr>
          <p:cNvSpPr txBox="1"/>
          <p:nvPr/>
        </p:nvSpPr>
        <p:spPr>
          <a:xfrm>
            <a:off x="6400800" y="3085516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Famine</a:t>
            </a:r>
          </a:p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vs 5,6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9BBE4F-F899-79C3-D617-93B8625D969B}"/>
              </a:ext>
            </a:extLst>
          </p:cNvPr>
          <p:cNvSpPr txBox="1"/>
          <p:nvPr/>
        </p:nvSpPr>
        <p:spPr>
          <a:xfrm>
            <a:off x="9662984" y="3461540"/>
            <a:ext cx="266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4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Death 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 7-8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98C3C9-3DB1-A651-EA0C-C0D384C44DBC}"/>
              </a:ext>
            </a:extLst>
          </p:cNvPr>
          <p:cNvSpPr txBox="1"/>
          <p:nvPr/>
        </p:nvSpPr>
        <p:spPr>
          <a:xfrm>
            <a:off x="-1676400" y="840987"/>
            <a:ext cx="64761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Rev. 6: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A963F-C0B0-B357-D1DD-DF2C9FBA8DA1}"/>
              </a:ext>
            </a:extLst>
          </p:cNvPr>
          <p:cNvSpPr txBox="1"/>
          <p:nvPr/>
        </p:nvSpPr>
        <p:spPr>
          <a:xfrm>
            <a:off x="38100" y="-10394"/>
            <a:ext cx="12115800" cy="830997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2) His rise will leave a wake of destruction. 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D9C79B-5F89-4912-EB1A-013B636E2826}"/>
              </a:ext>
            </a:extLst>
          </p:cNvPr>
          <p:cNvSpPr txBox="1"/>
          <p:nvPr/>
        </p:nvSpPr>
        <p:spPr>
          <a:xfrm>
            <a:off x="304800" y="5638800"/>
            <a:ext cx="11658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6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Persecution:  vs 9,10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64774A-10B1-7466-3462-A247CAD8310E}"/>
              </a:ext>
            </a:extLst>
          </p:cNvPr>
          <p:cNvSpPr txBox="1"/>
          <p:nvPr/>
        </p:nvSpPr>
        <p:spPr>
          <a:xfrm>
            <a:off x="3733800" y="2825167"/>
            <a:ext cx="1828800" cy="769441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seal</a:t>
            </a:r>
          </a:p>
        </p:txBody>
      </p:sp>
    </p:spTree>
    <p:extLst>
      <p:ext uri="{BB962C8B-B14F-4D97-AF65-F5344CB8AC3E}">
        <p14:creationId xmlns:p14="http://schemas.microsoft.com/office/powerpoint/2010/main" val="117332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6A963F-C0B0-B357-D1DD-DF2C9FBA8DA1}"/>
              </a:ext>
            </a:extLst>
          </p:cNvPr>
          <p:cNvSpPr txBox="1"/>
          <p:nvPr/>
        </p:nvSpPr>
        <p:spPr>
          <a:xfrm>
            <a:off x="76200" y="-76200"/>
            <a:ext cx="12115800" cy="677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2) His rise will leave a wake of destruction. </a:t>
            </a:r>
          </a:p>
          <a:p>
            <a:pPr lvl="0"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a) This first half of Daniel’s final week reveal    </a:t>
            </a:r>
          </a:p>
          <a:p>
            <a:pPr lvl="0"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the </a:t>
            </a:r>
            <a:r>
              <a:rPr lang="en-US" sz="4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natural consequences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 his rise to global </a:t>
            </a:r>
          </a:p>
          <a:p>
            <a:pPr lvl="0"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dominance and tyranny.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(seals of Rev. 6) </a:t>
            </a:r>
          </a:p>
          <a:p>
            <a:pPr lvl="0"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(1) Tyrannical leader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(2) War  </a:t>
            </a:r>
          </a:p>
          <a:p>
            <a:pPr lvl="0"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(3) Famine  (4) Death   (5) Persecution </a:t>
            </a:r>
          </a:p>
          <a:p>
            <a:pPr lvl="0">
              <a:spcBef>
                <a:spcPts val="1200"/>
              </a:spcBef>
              <a:defRPr/>
            </a:pP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b) This could be described as</a:t>
            </a:r>
          </a:p>
          <a:p>
            <a:pPr lvl="0">
              <a:defRPr/>
            </a:pP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4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“the wrath of the antichrist” </a:t>
            </a:r>
          </a:p>
          <a:p>
            <a:pPr lvl="0">
              <a:defRPr/>
            </a:pP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on those who oppose his tyrannical rise.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01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6A963F-C0B0-B357-D1DD-DF2C9FBA8DA1}"/>
              </a:ext>
            </a:extLst>
          </p:cNvPr>
          <p:cNvSpPr txBox="1"/>
          <p:nvPr/>
        </p:nvSpPr>
        <p:spPr>
          <a:xfrm>
            <a:off x="19756" y="-95042"/>
            <a:ext cx="12115800" cy="6801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4800" b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3) The 6</a:t>
            </a:r>
            <a:r>
              <a:rPr kumimoji="0" lang="en-US" sz="4800" b="1" u="none" strike="noStrike" kern="1200" cap="none" spc="0" normalizeH="0" baseline="3000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kumimoji="0" lang="en-US" sz="4800" b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seal (vs 12-17) introduces</a:t>
            </a:r>
            <a:r>
              <a:rPr kumimoji="0" lang="en-US" sz="4800" b="1" u="none" strike="noStrike" kern="120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kumimoji="0" lang="en-US" sz="4800" b="1" i="1" u="sng" strike="noStrike" kern="120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supernatural consequences </a:t>
            </a:r>
            <a:r>
              <a:rPr kumimoji="0" lang="en-US" sz="4800" b="1" u="none" strike="noStrike" kern="120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of rejecting God,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 6:12-15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“when he had opened the sixth seal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…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there was a great earthquake; and the sun became black … and the moon became as blood;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And the stars of heaven fell unto the earth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and every mountain and island were moved…</a:t>
            </a:r>
          </a:p>
          <a:p>
            <a:pPr lvl="0" algn="ctr">
              <a:defRPr/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the kings of the earth, and the great men, …and every bondman, and every free man, hid themselves in the dens and in the rocks of the mountains; 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51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6A963F-C0B0-B357-D1DD-DF2C9FBA8DA1}"/>
              </a:ext>
            </a:extLst>
          </p:cNvPr>
          <p:cNvSpPr txBox="1"/>
          <p:nvPr/>
        </p:nvSpPr>
        <p:spPr>
          <a:xfrm>
            <a:off x="98854" y="0"/>
            <a:ext cx="12115800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Rev 6:16-17 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said to the mountains and rocks, </a:t>
            </a:r>
          </a:p>
          <a:p>
            <a:pPr lvl="0" algn="ctr">
              <a:defRPr/>
            </a:pP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Fall on us, and hide us from the face of him that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sitteth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on the throne,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(Rev. 4) </a:t>
            </a:r>
          </a:p>
          <a:p>
            <a:pPr lvl="0" algn="ctr">
              <a:defRPr/>
            </a:pP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from </a:t>
            </a:r>
            <a:r>
              <a:rPr lang="en-US" sz="6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wrath of the Lamb</a:t>
            </a:r>
            <a:r>
              <a:rPr lang="en-US" sz="6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the </a:t>
            </a: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great day of is wrath 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 come;</a:t>
            </a:r>
          </a:p>
          <a:p>
            <a:pPr lvl="0" algn="ctr">
              <a:defRPr/>
            </a:pP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who shall be able to stand?” </a:t>
            </a:r>
          </a:p>
          <a:p>
            <a:pPr lvl="0" algn="ctr">
              <a:defRPr/>
            </a:pPr>
            <a:r>
              <a:rPr lang="en-US" sz="4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sets in motion a series of 21 divine judgements on a rebellious earth</a:t>
            </a:r>
            <a:r>
              <a:rPr lang="en-US" sz="4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algn="ctr">
              <a:defRPr/>
            </a:pPr>
            <a:r>
              <a:rPr lang="en-US" sz="5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(Rev 8-14) </a:t>
            </a:r>
          </a:p>
        </p:txBody>
      </p:sp>
    </p:spTree>
    <p:extLst>
      <p:ext uri="{BB962C8B-B14F-4D97-AF65-F5344CB8AC3E}">
        <p14:creationId xmlns:p14="http://schemas.microsoft.com/office/powerpoint/2010/main" val="11799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6A963F-C0B0-B357-D1DD-DF2C9FBA8DA1}"/>
              </a:ext>
            </a:extLst>
          </p:cNvPr>
          <p:cNvSpPr txBox="1"/>
          <p:nvPr/>
        </p:nvSpPr>
        <p:spPr>
          <a:xfrm>
            <a:off x="-74637" y="0"/>
            <a:ext cx="12341274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Revelation of the Beast!</a:t>
            </a:r>
            <a:r>
              <a:rPr kumimoji="0" lang="en-US" sz="6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Eventually his true nature is revealed. 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(Rev. 13) 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4800" b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Why?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Rev 13:2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beast …</a:t>
            </a:r>
            <a:r>
              <a:rPr lang="en-US" sz="4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like unto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leopard, and his feet were as the feet of a bear, and his mouth as the mouth of a lion: </a:t>
            </a: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the dragon gave him</a:t>
            </a:r>
            <a:endParaRPr lang="en-US" sz="44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F2ED70-99E4-7917-E520-61648DFFF319}"/>
              </a:ext>
            </a:extLst>
          </p:cNvPr>
          <p:cNvSpPr txBox="1"/>
          <p:nvPr/>
        </p:nvSpPr>
        <p:spPr>
          <a:xfrm>
            <a:off x="8467" y="4191000"/>
            <a:ext cx="9262778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his power</a:t>
            </a:r>
            <a:r>
              <a:rPr kumimoji="0" lang="en-US" sz="4400" b="1" i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 </a:t>
            </a:r>
            <a:r>
              <a:rPr kumimoji="0" lang="en-US" sz="4400" b="1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600" b="1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dynamis</a:t>
            </a:r>
            <a:r>
              <a:rPr kumimoji="0" lang="en-US" sz="3600" b="1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force, ability)</a:t>
            </a:r>
            <a:endParaRPr kumimoji="0" lang="en-US" sz="4400" b="1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his seat, </a:t>
            </a:r>
            <a:r>
              <a:rPr kumimoji="0" lang="en-US" sz="4000" b="1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4000" b="1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thronos</a:t>
            </a:r>
            <a:r>
              <a:rPr kumimoji="0" lang="en-US" sz="4000" b="1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throne!)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great authority.” </a:t>
            </a:r>
            <a:r>
              <a:rPr kumimoji="0" lang="en-US" sz="4400" b="1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4000" b="1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exousia</a:t>
            </a:r>
            <a:r>
              <a:rPr kumimoji="0" lang="en-US" sz="4000" b="1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mastery)</a:t>
            </a:r>
            <a:endParaRPr kumimoji="0" lang="en-US" sz="4400" b="1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DF1B7F-B563-B372-7301-F401772A232D}"/>
              </a:ext>
            </a:extLst>
          </p:cNvPr>
          <p:cNvSpPr txBox="1"/>
          <p:nvPr/>
        </p:nvSpPr>
        <p:spPr>
          <a:xfrm>
            <a:off x="2602089" y="1621036"/>
            <a:ext cx="96758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Satanic possession and plans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Is. 14:14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71123A-D58B-F629-4C1A-BA3BD491AA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57"/>
          <a:stretch/>
        </p:blipFill>
        <p:spPr>
          <a:xfrm>
            <a:off x="9144000" y="3657600"/>
            <a:ext cx="3039533" cy="320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3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6A963F-C0B0-B357-D1DD-DF2C9FBA8DA1}"/>
              </a:ext>
            </a:extLst>
          </p:cNvPr>
          <p:cNvSpPr txBox="1"/>
          <p:nvPr/>
        </p:nvSpPr>
        <p:spPr>
          <a:xfrm>
            <a:off x="-74637" y="-125820"/>
            <a:ext cx="12341274" cy="710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800" b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When: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Dan. 9:27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4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the midst of the week “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1) When Satan is cast to the earth in Rev. 12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a type of “time line” is established.  Vs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“the woman </a:t>
            </a: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(believing Israel)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fled into the wilderness, where she hath a place prepared of God,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that they should feed her there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…Woe to the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inhabitors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the earth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…!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 the devil is come down unto you, having great wrath,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because he </a:t>
            </a:r>
            <a:r>
              <a:rPr kumimoji="0" lang="en-US" sz="40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knoweth</a:t>
            </a: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that he hath but a short time.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… he persecuted the woman </a:t>
            </a: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noProof="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Israel)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which brought forth the man child.” </a:t>
            </a: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(vs</a:t>
            </a:r>
            <a:r>
              <a:rPr kumimoji="0" lang="en-US" sz="4000" b="1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5: Jesus)</a:t>
            </a: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600" b="1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DCF7D-47BD-B3D8-1768-D5B080BD0AA9}"/>
              </a:ext>
            </a:extLst>
          </p:cNvPr>
          <p:cNvSpPr txBox="1"/>
          <p:nvPr/>
        </p:nvSpPr>
        <p:spPr>
          <a:xfrm>
            <a:off x="8382000" y="3075056"/>
            <a:ext cx="3048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1260 days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7340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B59EEC22-143B-4484-AA0F-F693D9F347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228600"/>
            <a:ext cx="12192000" cy="6085284"/>
          </a:xfrm>
          <a:ln/>
        </p:spPr>
        <p:txBody>
          <a:bodyPr vert="horz" wrap="square" lIns="26788" tIns="26788" rIns="218585" bIns="26788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US" sz="4000" dirty="0"/>
              <a:t>2 Timothy 2:15</a:t>
            </a:r>
          </a:p>
          <a:p>
            <a:pPr marL="0" indent="0" algn="ctr">
              <a:buNone/>
            </a:pP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“Study to shew thyself approved unto God, </a:t>
            </a:r>
          </a:p>
          <a:p>
            <a:pPr marL="0" indent="0" algn="ctr">
              <a:buNone/>
            </a:pP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workman that </a:t>
            </a:r>
            <a:r>
              <a:rPr lang="en-US" sz="4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needeth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not to be ashamed,</a:t>
            </a:r>
          </a:p>
          <a:p>
            <a:pPr marL="0" indent="0" algn="ctr">
              <a:buNone/>
            </a:pPr>
            <a:r>
              <a:rPr lang="en-US" sz="4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rightly dividing 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word of truth.” </a:t>
            </a:r>
          </a:p>
          <a:p>
            <a:pPr marL="0" indent="0" algn="ctr">
              <a:buNone/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Studying God’s word is necessary to learn how to rightly put the pieces of God’s “Prophetic Puzzle” together!</a:t>
            </a:r>
          </a:p>
          <a:p>
            <a:pPr marL="0" indent="0" algn="ctr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771984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6A963F-C0B0-B357-D1DD-DF2C9FBA8DA1}"/>
              </a:ext>
            </a:extLst>
          </p:cNvPr>
          <p:cNvSpPr txBox="1"/>
          <p:nvPr/>
        </p:nvSpPr>
        <p:spPr>
          <a:xfrm>
            <a:off x="-74637" y="0"/>
            <a:ext cx="12341274" cy="7386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And to the woman were given two wings of a great eagle, that she might fly into the wilderness, into her place, where she is nourished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 a time </a:t>
            </a:r>
            <a:r>
              <a:rPr kumimoji="0" lang="en-US" sz="4000" b="1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(1)</a:t>
            </a: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and times </a:t>
            </a:r>
            <a:r>
              <a:rPr kumimoji="0" lang="en-US" sz="4000" b="1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(2)</a:t>
            </a:r>
            <a:r>
              <a:rPr kumimoji="0" lang="en-US" sz="4000" b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half a time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(1/2)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from the face of the serpent….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(3 ½ years=1260 days)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And the dragon was wroth with the woman,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went to make war with the remnant of her seed,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which keep the commandments of God,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and have the testimony of Jesus Christ.”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DE62C8-B591-27C3-7CBA-0BCEEE80F6ED}"/>
              </a:ext>
            </a:extLst>
          </p:cNvPr>
          <p:cNvSpPr txBox="1"/>
          <p:nvPr/>
        </p:nvSpPr>
        <p:spPr>
          <a:xfrm>
            <a:off x="2133600" y="6172200"/>
            <a:ext cx="63669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(see Ro 9)</a:t>
            </a:r>
          </a:p>
        </p:txBody>
      </p:sp>
    </p:spTree>
    <p:extLst>
      <p:ext uri="{BB962C8B-B14F-4D97-AF65-F5344CB8AC3E}">
        <p14:creationId xmlns:p14="http://schemas.microsoft.com/office/powerpoint/2010/main" val="260127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6A963F-C0B0-B357-D1DD-DF2C9FBA8DA1}"/>
              </a:ext>
            </a:extLst>
          </p:cNvPr>
          <p:cNvSpPr txBox="1"/>
          <p:nvPr/>
        </p:nvSpPr>
        <p:spPr>
          <a:xfrm>
            <a:off x="-74637" y="0"/>
            <a:ext cx="12341274" cy="7879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Daniel prophesied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this time line: </a:t>
            </a:r>
          </a:p>
          <a:p>
            <a:pPr lvl="0" algn="ctr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Dan. 7:25 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shall speak great words against the most High, and shall wear out the saints of the most High,</a:t>
            </a:r>
          </a:p>
          <a:p>
            <a:pPr lvl="0" algn="ctr">
              <a:defRPr/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…and they shall be given into his hand </a:t>
            </a:r>
          </a:p>
          <a:p>
            <a:pPr lvl="0" algn="ctr">
              <a:defRPr/>
            </a:pP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until a time and times and the dividing of time.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0" algn="ctr">
              <a:defRPr/>
            </a:pPr>
            <a:r>
              <a:rPr lang="en-US" sz="4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(3 ½ years)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John confirmed this same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time line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Rev. 13:5</a:t>
            </a:r>
          </a:p>
          <a:p>
            <a:pPr lvl="0" algn="ctr">
              <a:defRPr/>
            </a:pP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“Power was given unto him to continue </a:t>
            </a:r>
          </a:p>
          <a:p>
            <a:pPr lvl="0" algn="ctr">
              <a:defRPr/>
            </a:pP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Forty and two months”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43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6A963F-C0B0-B357-D1DD-DF2C9FBA8DA1}"/>
              </a:ext>
            </a:extLst>
          </p:cNvPr>
          <p:cNvSpPr txBox="1"/>
          <p:nvPr/>
        </p:nvSpPr>
        <p:spPr>
          <a:xfrm>
            <a:off x="0" y="19756"/>
            <a:ext cx="12341274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How: </a:t>
            </a:r>
            <a:r>
              <a:rPr lang="en-US" sz="4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 his true nature revealed?  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1) He’ll experience some type of an assassination</a:t>
            </a:r>
          </a:p>
          <a:p>
            <a:pPr lvl="0">
              <a:defRPr/>
            </a:pP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(attempt)</a:t>
            </a:r>
          </a:p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“I saw one of his heads as it were wounded to death; and his deadly wound was healed: </a:t>
            </a:r>
          </a:p>
          <a:p>
            <a:pPr lvl="0" algn="ctr">
              <a:defRPr/>
            </a:pP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all the world wondered after the beast. </a:t>
            </a:r>
          </a:p>
          <a:p>
            <a:pPr lvl="0" algn="ctr">
              <a:defRPr/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they worshipped the dragon 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which gave power unto the beast: and 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they worshipped the beast saying:</a:t>
            </a:r>
          </a:p>
          <a:p>
            <a:pPr lvl="0" algn="ctr">
              <a:defRPr/>
            </a:pP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Who is like unto the beast? </a:t>
            </a:r>
          </a:p>
          <a:p>
            <a:pPr lvl="0" algn="ctr">
              <a:defRPr/>
            </a:pP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Who’s able to make war with him?”</a:t>
            </a:r>
          </a:p>
          <a:p>
            <a:pPr lvl="0" algn="ctr">
              <a:defRPr/>
            </a:pP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0AE1F8-74AC-3621-FCA5-81546EFCDABA}"/>
              </a:ext>
            </a:extLst>
          </p:cNvPr>
          <p:cNvSpPr txBox="1"/>
          <p:nvPr/>
        </p:nvSpPr>
        <p:spPr>
          <a:xfrm>
            <a:off x="3276600" y="1447800"/>
            <a:ext cx="7543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resurrection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 13:3-4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28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6A963F-C0B0-B357-D1DD-DF2C9FBA8DA1}"/>
              </a:ext>
            </a:extLst>
          </p:cNvPr>
          <p:cNvSpPr txBox="1"/>
          <p:nvPr/>
        </p:nvSpPr>
        <p:spPr>
          <a:xfrm>
            <a:off x="0" y="19756"/>
            <a:ext cx="12192000" cy="726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2) He makes war with God’s people. Rev. 13:</a:t>
            </a:r>
          </a:p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5  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“And there was given unto him a mouth speaking great things and blasphemies; and power was given unto him to continue 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forty and two months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(3 ½ years)</a:t>
            </a:r>
          </a:p>
          <a:p>
            <a:pPr lvl="0" algn="ctr">
              <a:spcBef>
                <a:spcPts val="1200"/>
              </a:spcBef>
              <a:defRPr/>
            </a:pPr>
            <a:r>
              <a:rPr lang="en-US" sz="4000" b="1" dirty="0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he opened his mouth in blasphemy against God, to blaspheme his name, and his tabernacle, and them that dwell in heaven. </a:t>
            </a:r>
            <a:r>
              <a:rPr lang="en-US" sz="4000" b="1" dirty="0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it was given unto him </a:t>
            </a:r>
          </a:p>
          <a:p>
            <a:pPr lvl="0" algn="ctr">
              <a:defRPr/>
            </a:pP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make war with the saints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and to overcome them: </a:t>
            </a:r>
          </a:p>
          <a:p>
            <a:pPr lvl="0" algn="ctr">
              <a:defRPr/>
            </a:pP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power was given him over all kindreds, </a:t>
            </a:r>
          </a:p>
          <a:p>
            <a:pPr lvl="0" algn="ctr">
              <a:defRPr/>
            </a:pP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tongues, and nations.” </a:t>
            </a:r>
          </a:p>
          <a:p>
            <a:pPr lvl="0" algn="ctr">
              <a:defRPr/>
            </a:pP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D11825-56F1-08A6-779B-0A01DF3F20BA}"/>
              </a:ext>
            </a:extLst>
          </p:cNvPr>
          <p:cNvSpPr txBox="1"/>
          <p:nvPr/>
        </p:nvSpPr>
        <p:spPr>
          <a:xfrm>
            <a:off x="9525000" y="59436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Dan. 7:25</a:t>
            </a:r>
          </a:p>
        </p:txBody>
      </p:sp>
    </p:spTree>
    <p:extLst>
      <p:ext uri="{BB962C8B-B14F-4D97-AF65-F5344CB8AC3E}">
        <p14:creationId xmlns:p14="http://schemas.microsoft.com/office/powerpoint/2010/main" val="79275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6A963F-C0B0-B357-D1DD-DF2C9FBA8DA1}"/>
              </a:ext>
            </a:extLst>
          </p:cNvPr>
          <p:cNvSpPr txBox="1"/>
          <p:nvPr/>
        </p:nvSpPr>
        <p:spPr>
          <a:xfrm>
            <a:off x="0" y="19756"/>
            <a:ext cx="12192000" cy="7201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3) He receives global worship. Rev. 13:7</a:t>
            </a:r>
          </a:p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“And all that dwell upon the earth shall worship him,</a:t>
            </a:r>
          </a:p>
          <a:p>
            <a:pPr lvl="0" algn="ctr">
              <a:defRPr/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whose names are not written in the book of life </a:t>
            </a:r>
          </a:p>
          <a:p>
            <a:pPr lvl="0" algn="ctr">
              <a:defRPr/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 the Lamb slain from the foundation of the world. “</a:t>
            </a:r>
          </a:p>
          <a:p>
            <a:pPr lvl="0">
              <a:spcBef>
                <a:spcPts val="1200"/>
              </a:spcBef>
              <a:defRPr/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The false prophet orchestrates this.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Rev 13:12-13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exerciseth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all the power of the first beast before him, and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causeth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the earth …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worship the first beast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 algn="ctr">
              <a:defRPr/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whose deadly wound was healed. </a:t>
            </a:r>
          </a:p>
          <a:p>
            <a:pPr lvl="0" algn="ctr">
              <a:defRPr/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And he doeth great wonders, so that he maketh fire come down from heaven on the earth in the sight of men, </a:t>
            </a:r>
          </a:p>
          <a:p>
            <a:pPr lvl="0" algn="ctr">
              <a:defRPr/>
            </a:pP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4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6A963F-C0B0-B357-D1DD-DF2C9FBA8DA1}"/>
              </a:ext>
            </a:extLst>
          </p:cNvPr>
          <p:cNvSpPr txBox="1"/>
          <p:nvPr/>
        </p:nvSpPr>
        <p:spPr>
          <a:xfrm>
            <a:off x="0" y="19756"/>
            <a:ext cx="121920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An idol is made to facilitate this.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13:14,15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deceiveth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them that dwell on the earth by the means of those miracles which he had power to do in the sight of the beast; saying to them that dwell on the earth,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that they should make an image to the beast,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which had the wound by a sword, and did live. </a:t>
            </a:r>
          </a:p>
          <a:p>
            <a:pPr lvl="0" algn="ctr">
              <a:defRPr/>
            </a:pP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had power to give life unto the image of the beast,</a:t>
            </a:r>
          </a:p>
          <a:p>
            <a:pPr lvl="0">
              <a:defRPr/>
            </a:pP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that the image of the beast should both speak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 algn="ctr">
              <a:defRPr/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cause that as many as would not worship the image of the beast </a:t>
            </a: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should be killed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AF8B2C-D1DA-7157-1F3B-8E91E6CF5885}"/>
              </a:ext>
            </a:extLst>
          </p:cNvPr>
          <p:cNvSpPr txBox="1"/>
          <p:nvPr/>
        </p:nvSpPr>
        <p:spPr>
          <a:xfrm>
            <a:off x="9829800" y="4495800"/>
            <a:ext cx="1600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(AI?) </a:t>
            </a:r>
            <a:endParaRPr lang="en-US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82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6A963F-C0B0-B357-D1DD-DF2C9FBA8DA1}"/>
              </a:ext>
            </a:extLst>
          </p:cNvPr>
          <p:cNvSpPr txBox="1"/>
          <p:nvPr/>
        </p:nvSpPr>
        <p:spPr>
          <a:xfrm>
            <a:off x="0" y="19756"/>
            <a:ext cx="12192000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A mark verifies compliance!  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Rev. 13:16,17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(Somehow tied to this worship of him)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“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he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causeth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all, …to receive a mark in their right hand, or in their foreheads:” </a:t>
            </a:r>
          </a:p>
          <a:p>
            <a:pPr lvl="0" algn="ctr">
              <a:defRPr/>
            </a:pPr>
            <a:r>
              <a:rPr lang="en-US" sz="4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(1) 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“mark” enables global currency control. 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Rev. 13:17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that no man might buy or sell, save he that had the mark, or the name of the beast, or the number of his name.” </a:t>
            </a:r>
          </a:p>
          <a:p>
            <a:pPr lvl="0" algn="ctr">
              <a:defRPr/>
            </a:pPr>
            <a:r>
              <a:rPr lang="en-US" sz="4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Ultimate goal of the World Economic Forum</a:t>
            </a:r>
          </a:p>
          <a:p>
            <a:pPr lvl="0" algn="ctr">
              <a:defRPr/>
            </a:pPr>
            <a:r>
              <a:rPr lang="en-US" sz="4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https://www.weforum.org/</a:t>
            </a:r>
            <a:endParaRPr lang="en-US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17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om a former refugee to the head of the World Economic Forum, top ...">
            <a:extLst>
              <a:ext uri="{FF2B5EF4-FFF2-40B4-BE49-F238E27FC236}">
                <a16:creationId xmlns:a16="http://schemas.microsoft.com/office/drawing/2014/main" id="{D7AE5592-5767-E803-0428-7E99AAF9C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79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1503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lobalCurrencyReset on Twitter | World economic forum, How to memorize ...">
            <a:extLst>
              <a:ext uri="{FF2B5EF4-FFF2-40B4-BE49-F238E27FC236}">
                <a16:creationId xmlns:a16="http://schemas.microsoft.com/office/drawing/2014/main" id="{9E822FD6-E7FD-363C-4149-D3342A24B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0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926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B15104-8EE4-4DB5-CAAC-8FB2F83F2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68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364">
              <a:srgbClr val="FAE4C4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aniel's 70 Weeks - Heavenview UPC">
            <a:extLst>
              <a:ext uri="{FF2B5EF4-FFF2-40B4-BE49-F238E27FC236}">
                <a16:creationId xmlns:a16="http://schemas.microsoft.com/office/drawing/2014/main" id="{9871F8D6-F394-711B-4E0D-711279D69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7046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C515CB-0CC4-5628-1CB1-38BB55B4A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62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45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2CCC46-DB28-44CE-ADAC-1FBD3FD4F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6" y="914399"/>
            <a:ext cx="12150947" cy="59218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C6DA05-8387-7EED-CFEF-E4147ABF317C}"/>
              </a:ext>
            </a:extLst>
          </p:cNvPr>
          <p:cNvSpPr txBox="1"/>
          <p:nvPr/>
        </p:nvSpPr>
        <p:spPr>
          <a:xfrm>
            <a:off x="76200" y="77875"/>
            <a:ext cx="11980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Dockworkers held our country captive for a 62% pay raise over this!</a:t>
            </a:r>
          </a:p>
        </p:txBody>
      </p:sp>
      <p:sp useBgFill="1">
        <p:nvSpPr>
          <p:cNvPr id="6" name="TextBox 5">
            <a:extLst>
              <a:ext uri="{FF2B5EF4-FFF2-40B4-BE49-F238E27FC236}">
                <a16:creationId xmlns:a16="http://schemas.microsoft.com/office/drawing/2014/main" id="{7793B79F-B4E0-85AD-50E7-091246C90EA9}"/>
              </a:ext>
            </a:extLst>
          </p:cNvPr>
          <p:cNvSpPr txBox="1"/>
          <p:nvPr/>
        </p:nvSpPr>
        <p:spPr>
          <a:xfrm>
            <a:off x="152401" y="5029200"/>
            <a:ext cx="119047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according to a 2019-20 annual report from Waterfront Commission of New York Harbor, about one-third of local longshoremen made $200,000 or more a year. </a:t>
            </a:r>
          </a:p>
        </p:txBody>
      </p:sp>
    </p:spTree>
    <p:extLst>
      <p:ext uri="{BB962C8B-B14F-4D97-AF65-F5344CB8AC3E}">
        <p14:creationId xmlns:p14="http://schemas.microsoft.com/office/powerpoint/2010/main" val="311157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op quotes and stories from our meeting in Dubai | World Economic Forum">
            <a:extLst>
              <a:ext uri="{FF2B5EF4-FFF2-40B4-BE49-F238E27FC236}">
                <a16:creationId xmlns:a16="http://schemas.microsoft.com/office/drawing/2014/main" id="{252444EE-929A-9C06-DE1F-8C2BC505D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076276-DCA1-7965-9178-82144B66A454}"/>
              </a:ext>
            </a:extLst>
          </p:cNvPr>
          <p:cNvSpPr txBox="1"/>
          <p:nvPr/>
        </p:nvSpPr>
        <p:spPr>
          <a:xfrm>
            <a:off x="381000" y="6231425"/>
            <a:ext cx="11963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https://www.weforum.org/agenda/2019/10/future-predictions-what-if-get-things-right-visions-for-2030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8687490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F41883-2EF5-2113-24CA-9A215A460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760989"/>
            <a:ext cx="12192000" cy="60970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F6DF12-0945-E753-F556-2C8EA0FACE5D}"/>
              </a:ext>
            </a:extLst>
          </p:cNvPr>
          <p:cNvSpPr txBox="1"/>
          <p:nvPr/>
        </p:nvSpPr>
        <p:spPr>
          <a:xfrm>
            <a:off x="76200" y="0"/>
            <a:ext cx="1211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Bank digital currency tracker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EC786A-9362-E948-ECF1-172D7E05AC0F}"/>
              </a:ext>
            </a:extLst>
          </p:cNvPr>
          <p:cNvSpPr txBox="1"/>
          <p:nvPr/>
        </p:nvSpPr>
        <p:spPr>
          <a:xfrm>
            <a:off x="4572000" y="6400800"/>
            <a:ext cx="61696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https://www.atlanticcouncil.org/cbdctracker/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9C62A0-9101-9875-D867-5B06DF587DE3}"/>
              </a:ext>
            </a:extLst>
          </p:cNvPr>
          <p:cNvSpPr txBox="1"/>
          <p:nvPr/>
        </p:nvSpPr>
        <p:spPr>
          <a:xfrm>
            <a:off x="152400" y="5200471"/>
            <a:ext cx="11649075" cy="1200329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Currently, 66 countries are in the advanced phase of exploration—development, pilot, or launch.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B70718-D0FF-CD0E-4D53-EB1714C5DC34}"/>
              </a:ext>
            </a:extLst>
          </p:cNvPr>
          <p:cNvSpPr txBox="1"/>
          <p:nvPr/>
        </p:nvSpPr>
        <p:spPr>
          <a:xfrm>
            <a:off x="902493" y="753575"/>
            <a:ext cx="5045869" cy="1877437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134 countries,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98% of global GDP,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are exploring a CBDC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A845C9-ABEA-9101-3279-BEAC7F7DC38B}"/>
              </a:ext>
            </a:extLst>
          </p:cNvPr>
          <p:cNvSpPr txBox="1"/>
          <p:nvPr/>
        </p:nvSpPr>
        <p:spPr>
          <a:xfrm>
            <a:off x="6460331" y="1030575"/>
            <a:ext cx="5045869" cy="1323439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2020 that number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was only 35.</a:t>
            </a:r>
          </a:p>
        </p:txBody>
      </p:sp>
    </p:spTree>
    <p:extLst>
      <p:ext uri="{BB962C8B-B14F-4D97-AF65-F5344CB8AC3E}">
        <p14:creationId xmlns:p14="http://schemas.microsoft.com/office/powerpoint/2010/main" val="287285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6A963F-C0B0-B357-D1DD-DF2C9FBA8DA1}"/>
              </a:ext>
            </a:extLst>
          </p:cNvPr>
          <p:cNvSpPr txBox="1"/>
          <p:nvPr/>
        </p:nvSpPr>
        <p:spPr>
          <a:xfrm>
            <a:off x="0" y="19756"/>
            <a:ext cx="1219200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A mark verifies compliance!  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Rev. 13:16,17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(Somehow tied to this worship of him)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“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he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causeth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all, …to receive a mark in their right hand, or in their foreheads:” </a:t>
            </a:r>
          </a:p>
          <a:p>
            <a:pPr lvl="0" algn="ctr">
              <a:defRPr/>
            </a:pPr>
            <a:r>
              <a:rPr lang="en-US" sz="4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(2)  </a:t>
            </a:r>
            <a:r>
              <a:rPr lang="en-US" sz="4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Mark seals their eternal fate!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Rev 14:9-11 </a:t>
            </a:r>
          </a:p>
          <a:p>
            <a:pPr lvl="0" algn="ctr">
              <a:defRPr/>
            </a:pP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If any man 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worship the beast and his image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 algn="ctr">
              <a:defRPr/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receive his mark 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his forehead, or in his hand, </a:t>
            </a:r>
          </a:p>
          <a:p>
            <a:pPr lvl="0" algn="ctr">
              <a:defRPr/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same shall drink of the wine of the wrath of God, …and he shall be tormented with fire and brimstone …</a:t>
            </a:r>
          </a:p>
          <a:p>
            <a:pPr lvl="0" algn="ctr">
              <a:defRPr/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…The smoke of their torment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ascendeth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for ever”</a:t>
            </a:r>
          </a:p>
        </p:txBody>
      </p:sp>
    </p:spTree>
    <p:extLst>
      <p:ext uri="{BB962C8B-B14F-4D97-AF65-F5344CB8AC3E}">
        <p14:creationId xmlns:p14="http://schemas.microsoft.com/office/powerpoint/2010/main" val="346435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6A963F-C0B0-B357-D1DD-DF2C9FBA8DA1}"/>
              </a:ext>
            </a:extLst>
          </p:cNvPr>
          <p:cNvSpPr txBox="1"/>
          <p:nvPr/>
        </p:nvSpPr>
        <p:spPr>
          <a:xfrm>
            <a:off x="0" y="19756"/>
            <a:ext cx="12341274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How: </a:t>
            </a:r>
            <a:r>
              <a:rPr lang="en-US" sz="4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 his true nature revealed?  Rev 13 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1) He’ll have some type of “resurrection”.  3-4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2) He makes war with the saints.  5,6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3) He Demands &amp; Receive Global Worship. 7-18</a:t>
            </a:r>
          </a:p>
          <a:p>
            <a:pPr lvl="0"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4) He’ll desecrate the Jewish</a:t>
            </a:r>
            <a:r>
              <a:rPr kumimoji="0" lang="en-US" sz="4400" b="1" u="none" strike="noStrike" kern="120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temple. Dan. 9:27</a:t>
            </a:r>
          </a:p>
          <a:p>
            <a:pPr lvl="0">
              <a:defRPr/>
            </a:pP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“</a:t>
            </a:r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the midst of the week 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shall cause     </a:t>
            </a:r>
          </a:p>
          <a:p>
            <a:pPr lvl="0">
              <a:defRPr/>
            </a:pP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the sacrifice and oblation to cease, </a:t>
            </a:r>
          </a:p>
          <a:p>
            <a:pPr lvl="0" algn="ctr">
              <a:defRPr/>
            </a:pP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for the overspreading of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abominations </a:t>
            </a:r>
          </a:p>
          <a:p>
            <a:pPr lvl="0" algn="ctr">
              <a:defRPr/>
            </a:pP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 shall make it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desolate,…” </a:t>
            </a:r>
          </a:p>
          <a:p>
            <a:pPr lvl="0" algn="ctr">
              <a:defRPr/>
            </a:pPr>
            <a:r>
              <a:rPr lang="en-US" sz="4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shāmēm</a:t>
            </a:r>
            <a:r>
              <a:rPr lang="en-US" sz="4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astonish, stupefy)</a:t>
            </a:r>
            <a:endParaRPr kumimoji="0" lang="en-US" sz="5400" b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00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2BF3D2-6031-5BBD-3F4A-234D99E946E9}"/>
              </a:ext>
            </a:extLst>
          </p:cNvPr>
          <p:cNvSpPr txBox="1"/>
          <p:nvPr/>
        </p:nvSpPr>
        <p:spPr>
          <a:xfrm>
            <a:off x="0" y="-61329"/>
            <a:ext cx="12192000" cy="6924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4) He’ll desecrate the Temple with his image.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Jesus warned of this in Mt 24:15 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“When ye therefore shall see the abomination of desolation,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spoken of by Daniel the prophet, stand in the holy place, </a:t>
            </a:r>
          </a:p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(whoso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readeth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let him understand:)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  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then shall be great tribulation, 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such as was not since the beginning of the world to this time, no,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nor ever shall be. </a:t>
            </a:r>
          </a:p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except those days should be shortened,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there should no flesh be saved: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but for the elect's sake those days shall be shortened.”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93F0B7-8913-925A-7244-5A245735C533}"/>
              </a:ext>
            </a:extLst>
          </p:cNvPr>
          <p:cNvSpPr txBox="1"/>
          <p:nvPr/>
        </p:nvSpPr>
        <p:spPr>
          <a:xfrm>
            <a:off x="8001000" y="2438400"/>
            <a:ext cx="3962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vs 16-20   (RUN!)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596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6A963F-C0B0-B357-D1DD-DF2C9FBA8DA1}"/>
              </a:ext>
            </a:extLst>
          </p:cNvPr>
          <p:cNvSpPr txBox="1"/>
          <p:nvPr/>
        </p:nvSpPr>
        <p:spPr>
          <a:xfrm>
            <a:off x="0" y="19756"/>
            <a:ext cx="123412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4) He’ll desecrate the Temple with his image.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B0D75E-1134-F68D-874D-AD7D5FAA0AC9}"/>
              </a:ext>
            </a:extLst>
          </p:cNvPr>
          <p:cNvSpPr txBox="1"/>
          <p:nvPr/>
        </p:nvSpPr>
        <p:spPr>
          <a:xfrm>
            <a:off x="152400" y="1143000"/>
            <a:ext cx="120396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Paul described this in 2 Th 2:4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“then shall that Wicked be revealed, the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son of perdition who opposes and exalts himself above all that is called God, or worshiped;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so that he as God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sitteth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the temple of God, </a:t>
            </a:r>
          </a:p>
          <a:p>
            <a:pPr lvl="0" algn="ctr"/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shewing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apodeiknymi</a:t>
            </a:r>
            <a:r>
              <a:rPr lang="en-US" sz="4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himself that he is God.”</a:t>
            </a:r>
          </a:p>
          <a:p>
            <a:pPr algn="ctr"/>
            <a:r>
              <a:rPr lang="en-US" sz="4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sz="4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deikny’ō</a:t>
            </a:r>
            <a:r>
              <a:rPr lang="en-US" sz="4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to show  and apo: off!</a:t>
            </a:r>
          </a:p>
        </p:txBody>
      </p:sp>
    </p:spTree>
    <p:extLst>
      <p:ext uri="{BB962C8B-B14F-4D97-AF65-F5344CB8AC3E}">
        <p14:creationId xmlns:p14="http://schemas.microsoft.com/office/powerpoint/2010/main" val="226111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37B5-C79F-67AC-9D55-4AEDBF3B8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lesson four the Great Tribulation | Feasts of The Lord">
            <a:extLst>
              <a:ext uri="{FF2B5EF4-FFF2-40B4-BE49-F238E27FC236}">
                <a16:creationId xmlns:a16="http://schemas.microsoft.com/office/drawing/2014/main" id="{0FEE6848-2198-1FAC-F621-3B350EDFE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8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F0049F-26B9-31CF-1E24-857673B8DEDE}"/>
              </a:ext>
            </a:extLst>
          </p:cNvPr>
          <p:cNvSpPr txBox="1"/>
          <p:nvPr/>
        </p:nvSpPr>
        <p:spPr>
          <a:xfrm>
            <a:off x="228600" y="4685513"/>
            <a:ext cx="11734800" cy="206210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Rev 12:12 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“… for the devil is come down unto you, having great wrath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because he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knoweth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that he hath but a short time” </a:t>
            </a:r>
            <a:endParaRPr lang="en-US" sz="32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2089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2BF3D2-6031-5BBD-3F4A-234D99E946E9}"/>
              </a:ext>
            </a:extLst>
          </p:cNvPr>
          <p:cNvSpPr txBox="1"/>
          <p:nvPr/>
        </p:nvSpPr>
        <p:spPr>
          <a:xfrm>
            <a:off x="0" y="152400"/>
            <a:ext cx="12192000" cy="661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With this, faithful Jews (and believers) will recognize him as the false messiah and reject him.</a:t>
            </a:r>
          </a:p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God will miraculously protect a remnant, </a:t>
            </a:r>
          </a:p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many will suffer! Dan. 12; Rev. 7:9-14 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“I beheld, and, lo, a great multitude, which no man could number, of all nations, …stood before the throne, and before the Lamb, clothed with white robes…; 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These are they which came out of great tribulation, and have washed their robes,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made them white in the blood of the Lamb.” </a:t>
            </a:r>
          </a:p>
        </p:txBody>
      </p:sp>
    </p:spTree>
    <p:extLst>
      <p:ext uri="{BB962C8B-B14F-4D97-AF65-F5344CB8AC3E}">
        <p14:creationId xmlns:p14="http://schemas.microsoft.com/office/powerpoint/2010/main" val="322318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6A963F-C0B0-B357-D1DD-DF2C9FBA8DA1}"/>
              </a:ext>
            </a:extLst>
          </p:cNvPr>
          <p:cNvSpPr txBox="1"/>
          <p:nvPr/>
        </p:nvSpPr>
        <p:spPr>
          <a:xfrm>
            <a:off x="0" y="14159"/>
            <a:ext cx="12192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Daniel 9:24 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Seventy </a:t>
            </a: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weeks </a:t>
            </a: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rgbClr val="0033CC"/>
                </a:solidFill>
              </a:rPr>
              <a:t>shābûaʿ</a:t>
            </a:r>
            <a:r>
              <a:rPr lang="en-US" sz="4000" b="1" dirty="0">
                <a:solidFill>
                  <a:srgbClr val="0033CC"/>
                </a:solidFill>
              </a:rPr>
              <a:t>: 7s</a:t>
            </a:r>
            <a:r>
              <a:rPr kumimoji="0" lang="en-US" sz="4000" b="1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are determined </a:t>
            </a:r>
            <a:r>
              <a:rPr kumimoji="0" lang="en-US" sz="4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upon thy people 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upon </a:t>
            </a:r>
            <a:r>
              <a:rPr kumimoji="0" lang="en-US" sz="48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thy holy city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 finish the transgression…to make an end of sins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 make reconciliation for iniquity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A37351-0E45-43EE-84B4-2931ED57DA02}"/>
              </a:ext>
            </a:extLst>
          </p:cNvPr>
          <p:cNvSpPr txBox="1"/>
          <p:nvPr/>
        </p:nvSpPr>
        <p:spPr>
          <a:xfrm>
            <a:off x="-255608" y="2830315"/>
            <a:ext cx="83058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 bring in everlasting righteousness,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…to seal up the vision and prophecy,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Picture 4" descr="Image result for Daniel and Gabriel in daniel 9">
            <a:extLst>
              <a:ext uri="{FF2B5EF4-FFF2-40B4-BE49-F238E27FC236}">
                <a16:creationId xmlns:a16="http://schemas.microsoft.com/office/drawing/2014/main" id="{8B7074E9-428F-A6D2-6C00-A1C9DCB92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00" b="13313"/>
          <a:stretch/>
        </p:blipFill>
        <p:spPr bwMode="auto">
          <a:xfrm>
            <a:off x="7962900" y="2639427"/>
            <a:ext cx="4114800" cy="3380374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140A22-95CB-05E1-3A26-5DA9EEE14751}"/>
              </a:ext>
            </a:extLst>
          </p:cNvPr>
          <p:cNvSpPr txBox="1"/>
          <p:nvPr/>
        </p:nvSpPr>
        <p:spPr>
          <a:xfrm>
            <a:off x="822527" y="5754192"/>
            <a:ext cx="1136947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to anoint the most Holy.”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8500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B37D4E-013C-20BB-7D2F-D42605AB33CA}"/>
              </a:ext>
            </a:extLst>
          </p:cNvPr>
          <p:cNvSpPr txBox="1"/>
          <p:nvPr/>
        </p:nvSpPr>
        <p:spPr>
          <a:xfrm>
            <a:off x="0" y="76200"/>
            <a:ext cx="12192000" cy="670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Conclusion:  1 Thess. 5:</a:t>
            </a:r>
          </a:p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“But of the times and the seasons, brethren,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ye have no need that I write unto you. </a:t>
            </a:r>
          </a:p>
          <a:p>
            <a:pPr>
              <a:spcBef>
                <a:spcPts val="1200"/>
              </a:spcBef>
            </a:pP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For yourselves know perfectly that the day of the   </a:t>
            </a:r>
          </a:p>
          <a:p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Lord so cometh</a:t>
            </a:r>
          </a:p>
          <a:p>
            <a:pPr algn="ctr">
              <a:spcBef>
                <a:spcPts val="1200"/>
              </a:spcBef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For when they shall say, Peace and safety;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then sudden destruction cometh upon them,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 travail upon a woman with child;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they shall not escape. </a:t>
            </a:r>
            <a:endParaRPr lang="en-US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8D024D-08D1-A14E-1ADD-8BCEBD1ED393}"/>
              </a:ext>
            </a:extLst>
          </p:cNvPr>
          <p:cNvSpPr txBox="1"/>
          <p:nvPr/>
        </p:nvSpPr>
        <p:spPr>
          <a:xfrm>
            <a:off x="5635452" y="2895600"/>
            <a:ext cx="65565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 a thief in the night.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8541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B37D4E-013C-20BB-7D2F-D42605AB33CA}"/>
              </a:ext>
            </a:extLst>
          </p:cNvPr>
          <p:cNvSpPr txBox="1"/>
          <p:nvPr/>
        </p:nvSpPr>
        <p:spPr>
          <a:xfrm>
            <a:off x="0" y="76200"/>
            <a:ext cx="12192000" cy="726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Thessalonians 5:</a:t>
            </a:r>
          </a:p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ye, brethren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are not in darkness, that that day should overtake you as a thief. </a:t>
            </a:r>
          </a:p>
          <a:p>
            <a:pPr algn="ctr">
              <a:spcBef>
                <a:spcPts val="1200"/>
              </a:spcBef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Ye are all the children of light, and …of the day: we are not of the night, nor of darkness. </a:t>
            </a:r>
          </a:p>
          <a:p>
            <a:pPr algn="ctr">
              <a:spcBef>
                <a:spcPts val="1200"/>
              </a:spcBef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Therefore let us not sleep, as do others;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let us watch and be sober. </a:t>
            </a:r>
          </a:p>
          <a:p>
            <a:pPr algn="ctr">
              <a:spcBef>
                <a:spcPts val="1200"/>
              </a:spcBef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For they that sleep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sleep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the night; and they that be drunken are drunken in the night. </a:t>
            </a:r>
          </a:p>
          <a:p>
            <a:pPr algn="ctr"/>
            <a:endParaRPr lang="en-US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15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B37D4E-013C-20BB-7D2F-D42605AB33CA}"/>
              </a:ext>
            </a:extLst>
          </p:cNvPr>
          <p:cNvSpPr txBox="1"/>
          <p:nvPr/>
        </p:nvSpPr>
        <p:spPr>
          <a:xfrm>
            <a:off x="0" y="76200"/>
            <a:ext cx="12192000" cy="6924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Th 5:8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But let us, who are of the day, be sober,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putting on the breastplate of faith and love;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for an helmet, the hope of salvation. </a:t>
            </a:r>
          </a:p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God hath not appointed us to wrath, </a:t>
            </a:r>
            <a:endParaRPr lang="en-US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to obtain salvation by our Lord Jesus Christ, </a:t>
            </a:r>
          </a:p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Who died for us, that, whether we wake or sleep, we should live together with him. </a:t>
            </a:r>
          </a:p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Wherefore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comfort yourselves together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edify one another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even as also ye do.”</a:t>
            </a:r>
          </a:p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Heb. 10:25 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“and so much the more…”</a:t>
            </a:r>
          </a:p>
        </p:txBody>
      </p:sp>
    </p:spTree>
    <p:extLst>
      <p:ext uri="{BB962C8B-B14F-4D97-AF65-F5344CB8AC3E}">
        <p14:creationId xmlns:p14="http://schemas.microsoft.com/office/powerpoint/2010/main" val="272230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e Seventy Weeks of Daniel">
            <a:extLst>
              <a:ext uri="{FF2B5EF4-FFF2-40B4-BE49-F238E27FC236}">
                <a16:creationId xmlns:a16="http://schemas.microsoft.com/office/drawing/2014/main" id="{A4DE43CE-0FEF-4A15-E01C-AEA4B1E59D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324" r="-1451" b="12796"/>
          <a:stretch/>
        </p:blipFill>
        <p:spPr bwMode="auto">
          <a:xfrm>
            <a:off x="-45722" y="-76200"/>
            <a:ext cx="127254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A71918-0032-4FF2-4544-E19D535C6232}"/>
              </a:ext>
            </a:extLst>
          </p:cNvPr>
          <p:cNvSpPr txBox="1"/>
          <p:nvPr/>
        </p:nvSpPr>
        <p:spPr>
          <a:xfrm>
            <a:off x="6019795" y="762117"/>
            <a:ext cx="1524000" cy="892552"/>
          </a:xfrm>
          <a:prstGeom prst="rect">
            <a:avLst/>
          </a:prstGeom>
          <a:solidFill>
            <a:srgbClr val="1C1C1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Rapture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Th 4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16EAE15-44AA-35F3-A549-6442BA645226}"/>
              </a:ext>
            </a:extLst>
          </p:cNvPr>
          <p:cNvCxnSpPr>
            <a:cxnSpLocks/>
          </p:cNvCxnSpPr>
          <p:nvPr/>
        </p:nvCxnSpPr>
        <p:spPr>
          <a:xfrm flipV="1">
            <a:off x="6705600" y="1654669"/>
            <a:ext cx="0" cy="89255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1FDDB95-DF4A-057B-AF76-43E8C132BCB7}"/>
              </a:ext>
            </a:extLst>
          </p:cNvPr>
          <p:cNvSpPr txBox="1"/>
          <p:nvPr/>
        </p:nvSpPr>
        <p:spPr>
          <a:xfrm>
            <a:off x="8077200" y="655416"/>
            <a:ext cx="2293623" cy="892552"/>
          </a:xfrm>
          <a:prstGeom prst="rect">
            <a:avLst/>
          </a:prstGeom>
          <a:solidFill>
            <a:srgbClr val="1C1C1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Jesus’ 2</a:t>
            </a:r>
            <a:r>
              <a:rPr lang="en-US" sz="28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coming Rev 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803B25-107F-BC8F-7507-92BC05855F00}"/>
              </a:ext>
            </a:extLst>
          </p:cNvPr>
          <p:cNvSpPr txBox="1"/>
          <p:nvPr/>
        </p:nvSpPr>
        <p:spPr>
          <a:xfrm>
            <a:off x="0" y="-336598"/>
            <a:ext cx="12573000" cy="1107996"/>
          </a:xfrm>
          <a:prstGeom prst="rect">
            <a:avLst/>
          </a:prstGeom>
          <a:solidFill>
            <a:srgbClr val="1C1C1C"/>
          </a:solidFill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7B42D1-6C13-0D29-E296-1A3AD80B34F7}"/>
              </a:ext>
            </a:extLst>
          </p:cNvPr>
          <p:cNvSpPr txBox="1"/>
          <p:nvPr/>
        </p:nvSpPr>
        <p:spPr>
          <a:xfrm>
            <a:off x="6477000" y="5457617"/>
            <a:ext cx="2294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Jer</a:t>
            </a:r>
            <a:r>
              <a:rPr lang="en-US" sz="3200" b="1" dirty="0">
                <a:solidFill>
                  <a:schemeClr val="bg1"/>
                </a:solidFill>
              </a:rPr>
              <a:t> 30:7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58C921-C33F-C318-8FF0-95D9D44A27F2}"/>
              </a:ext>
            </a:extLst>
          </p:cNvPr>
          <p:cNvSpPr txBox="1"/>
          <p:nvPr/>
        </p:nvSpPr>
        <p:spPr>
          <a:xfrm>
            <a:off x="4563256" y="-180670"/>
            <a:ext cx="2590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Mystery</a:t>
            </a:r>
            <a:endParaRPr lang="en-US" sz="5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843F24-DF80-0D1A-9406-7BDEF6A3CE1F}"/>
              </a:ext>
            </a:extLst>
          </p:cNvPr>
          <p:cNvSpPr txBox="1"/>
          <p:nvPr/>
        </p:nvSpPr>
        <p:spPr>
          <a:xfrm>
            <a:off x="8286044" y="-180670"/>
            <a:ext cx="63612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Destiny</a:t>
            </a:r>
            <a:endParaRPr lang="en-US" sz="5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6D7826-C942-5F5F-CB33-2B141F8E3A93}"/>
              </a:ext>
            </a:extLst>
          </p:cNvPr>
          <p:cNvSpPr txBox="1"/>
          <p:nvPr/>
        </p:nvSpPr>
        <p:spPr>
          <a:xfrm>
            <a:off x="2743201" y="5633017"/>
            <a:ext cx="36575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</a:rPr>
              <a:t>Prophecy</a:t>
            </a:r>
          </a:p>
        </p:txBody>
      </p:sp>
      <p:sp useBgFill="1">
        <p:nvSpPr>
          <p:cNvPr id="6" name="TextBox 5">
            <a:extLst>
              <a:ext uri="{FF2B5EF4-FFF2-40B4-BE49-F238E27FC236}">
                <a16:creationId xmlns:a16="http://schemas.microsoft.com/office/drawing/2014/main" id="{D0DA8374-4864-A770-6D88-6E0CDF746B93}"/>
              </a:ext>
            </a:extLst>
          </p:cNvPr>
          <p:cNvSpPr txBox="1"/>
          <p:nvPr/>
        </p:nvSpPr>
        <p:spPr>
          <a:xfrm>
            <a:off x="5029202" y="2680945"/>
            <a:ext cx="1676398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Church</a:t>
            </a:r>
          </a:p>
          <a:p>
            <a:pPr algn="ct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5BF856-F483-FE8D-E3A1-B6DDBBC1AF81}"/>
              </a:ext>
            </a:extLst>
          </p:cNvPr>
          <p:cNvSpPr txBox="1"/>
          <p:nvPr/>
        </p:nvSpPr>
        <p:spPr>
          <a:xfrm>
            <a:off x="6705600" y="2802601"/>
            <a:ext cx="1676391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Tribulation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FC0689-DCDA-B231-CA6D-00E84B33CEA1}"/>
              </a:ext>
            </a:extLst>
          </p:cNvPr>
          <p:cNvSpPr txBox="1"/>
          <p:nvPr/>
        </p:nvSpPr>
        <p:spPr>
          <a:xfrm>
            <a:off x="8381992" y="2802601"/>
            <a:ext cx="1600206" cy="95410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Kingdom Age</a:t>
            </a:r>
          </a:p>
        </p:txBody>
      </p:sp>
      <p:sp useBgFill="1">
        <p:nvSpPr>
          <p:cNvPr id="10" name="TextBox 9">
            <a:extLst>
              <a:ext uri="{FF2B5EF4-FFF2-40B4-BE49-F238E27FC236}">
                <a16:creationId xmlns:a16="http://schemas.microsoft.com/office/drawing/2014/main" id="{01B73FCF-EF96-DE9B-00FF-C84815442A0F}"/>
              </a:ext>
            </a:extLst>
          </p:cNvPr>
          <p:cNvSpPr txBox="1"/>
          <p:nvPr/>
        </p:nvSpPr>
        <p:spPr>
          <a:xfrm>
            <a:off x="10058383" y="2433269"/>
            <a:ext cx="1722123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Re-Creation</a:t>
            </a:r>
          </a:p>
          <a:p>
            <a:pPr algn="ctr"/>
            <a:r>
              <a:rPr lang="en-US" sz="2400" b="1" dirty="0"/>
              <a:t>Rev. 21:5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6848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e Seventy Weeks of Daniel">
            <a:extLst>
              <a:ext uri="{FF2B5EF4-FFF2-40B4-BE49-F238E27FC236}">
                <a16:creationId xmlns:a16="http://schemas.microsoft.com/office/drawing/2014/main" id="{A4DE43CE-0FEF-4A15-E01C-AEA4B1E59D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7" t="22324" r="-2343" b="12796"/>
          <a:stretch/>
        </p:blipFill>
        <p:spPr bwMode="auto">
          <a:xfrm>
            <a:off x="-14111" y="656196"/>
            <a:ext cx="12679678" cy="627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A71918-0032-4FF2-4544-E19D535C6232}"/>
              </a:ext>
            </a:extLst>
          </p:cNvPr>
          <p:cNvSpPr txBox="1"/>
          <p:nvPr/>
        </p:nvSpPr>
        <p:spPr>
          <a:xfrm>
            <a:off x="1628000" y="731355"/>
            <a:ext cx="2791600" cy="1138773"/>
          </a:xfrm>
          <a:prstGeom prst="rect">
            <a:avLst/>
          </a:prstGeom>
          <a:solidFill>
            <a:srgbClr val="1C1C1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Rapture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Th 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FDDB95-DF4A-057B-AF76-43E8C132BCB7}"/>
              </a:ext>
            </a:extLst>
          </p:cNvPr>
          <p:cNvSpPr txBox="1"/>
          <p:nvPr/>
        </p:nvSpPr>
        <p:spPr>
          <a:xfrm>
            <a:off x="5410200" y="843988"/>
            <a:ext cx="3151997" cy="1138773"/>
          </a:xfrm>
          <a:prstGeom prst="rect">
            <a:avLst/>
          </a:prstGeom>
          <a:solidFill>
            <a:srgbClr val="1C1C1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Jesus’ 2</a:t>
            </a:r>
            <a:r>
              <a:rPr lang="en-US" sz="36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coming Rev 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803B25-107F-BC8F-7507-92BC05855F00}"/>
              </a:ext>
            </a:extLst>
          </p:cNvPr>
          <p:cNvSpPr txBox="1"/>
          <p:nvPr/>
        </p:nvSpPr>
        <p:spPr>
          <a:xfrm>
            <a:off x="0" y="-182162"/>
            <a:ext cx="12192000" cy="1015663"/>
          </a:xfrm>
          <a:prstGeom prst="rect">
            <a:avLst/>
          </a:prstGeom>
          <a:solidFill>
            <a:srgbClr val="1C1C1C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Destiny:  Which will be yours?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8074A26-E2E2-5D61-8CF7-EBA968BE0E32}"/>
              </a:ext>
            </a:extLst>
          </p:cNvPr>
          <p:cNvCxnSpPr/>
          <p:nvPr/>
        </p:nvCxnSpPr>
        <p:spPr>
          <a:xfrm flipV="1">
            <a:off x="2743200" y="1982761"/>
            <a:ext cx="0" cy="91283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D78173-27AA-9ACE-DB39-2D3554887B43}"/>
              </a:ext>
            </a:extLst>
          </p:cNvPr>
          <p:cNvCxnSpPr/>
          <p:nvPr/>
        </p:nvCxnSpPr>
        <p:spPr>
          <a:xfrm>
            <a:off x="12496800" y="4343400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3628629-B3C5-D0C4-57AD-3B361634EAF9}"/>
              </a:ext>
            </a:extLst>
          </p:cNvPr>
          <p:cNvCxnSpPr/>
          <p:nvPr/>
        </p:nvCxnSpPr>
        <p:spPr>
          <a:xfrm flipH="1">
            <a:off x="4572000" y="743555"/>
            <a:ext cx="685800" cy="207584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2CB2786-E143-B5F8-97D3-055ADB42BC50}"/>
              </a:ext>
            </a:extLst>
          </p:cNvPr>
          <p:cNvCxnSpPr>
            <a:cxnSpLocks/>
          </p:cNvCxnSpPr>
          <p:nvPr/>
        </p:nvCxnSpPr>
        <p:spPr>
          <a:xfrm>
            <a:off x="5334000" y="731355"/>
            <a:ext cx="685800" cy="208804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DA406EF-0DCC-2836-E576-D49938A81714}"/>
              </a:ext>
            </a:extLst>
          </p:cNvPr>
          <p:cNvSpPr txBox="1"/>
          <p:nvPr/>
        </p:nvSpPr>
        <p:spPr>
          <a:xfrm>
            <a:off x="-14111" y="2906757"/>
            <a:ext cx="2590802" cy="1323439"/>
          </a:xfrm>
          <a:prstGeom prst="rect">
            <a:avLst/>
          </a:prstGeom>
          <a:solidFill>
            <a:srgbClr val="00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Church 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DE4F49-400E-3871-80E3-B6CBF2228226}"/>
              </a:ext>
            </a:extLst>
          </p:cNvPr>
          <p:cNvSpPr txBox="1"/>
          <p:nvPr/>
        </p:nvSpPr>
        <p:spPr>
          <a:xfrm>
            <a:off x="2590802" y="2906758"/>
            <a:ext cx="2791583" cy="132343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Tribulation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F7BBFE-EAD1-E4E5-E8B4-3F594D304854}"/>
              </a:ext>
            </a:extLst>
          </p:cNvPr>
          <p:cNvSpPr txBox="1"/>
          <p:nvPr/>
        </p:nvSpPr>
        <p:spPr>
          <a:xfrm>
            <a:off x="5410200" y="2910244"/>
            <a:ext cx="26670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Kingdom 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732EC1-164C-B8DC-9E09-45BD0A11E00F}"/>
              </a:ext>
            </a:extLst>
          </p:cNvPr>
          <p:cNvSpPr txBox="1"/>
          <p:nvPr/>
        </p:nvSpPr>
        <p:spPr>
          <a:xfrm>
            <a:off x="8077200" y="2906757"/>
            <a:ext cx="3020185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Heaven and Earth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6A4BD6-6752-43E9-BAE1-EE43B7890195}"/>
              </a:ext>
            </a:extLst>
          </p:cNvPr>
          <p:cNvSpPr txBox="1"/>
          <p:nvPr/>
        </p:nvSpPr>
        <p:spPr>
          <a:xfrm>
            <a:off x="0" y="4495800"/>
            <a:ext cx="12192000" cy="230832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There’s no time in Eternity</a:t>
            </a:r>
          </a:p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To change your Destiny! </a:t>
            </a:r>
          </a:p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2 Cor 8:2 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“Now is the accepted time”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65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6A963F-C0B0-B357-D1DD-DF2C9FBA8DA1}"/>
              </a:ext>
            </a:extLst>
          </p:cNvPr>
          <p:cNvSpPr txBox="1"/>
          <p:nvPr/>
        </p:nvSpPr>
        <p:spPr>
          <a:xfrm>
            <a:off x="-64603" y="-76200"/>
            <a:ext cx="12341274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Da 9:25  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“Know therefore and understand, that from the going forth of the commandment to restore and to build Jerusalem unto the Messiah the Prince 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shall be seven weeks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threescore and two weeks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360268-8A70-557E-3531-6CB961C283E0}"/>
              </a:ext>
            </a:extLst>
          </p:cNvPr>
          <p:cNvSpPr txBox="1"/>
          <p:nvPr/>
        </p:nvSpPr>
        <p:spPr>
          <a:xfrm>
            <a:off x="0" y="2674947"/>
            <a:ext cx="6287045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after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(the) 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62  weeks</a:t>
            </a:r>
          </a:p>
          <a:p>
            <a:pPr algn="ctr"/>
            <a:r>
              <a:rPr lang="en-US" sz="4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(for 69 total or 483 years) </a:t>
            </a:r>
          </a:p>
          <a:p>
            <a:pPr algn="ctr"/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shall Messiah 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 cut off, </a:t>
            </a:r>
            <a:endParaRPr lang="en-US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8AE030-CE5C-15B0-5E82-07AF4D4169C4}"/>
              </a:ext>
            </a:extLst>
          </p:cNvPr>
          <p:cNvSpPr txBox="1"/>
          <p:nvPr/>
        </p:nvSpPr>
        <p:spPr>
          <a:xfrm>
            <a:off x="17364" y="4751153"/>
            <a:ext cx="65213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but not for himself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:”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Passion Of Christ » The Passion, Death and Resurrection of Our Lord ...">
            <a:extLst>
              <a:ext uri="{FF2B5EF4-FFF2-40B4-BE49-F238E27FC236}">
                <a16:creationId xmlns:a16="http://schemas.microsoft.com/office/drawing/2014/main" id="{B7F3BD9B-F234-AA59-1433-CBF02B8E6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5" t="7133"/>
          <a:stretch/>
        </p:blipFill>
        <p:spPr bwMode="auto">
          <a:xfrm>
            <a:off x="6287045" y="2539901"/>
            <a:ext cx="5890413" cy="429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5CDED6-5CEE-DB57-C2A2-B59DCAA77C5D}"/>
              </a:ext>
            </a:extLst>
          </p:cNvPr>
          <p:cNvSpPr txBox="1"/>
          <p:nvPr/>
        </p:nvSpPr>
        <p:spPr>
          <a:xfrm>
            <a:off x="6705600" y="2674947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Ps. 22; Isaiah 53</a:t>
            </a:r>
          </a:p>
        </p:txBody>
      </p:sp>
    </p:spTree>
    <p:extLst>
      <p:ext uri="{BB962C8B-B14F-4D97-AF65-F5344CB8AC3E}">
        <p14:creationId xmlns:p14="http://schemas.microsoft.com/office/powerpoint/2010/main" val="182919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6A963F-C0B0-B357-D1DD-DF2C9FBA8DA1}"/>
              </a:ext>
            </a:extLst>
          </p:cNvPr>
          <p:cNvSpPr txBox="1"/>
          <p:nvPr/>
        </p:nvSpPr>
        <p:spPr>
          <a:xfrm>
            <a:off x="-64603" y="-76200"/>
            <a:ext cx="12341274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 9:26b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“and the people </a:t>
            </a: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of the prince that shall come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shall destroy the city and the sanctuary;…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2" descr="WHY DID JESUS WEEP? — Amazing Love">
            <a:extLst>
              <a:ext uri="{FF2B5EF4-FFF2-40B4-BE49-F238E27FC236}">
                <a16:creationId xmlns:a16="http://schemas.microsoft.com/office/drawing/2014/main" id="{B55A6054-DE7E-4ED0-2A5F-CBCF18D20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071" y="2068460"/>
            <a:ext cx="6114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Jerusalem Temple Painting: Destruction of the Jerusalem Temple">
            <a:extLst>
              <a:ext uri="{FF2B5EF4-FFF2-40B4-BE49-F238E27FC236}">
                <a16:creationId xmlns:a16="http://schemas.microsoft.com/office/drawing/2014/main" id="{0E4EDB18-EBD4-D566-4C93-B8896CE25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6697"/>
            <a:ext cx="6281738" cy="407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E9AEBC-A4EC-E535-AA48-9A415AB956F3}"/>
              </a:ext>
            </a:extLst>
          </p:cNvPr>
          <p:cNvSpPr txBox="1"/>
          <p:nvPr/>
        </p:nvSpPr>
        <p:spPr>
          <a:xfrm>
            <a:off x="6553200" y="2152830"/>
            <a:ext cx="21236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Mt. 24:2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EFDB5A-5DDF-C559-08A8-6EFB68C22196}"/>
              </a:ext>
            </a:extLst>
          </p:cNvPr>
          <p:cNvSpPr txBox="1"/>
          <p:nvPr/>
        </p:nvSpPr>
        <p:spPr>
          <a:xfrm>
            <a:off x="0" y="1371336"/>
            <a:ext cx="1227667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(“There shall not be left one stone upon another.”)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2B5338-E848-D7F1-CA36-4BB3C297AC8E}"/>
              </a:ext>
            </a:extLst>
          </p:cNvPr>
          <p:cNvSpPr txBox="1"/>
          <p:nvPr/>
        </p:nvSpPr>
        <p:spPr>
          <a:xfrm>
            <a:off x="-112076" y="6127463"/>
            <a:ext cx="124090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unto the end </a:t>
            </a:r>
            <a:r>
              <a:rPr kumimoji="0" lang="en-US" sz="4400" b="1" i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the war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desolations are determined.”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DD0A3F-2B88-D78F-22F8-898FA1D1B883}"/>
              </a:ext>
            </a:extLst>
          </p:cNvPr>
          <p:cNvSpPr txBox="1"/>
          <p:nvPr/>
        </p:nvSpPr>
        <p:spPr>
          <a:xfrm>
            <a:off x="1981200" y="2438400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 70</a:t>
            </a:r>
          </a:p>
        </p:txBody>
      </p:sp>
    </p:spTree>
    <p:extLst>
      <p:ext uri="{BB962C8B-B14F-4D97-AF65-F5344CB8AC3E}">
        <p14:creationId xmlns:p14="http://schemas.microsoft.com/office/powerpoint/2010/main" val="387210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e Seventy Weeks of Daniel">
            <a:extLst>
              <a:ext uri="{FF2B5EF4-FFF2-40B4-BE49-F238E27FC236}">
                <a16:creationId xmlns:a16="http://schemas.microsoft.com/office/drawing/2014/main" id="{A4DE43CE-0FEF-4A15-E01C-AEA4B1E59D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" t="22324" r="46358" b="12796"/>
          <a:stretch/>
        </p:blipFill>
        <p:spPr bwMode="auto">
          <a:xfrm>
            <a:off x="12560" y="1297528"/>
            <a:ext cx="7355883" cy="362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AEAE10-F75A-E694-FED2-AE7B05E870F4}"/>
              </a:ext>
            </a:extLst>
          </p:cNvPr>
          <p:cNvSpPr txBox="1"/>
          <p:nvPr/>
        </p:nvSpPr>
        <p:spPr>
          <a:xfrm>
            <a:off x="-27633" y="-152400"/>
            <a:ext cx="123412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800" b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Israel’s rejection of the Messiah ushered</a:t>
            </a:r>
            <a:r>
              <a:rPr kumimoji="0" lang="en-US" sz="4800" b="1" u="none" strike="noStrike" kern="120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the current age of Grace. (Jn 1:10-14; 3:16)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64F57C-C9FB-17A0-FEE6-EAC64B891367}"/>
              </a:ext>
            </a:extLst>
          </p:cNvPr>
          <p:cNvSpPr txBox="1"/>
          <p:nvPr/>
        </p:nvSpPr>
        <p:spPr>
          <a:xfrm>
            <a:off x="5638800" y="42672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33 AD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360268-8A70-557E-3531-6CB961C283E0}"/>
              </a:ext>
            </a:extLst>
          </p:cNvPr>
          <p:cNvSpPr txBox="1"/>
          <p:nvPr/>
        </p:nvSpPr>
        <p:spPr>
          <a:xfrm>
            <a:off x="7321571" y="1218151"/>
            <a:ext cx="495300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“this mystery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 blindness in part is happened to Israel, </a:t>
            </a:r>
            <a:r>
              <a:rPr 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until the fulness of the Gentiles be come in.”</a:t>
            </a:r>
          </a:p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Ro. 11:25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4BF398B-1F08-6B9B-8918-7226956CB19F}"/>
              </a:ext>
            </a:extLst>
          </p:cNvPr>
          <p:cNvCxnSpPr>
            <a:cxnSpLocks/>
          </p:cNvCxnSpPr>
          <p:nvPr/>
        </p:nvCxnSpPr>
        <p:spPr>
          <a:xfrm>
            <a:off x="6096000" y="1297527"/>
            <a:ext cx="152400" cy="121707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5471E13-C83C-3934-2DEE-9FA509B66A84}"/>
              </a:ext>
            </a:extLst>
          </p:cNvPr>
          <p:cNvSpPr txBox="1"/>
          <p:nvPr/>
        </p:nvSpPr>
        <p:spPr>
          <a:xfrm>
            <a:off x="0" y="4928444"/>
            <a:ext cx="118872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24:14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“this gospel of the kingdom shall be preached in all the world for a witness unto all nations; 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then shall the end come.” </a:t>
            </a:r>
            <a:endParaRPr lang="en-US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B085F6-664F-BA57-29C9-D7F4166381E8}"/>
              </a:ext>
            </a:extLst>
          </p:cNvPr>
          <p:cNvSpPr txBox="1"/>
          <p:nvPr/>
        </p:nvSpPr>
        <p:spPr>
          <a:xfrm>
            <a:off x="2863145" y="4048667"/>
            <a:ext cx="2737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>
                <a:solidFill>
                  <a:schemeClr val="bg1"/>
                </a:solidFill>
              </a:rPr>
              <a:t>His</a:t>
            </a:r>
            <a:r>
              <a:rPr lang="en-US" sz="4800" b="1" dirty="0">
                <a:solidFill>
                  <a:schemeClr val="bg1"/>
                </a:solidFill>
              </a:rPr>
              <a:t>tory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F98D25-B1C9-158A-6A28-4409E378CE72}"/>
              </a:ext>
            </a:extLst>
          </p:cNvPr>
          <p:cNvSpPr txBox="1"/>
          <p:nvPr/>
        </p:nvSpPr>
        <p:spPr>
          <a:xfrm>
            <a:off x="152400" y="141726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Prophecy</a:t>
            </a:r>
          </a:p>
        </p:txBody>
      </p:sp>
      <p:sp useBgFill="1">
        <p:nvSpPr>
          <p:cNvPr id="5" name="TextBox 4">
            <a:extLst>
              <a:ext uri="{FF2B5EF4-FFF2-40B4-BE49-F238E27FC236}">
                <a16:creationId xmlns:a16="http://schemas.microsoft.com/office/drawing/2014/main" id="{2E659AF6-CE4A-F996-3DCB-54DFE2F43EC3}"/>
              </a:ext>
            </a:extLst>
          </p:cNvPr>
          <p:cNvSpPr txBox="1"/>
          <p:nvPr/>
        </p:nvSpPr>
        <p:spPr>
          <a:xfrm>
            <a:off x="5433694" y="2615596"/>
            <a:ext cx="1934749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Church </a:t>
            </a: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Age</a:t>
            </a:r>
          </a:p>
        </p:txBody>
      </p:sp>
    </p:spTree>
    <p:extLst>
      <p:ext uri="{BB962C8B-B14F-4D97-AF65-F5344CB8AC3E}">
        <p14:creationId xmlns:p14="http://schemas.microsoft.com/office/powerpoint/2010/main" val="147716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338439B-E737-D33B-2A52-500CF5F4B0D5}"/>
              </a:ext>
            </a:extLst>
          </p:cNvPr>
          <p:cNvSpPr txBox="1"/>
          <p:nvPr/>
        </p:nvSpPr>
        <p:spPr>
          <a:xfrm>
            <a:off x="-27633" y="47654"/>
            <a:ext cx="1196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church age ends with the Rapture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1 Thes. 4:16,17; 1 Cor 15:51,52; Rev. 19</a:t>
            </a:r>
          </a:p>
        </p:txBody>
      </p:sp>
      <p:pic>
        <p:nvPicPr>
          <p:cNvPr id="2058" name="Picture 10" descr="Bride of Christ by annabelle.arnold">
            <a:extLst>
              <a:ext uri="{FF2B5EF4-FFF2-40B4-BE49-F238E27FC236}">
                <a16:creationId xmlns:a16="http://schemas.microsoft.com/office/drawing/2014/main" id="{AEF1241A-3A95-9A30-61EE-17FB599BC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71092"/>
            <a:ext cx="11935766" cy="548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E842A5-0195-EA57-97C1-3D0EF657E375}"/>
              </a:ext>
            </a:extLst>
          </p:cNvPr>
          <p:cNvSpPr txBox="1"/>
          <p:nvPr/>
        </p:nvSpPr>
        <p:spPr>
          <a:xfrm>
            <a:off x="0" y="5943600"/>
            <a:ext cx="11963400" cy="707886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Mt. 25:1-13; 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Cor 15:51;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Eph. 5:31;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Col. 1:26-28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E9C93F-2D4A-4763-F5F1-0598ADE5DAEF}"/>
              </a:ext>
            </a:extLst>
          </p:cNvPr>
          <p:cNvSpPr txBox="1"/>
          <p:nvPr/>
        </p:nvSpPr>
        <p:spPr>
          <a:xfrm>
            <a:off x="1447800" y="4257288"/>
            <a:ext cx="9118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This is the great Mystery!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37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Revelation 19:7 Let us rejoice and exult and give him the glory, for ...">
            <a:extLst>
              <a:ext uri="{FF2B5EF4-FFF2-40B4-BE49-F238E27FC236}">
                <a16:creationId xmlns:a16="http://schemas.microsoft.com/office/drawing/2014/main" id="{DEFB0917-4BE0-18A7-49E4-97F76AA1D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641"/>
            <a:ext cx="12192000" cy="688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F91464-8D39-DF6C-3C7D-2756C5107E5D}"/>
              </a:ext>
            </a:extLst>
          </p:cNvPr>
          <p:cNvSpPr txBox="1"/>
          <p:nvPr/>
        </p:nvSpPr>
        <p:spPr>
          <a:xfrm>
            <a:off x="5715000" y="4876800"/>
            <a:ext cx="4314092" cy="707886"/>
          </a:xfrm>
          <a:prstGeom prst="rect">
            <a:avLst/>
          </a:prstGeom>
          <a:solidFill>
            <a:schemeClr val="tx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Rev 19:7;  1 Jn 3:3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FC9C6C-9487-6FA7-DB5D-F9C4EA592866}"/>
              </a:ext>
            </a:extLst>
          </p:cNvPr>
          <p:cNvSpPr txBox="1"/>
          <p:nvPr/>
        </p:nvSpPr>
        <p:spPr>
          <a:xfrm>
            <a:off x="114300" y="5511703"/>
            <a:ext cx="11963400" cy="1323439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 24:44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”be ye also ready: for in such an hour as ye think not the Son of man cometh.”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7455F3-4C9A-80F7-3B83-5CD47F4C068C}"/>
              </a:ext>
            </a:extLst>
          </p:cNvPr>
          <p:cNvSpPr txBox="1"/>
          <p:nvPr/>
        </p:nvSpPr>
        <p:spPr>
          <a:xfrm>
            <a:off x="1600200" y="3657600"/>
            <a:ext cx="3200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Hetoimazo</a:t>
            </a:r>
            <a:r>
              <a:rPr lang="en-US" sz="4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algn="ctr"/>
            <a:r>
              <a:rPr lang="en-US" sz="4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Adjusted, Fit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9891AF-B4A7-43C1-129F-E94F6240C5B8}"/>
              </a:ext>
            </a:extLst>
          </p:cNvPr>
          <p:cNvSpPr txBox="1"/>
          <p:nvPr/>
        </p:nvSpPr>
        <p:spPr>
          <a:xfrm>
            <a:off x="7010400" y="-228600"/>
            <a:ext cx="63048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Mystery!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39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nk 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988C81"/>
      </a:accent1>
      <a:accent2>
        <a:srgbClr val="333399"/>
      </a:accent2>
      <a:accent3>
        <a:srgbClr val="AAAAAA"/>
      </a:accent3>
      <a:accent4>
        <a:srgbClr val="DADADA"/>
      </a:accent4>
      <a:accent5>
        <a:srgbClr val="CAC5C1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ヒラギノ角ゴ Pro W6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88C81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panose="020B0604020202020204" pitchFamily="34" charset="0"/>
            <a:ea typeface="ヒラギノ角ゴ Pro W3" pitchFamily="1" charset="-128"/>
            <a:sym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88C81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panose="020B0604020202020204" pitchFamily="34" charset="0"/>
            <a:ea typeface="ヒラギノ角ゴ Pro W3" pitchFamily="1" charset="-128"/>
            <a:sym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4154</TotalTime>
  <Words>2990</Words>
  <Application>Microsoft Office PowerPoint</Application>
  <PresentationFormat>Widescreen</PresentationFormat>
  <Paragraphs>282</Paragraphs>
  <Slides>44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Arial</vt:lpstr>
      <vt:lpstr>Calibri</vt:lpstr>
      <vt:lpstr>Calibri Light</vt:lpstr>
      <vt:lpstr>Franklin Gothic Book</vt:lpstr>
      <vt:lpstr>Franklin Gothic Medium</vt:lpstr>
      <vt:lpstr>Gentium</vt:lpstr>
      <vt:lpstr>Georgia</vt:lpstr>
      <vt:lpstr>Lucida Grande</vt:lpstr>
      <vt:lpstr>Times New Roman</vt:lpstr>
      <vt:lpstr>Wingdings 2</vt:lpstr>
      <vt:lpstr>Trek</vt:lpstr>
      <vt:lpstr>2_Office Theme</vt:lpstr>
      <vt:lpstr>Blank Presentation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Media Dep</cp:lastModifiedBy>
  <cp:revision>185</cp:revision>
  <dcterms:created xsi:type="dcterms:W3CDTF">2014-08-14T18:57:06Z</dcterms:created>
  <dcterms:modified xsi:type="dcterms:W3CDTF">2024-10-11T20:58:35Z</dcterms:modified>
</cp:coreProperties>
</file>