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6" r:id="rId2"/>
  </p:sldMasterIdLst>
  <p:notesMasterIdLst>
    <p:notesMasterId r:id="rId26"/>
  </p:notesMasterIdLst>
  <p:sldIdLst>
    <p:sldId id="301" r:id="rId3"/>
    <p:sldId id="273" r:id="rId4"/>
    <p:sldId id="274" r:id="rId5"/>
    <p:sldId id="293" r:id="rId6"/>
    <p:sldId id="289" r:id="rId7"/>
    <p:sldId id="284" r:id="rId8"/>
    <p:sldId id="282" r:id="rId9"/>
    <p:sldId id="290" r:id="rId10"/>
    <p:sldId id="281" r:id="rId11"/>
    <p:sldId id="296" r:id="rId12"/>
    <p:sldId id="302" r:id="rId13"/>
    <p:sldId id="303" r:id="rId14"/>
    <p:sldId id="291" r:id="rId15"/>
    <p:sldId id="304" r:id="rId16"/>
    <p:sldId id="295" r:id="rId17"/>
    <p:sldId id="292" r:id="rId18"/>
    <p:sldId id="283" r:id="rId19"/>
    <p:sldId id="280" r:id="rId20"/>
    <p:sldId id="297" r:id="rId21"/>
    <p:sldId id="298" r:id="rId22"/>
    <p:sldId id="288" r:id="rId23"/>
    <p:sldId id="299" r:id="rId24"/>
    <p:sldId id="300" r:id="rId2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756" y="11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865839-471A-41E0-833A-C782C7062F39}" type="datetimeFigureOut">
              <a:rPr lang="en-US" smtClean="0"/>
              <a:t>4/15/2023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28236-003F-480F-BE56-EF30B4B4D5F6}" type="slidenum">
              <a:rPr lang="en-US" smtClean="0"/>
              <a:t>‹#›</a:t>
            </a:fld>
            <a:endParaRPr lang="en-US"/>
          </a:p>
        </p:txBody>
      </p:sp>
    </p:spTree>
    <p:extLst>
      <p:ext uri="{BB962C8B-B14F-4D97-AF65-F5344CB8AC3E}">
        <p14:creationId xmlns:p14="http://schemas.microsoft.com/office/powerpoint/2010/main" val="1453104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28236-003F-480F-BE56-EF30B4B4D5F6}" type="slidenum">
              <a:rPr lang="en-US" smtClean="0"/>
              <a:t>15</a:t>
            </a:fld>
            <a:endParaRPr lang="en-US"/>
          </a:p>
        </p:txBody>
      </p:sp>
    </p:spTree>
    <p:extLst>
      <p:ext uri="{BB962C8B-B14F-4D97-AF65-F5344CB8AC3E}">
        <p14:creationId xmlns:p14="http://schemas.microsoft.com/office/powerpoint/2010/main" val="1004027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5491DBE-AFF2-C838-05B2-25237B47728E}"/>
              </a:ext>
            </a:extLst>
          </p:cNvPr>
          <p:cNvSpPr>
            <a:spLocks noGrp="1"/>
          </p:cNvSpPr>
          <p:nvPr>
            <p:ph type="dt" sz="half" idx="10"/>
          </p:nvPr>
        </p:nvSpPr>
        <p:spPr/>
        <p:txBody>
          <a:bodyPr/>
          <a:lstStyle>
            <a:lvl1pPr>
              <a:defRPr/>
            </a:lvl1pPr>
          </a:lstStyle>
          <a:p>
            <a:pPr>
              <a:defRPr/>
            </a:pPr>
            <a:fld id="{1CE92890-4A74-4792-AE6F-8CB7BB0F08D8}" type="datetimeFigureOut">
              <a:rPr lang="en-US"/>
              <a:pPr>
                <a:defRPr/>
              </a:pPr>
              <a:t>4/15/2023</a:t>
            </a:fld>
            <a:endParaRPr lang="en-US"/>
          </a:p>
        </p:txBody>
      </p:sp>
      <p:sp>
        <p:nvSpPr>
          <p:cNvPr id="5" name="Footer Placeholder 4">
            <a:extLst>
              <a:ext uri="{FF2B5EF4-FFF2-40B4-BE49-F238E27FC236}">
                <a16:creationId xmlns:a16="http://schemas.microsoft.com/office/drawing/2014/main" id="{3D2C2E0F-9DD8-626D-845A-0784DE8BAB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800B096-5B83-872B-1707-29B0B20EBE66}"/>
              </a:ext>
            </a:extLst>
          </p:cNvPr>
          <p:cNvSpPr>
            <a:spLocks noGrp="1"/>
          </p:cNvSpPr>
          <p:nvPr>
            <p:ph type="sldNum" sz="quarter" idx="12"/>
          </p:nvPr>
        </p:nvSpPr>
        <p:spPr/>
        <p:txBody>
          <a:bodyPr/>
          <a:lstStyle>
            <a:lvl1pPr>
              <a:defRPr/>
            </a:lvl1pPr>
          </a:lstStyle>
          <a:p>
            <a:pPr>
              <a:defRPr/>
            </a:pPr>
            <a:fld id="{1F4FC539-0786-41B2-938C-F3D5E9F67F3B}" type="slidenum">
              <a:rPr lang="en-US" altLang="en-US"/>
              <a:pPr>
                <a:defRPr/>
              </a:pPr>
              <a:t>‹#›</a:t>
            </a:fld>
            <a:endParaRPr lang="en-US" altLang="en-US"/>
          </a:p>
        </p:txBody>
      </p:sp>
    </p:spTree>
    <p:extLst>
      <p:ext uri="{BB962C8B-B14F-4D97-AF65-F5344CB8AC3E}">
        <p14:creationId xmlns:p14="http://schemas.microsoft.com/office/powerpoint/2010/main" val="1592593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C0B687-AC7F-C8AE-A6A2-9ED8C7D21760}"/>
              </a:ext>
            </a:extLst>
          </p:cNvPr>
          <p:cNvSpPr>
            <a:spLocks noGrp="1"/>
          </p:cNvSpPr>
          <p:nvPr>
            <p:ph type="dt" sz="half" idx="10"/>
          </p:nvPr>
        </p:nvSpPr>
        <p:spPr/>
        <p:txBody>
          <a:bodyPr/>
          <a:lstStyle>
            <a:lvl1pPr>
              <a:defRPr/>
            </a:lvl1pPr>
          </a:lstStyle>
          <a:p>
            <a:pPr>
              <a:defRPr/>
            </a:pPr>
            <a:fld id="{DCB022E4-B14A-4CF4-8854-9B7A7D3CC4EB}" type="datetimeFigureOut">
              <a:rPr lang="en-US"/>
              <a:pPr>
                <a:defRPr/>
              </a:pPr>
              <a:t>4/15/2023</a:t>
            </a:fld>
            <a:endParaRPr lang="en-US"/>
          </a:p>
        </p:txBody>
      </p:sp>
      <p:sp>
        <p:nvSpPr>
          <p:cNvPr id="5" name="Footer Placeholder 4">
            <a:extLst>
              <a:ext uri="{FF2B5EF4-FFF2-40B4-BE49-F238E27FC236}">
                <a16:creationId xmlns:a16="http://schemas.microsoft.com/office/drawing/2014/main" id="{AE93A189-2476-36E3-F014-D2B55FC037D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6A3EFA6-160E-978D-A3B1-F22B4CD648FC}"/>
              </a:ext>
            </a:extLst>
          </p:cNvPr>
          <p:cNvSpPr>
            <a:spLocks noGrp="1"/>
          </p:cNvSpPr>
          <p:nvPr>
            <p:ph type="sldNum" sz="quarter" idx="12"/>
          </p:nvPr>
        </p:nvSpPr>
        <p:spPr/>
        <p:txBody>
          <a:bodyPr/>
          <a:lstStyle>
            <a:lvl1pPr>
              <a:defRPr/>
            </a:lvl1pPr>
          </a:lstStyle>
          <a:p>
            <a:pPr>
              <a:defRPr/>
            </a:pPr>
            <a:fld id="{0788FB32-B644-45D1-A1D4-7FEA9BA3980D}" type="slidenum">
              <a:rPr lang="en-US" altLang="en-US"/>
              <a:pPr>
                <a:defRPr/>
              </a:pPr>
              <a:t>‹#›</a:t>
            </a:fld>
            <a:endParaRPr lang="en-US" altLang="en-US"/>
          </a:p>
        </p:txBody>
      </p:sp>
    </p:spTree>
    <p:extLst>
      <p:ext uri="{BB962C8B-B14F-4D97-AF65-F5344CB8AC3E}">
        <p14:creationId xmlns:p14="http://schemas.microsoft.com/office/powerpoint/2010/main" val="1237986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933554-5DD7-75DF-9870-518D6182B716}"/>
              </a:ext>
            </a:extLst>
          </p:cNvPr>
          <p:cNvSpPr>
            <a:spLocks noGrp="1"/>
          </p:cNvSpPr>
          <p:nvPr>
            <p:ph type="dt" sz="half" idx="10"/>
          </p:nvPr>
        </p:nvSpPr>
        <p:spPr/>
        <p:txBody>
          <a:bodyPr/>
          <a:lstStyle>
            <a:lvl1pPr>
              <a:defRPr/>
            </a:lvl1pPr>
          </a:lstStyle>
          <a:p>
            <a:pPr>
              <a:defRPr/>
            </a:pPr>
            <a:fld id="{3DA94881-6F17-46EC-8AD3-1432E88921DA}" type="datetimeFigureOut">
              <a:rPr lang="en-US"/>
              <a:pPr>
                <a:defRPr/>
              </a:pPr>
              <a:t>4/15/2023</a:t>
            </a:fld>
            <a:endParaRPr lang="en-US"/>
          </a:p>
        </p:txBody>
      </p:sp>
      <p:sp>
        <p:nvSpPr>
          <p:cNvPr id="5" name="Footer Placeholder 4">
            <a:extLst>
              <a:ext uri="{FF2B5EF4-FFF2-40B4-BE49-F238E27FC236}">
                <a16:creationId xmlns:a16="http://schemas.microsoft.com/office/drawing/2014/main" id="{3B44AF9D-F752-2825-E7D5-2F389996C6E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A1BBF6A-0154-8F87-D94D-5C372D61DA96}"/>
              </a:ext>
            </a:extLst>
          </p:cNvPr>
          <p:cNvSpPr>
            <a:spLocks noGrp="1"/>
          </p:cNvSpPr>
          <p:nvPr>
            <p:ph type="sldNum" sz="quarter" idx="12"/>
          </p:nvPr>
        </p:nvSpPr>
        <p:spPr/>
        <p:txBody>
          <a:bodyPr/>
          <a:lstStyle>
            <a:lvl1pPr>
              <a:defRPr/>
            </a:lvl1pPr>
          </a:lstStyle>
          <a:p>
            <a:pPr>
              <a:defRPr/>
            </a:pPr>
            <a:fld id="{80FB200E-E32A-4FFD-813B-309E8E792BA6}" type="slidenum">
              <a:rPr lang="en-US" altLang="en-US"/>
              <a:pPr>
                <a:defRPr/>
              </a:pPr>
              <a:t>‹#›</a:t>
            </a:fld>
            <a:endParaRPr lang="en-US" altLang="en-US"/>
          </a:p>
        </p:txBody>
      </p:sp>
    </p:spTree>
    <p:extLst>
      <p:ext uri="{BB962C8B-B14F-4D97-AF65-F5344CB8AC3E}">
        <p14:creationId xmlns:p14="http://schemas.microsoft.com/office/powerpoint/2010/main" val="206639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CD61840-E57C-D084-BE91-EDACC1F32BC3}"/>
              </a:ext>
            </a:extLst>
          </p:cNvPr>
          <p:cNvSpPr>
            <a:spLocks noGrp="1"/>
          </p:cNvSpPr>
          <p:nvPr>
            <p:ph type="dt" sz="half" idx="10"/>
          </p:nvPr>
        </p:nvSpPr>
        <p:spPr/>
        <p:txBody>
          <a:bodyPr/>
          <a:lstStyle>
            <a:lvl1pPr>
              <a:defRPr/>
            </a:lvl1pPr>
          </a:lstStyle>
          <a:p>
            <a:pPr>
              <a:defRPr/>
            </a:pPr>
            <a:fld id="{7F26FFB4-8502-4816-B29E-27923784F9AA}" type="datetimeFigureOut">
              <a:rPr lang="en-US"/>
              <a:pPr>
                <a:defRPr/>
              </a:pPr>
              <a:t>4/15/2023</a:t>
            </a:fld>
            <a:endParaRPr lang="en-US"/>
          </a:p>
        </p:txBody>
      </p:sp>
      <p:sp>
        <p:nvSpPr>
          <p:cNvPr id="5" name="Footer Placeholder 4">
            <a:extLst>
              <a:ext uri="{FF2B5EF4-FFF2-40B4-BE49-F238E27FC236}">
                <a16:creationId xmlns:a16="http://schemas.microsoft.com/office/drawing/2014/main" id="{4AEB50AB-1B99-C9C3-2678-16339A15F5D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1E2B756-3A21-5A51-9F72-DC0D420ECD1C}"/>
              </a:ext>
            </a:extLst>
          </p:cNvPr>
          <p:cNvSpPr>
            <a:spLocks noGrp="1"/>
          </p:cNvSpPr>
          <p:nvPr>
            <p:ph type="sldNum" sz="quarter" idx="12"/>
          </p:nvPr>
        </p:nvSpPr>
        <p:spPr/>
        <p:txBody>
          <a:bodyPr/>
          <a:lstStyle>
            <a:lvl1pPr>
              <a:defRPr/>
            </a:lvl1pPr>
          </a:lstStyle>
          <a:p>
            <a:pPr>
              <a:defRPr/>
            </a:pPr>
            <a:fld id="{5DAC3716-CF16-4DDB-8673-630EDC169462}" type="slidenum">
              <a:rPr lang="en-US" altLang="en-US"/>
              <a:pPr>
                <a:defRPr/>
              </a:pPr>
              <a:t>‹#›</a:t>
            </a:fld>
            <a:endParaRPr lang="en-US" altLang="en-US"/>
          </a:p>
        </p:txBody>
      </p:sp>
    </p:spTree>
    <p:extLst>
      <p:ext uri="{BB962C8B-B14F-4D97-AF65-F5344CB8AC3E}">
        <p14:creationId xmlns:p14="http://schemas.microsoft.com/office/powerpoint/2010/main" val="3943729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3F4F3F-641C-650D-0E9D-D242443C05F2}"/>
              </a:ext>
            </a:extLst>
          </p:cNvPr>
          <p:cNvSpPr>
            <a:spLocks noGrp="1"/>
          </p:cNvSpPr>
          <p:nvPr>
            <p:ph type="dt" sz="half" idx="10"/>
          </p:nvPr>
        </p:nvSpPr>
        <p:spPr/>
        <p:txBody>
          <a:bodyPr/>
          <a:lstStyle>
            <a:lvl1pPr>
              <a:defRPr/>
            </a:lvl1pPr>
          </a:lstStyle>
          <a:p>
            <a:pPr>
              <a:defRPr/>
            </a:pPr>
            <a:fld id="{C26DD836-EE98-4A3A-83E1-F2E2B29315D0}" type="datetimeFigureOut">
              <a:rPr lang="en-US"/>
              <a:pPr>
                <a:defRPr/>
              </a:pPr>
              <a:t>4/15/2023</a:t>
            </a:fld>
            <a:endParaRPr lang="en-US"/>
          </a:p>
        </p:txBody>
      </p:sp>
      <p:sp>
        <p:nvSpPr>
          <p:cNvPr id="5" name="Footer Placeholder 4">
            <a:extLst>
              <a:ext uri="{FF2B5EF4-FFF2-40B4-BE49-F238E27FC236}">
                <a16:creationId xmlns:a16="http://schemas.microsoft.com/office/drawing/2014/main" id="{EBEC6CCD-F3BC-82D4-7956-FC6AC791F5A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A995C3D-7A27-1484-BE42-1E7E28B7B4A6}"/>
              </a:ext>
            </a:extLst>
          </p:cNvPr>
          <p:cNvSpPr>
            <a:spLocks noGrp="1"/>
          </p:cNvSpPr>
          <p:nvPr>
            <p:ph type="sldNum" sz="quarter" idx="12"/>
          </p:nvPr>
        </p:nvSpPr>
        <p:spPr/>
        <p:txBody>
          <a:bodyPr/>
          <a:lstStyle>
            <a:lvl1pPr>
              <a:defRPr/>
            </a:lvl1pPr>
          </a:lstStyle>
          <a:p>
            <a:pPr>
              <a:defRPr/>
            </a:pPr>
            <a:fld id="{A26D984F-D5AE-4021-A7E1-C7B28597E3E8}" type="slidenum">
              <a:rPr lang="en-US" altLang="en-US"/>
              <a:pPr>
                <a:defRPr/>
              </a:pPr>
              <a:t>‹#›</a:t>
            </a:fld>
            <a:endParaRPr lang="en-US" altLang="en-US"/>
          </a:p>
        </p:txBody>
      </p:sp>
    </p:spTree>
    <p:extLst>
      <p:ext uri="{BB962C8B-B14F-4D97-AF65-F5344CB8AC3E}">
        <p14:creationId xmlns:p14="http://schemas.microsoft.com/office/powerpoint/2010/main" val="3375151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B3E689-7B69-03AD-DB69-917EF19759C4}"/>
              </a:ext>
            </a:extLst>
          </p:cNvPr>
          <p:cNvSpPr>
            <a:spLocks noGrp="1"/>
          </p:cNvSpPr>
          <p:nvPr>
            <p:ph type="dt" sz="half" idx="10"/>
          </p:nvPr>
        </p:nvSpPr>
        <p:spPr/>
        <p:txBody>
          <a:bodyPr/>
          <a:lstStyle>
            <a:lvl1pPr>
              <a:defRPr/>
            </a:lvl1pPr>
          </a:lstStyle>
          <a:p>
            <a:pPr>
              <a:defRPr/>
            </a:pPr>
            <a:fld id="{40839837-8743-401F-B2BE-03962BB82847}" type="datetimeFigureOut">
              <a:rPr lang="en-US"/>
              <a:pPr>
                <a:defRPr/>
              </a:pPr>
              <a:t>4/15/2023</a:t>
            </a:fld>
            <a:endParaRPr lang="en-US"/>
          </a:p>
        </p:txBody>
      </p:sp>
      <p:sp>
        <p:nvSpPr>
          <p:cNvPr id="5" name="Footer Placeholder 4">
            <a:extLst>
              <a:ext uri="{FF2B5EF4-FFF2-40B4-BE49-F238E27FC236}">
                <a16:creationId xmlns:a16="http://schemas.microsoft.com/office/drawing/2014/main" id="{1DD532BF-846C-50F0-F869-A9C2E134C39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245B94C-2EA8-0F44-3966-FDDB0BCF0234}"/>
              </a:ext>
            </a:extLst>
          </p:cNvPr>
          <p:cNvSpPr>
            <a:spLocks noGrp="1"/>
          </p:cNvSpPr>
          <p:nvPr>
            <p:ph type="sldNum" sz="quarter" idx="12"/>
          </p:nvPr>
        </p:nvSpPr>
        <p:spPr/>
        <p:txBody>
          <a:bodyPr/>
          <a:lstStyle>
            <a:lvl1pPr>
              <a:defRPr/>
            </a:lvl1pPr>
          </a:lstStyle>
          <a:p>
            <a:pPr>
              <a:defRPr/>
            </a:pPr>
            <a:fld id="{3020E618-4031-4B39-BB2D-EAAE3744D1A5}" type="slidenum">
              <a:rPr lang="en-US" altLang="en-US"/>
              <a:pPr>
                <a:defRPr/>
              </a:pPr>
              <a:t>‹#›</a:t>
            </a:fld>
            <a:endParaRPr lang="en-US" altLang="en-US"/>
          </a:p>
        </p:txBody>
      </p:sp>
    </p:spTree>
    <p:extLst>
      <p:ext uri="{BB962C8B-B14F-4D97-AF65-F5344CB8AC3E}">
        <p14:creationId xmlns:p14="http://schemas.microsoft.com/office/powerpoint/2010/main" val="2210092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63F1187-68AB-86A6-872E-7281FEDA29F3}"/>
              </a:ext>
            </a:extLst>
          </p:cNvPr>
          <p:cNvSpPr>
            <a:spLocks noGrp="1"/>
          </p:cNvSpPr>
          <p:nvPr>
            <p:ph type="dt" sz="half" idx="10"/>
          </p:nvPr>
        </p:nvSpPr>
        <p:spPr/>
        <p:txBody>
          <a:bodyPr/>
          <a:lstStyle>
            <a:lvl1pPr>
              <a:defRPr/>
            </a:lvl1pPr>
          </a:lstStyle>
          <a:p>
            <a:pPr>
              <a:defRPr/>
            </a:pPr>
            <a:fld id="{F22F7756-9F5F-49D6-B4A0-2BB9DD038A1A}" type="datetimeFigureOut">
              <a:rPr lang="en-US"/>
              <a:pPr>
                <a:defRPr/>
              </a:pPr>
              <a:t>4/15/2023</a:t>
            </a:fld>
            <a:endParaRPr lang="en-US"/>
          </a:p>
        </p:txBody>
      </p:sp>
      <p:sp>
        <p:nvSpPr>
          <p:cNvPr id="6" name="Footer Placeholder 4">
            <a:extLst>
              <a:ext uri="{FF2B5EF4-FFF2-40B4-BE49-F238E27FC236}">
                <a16:creationId xmlns:a16="http://schemas.microsoft.com/office/drawing/2014/main" id="{C54AF2BC-4911-3C2D-89E2-2BDF914A225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A5453FF-EC73-7535-F75F-9994871B150A}"/>
              </a:ext>
            </a:extLst>
          </p:cNvPr>
          <p:cNvSpPr>
            <a:spLocks noGrp="1"/>
          </p:cNvSpPr>
          <p:nvPr>
            <p:ph type="sldNum" sz="quarter" idx="12"/>
          </p:nvPr>
        </p:nvSpPr>
        <p:spPr/>
        <p:txBody>
          <a:bodyPr/>
          <a:lstStyle>
            <a:lvl1pPr>
              <a:defRPr/>
            </a:lvl1pPr>
          </a:lstStyle>
          <a:p>
            <a:pPr>
              <a:defRPr/>
            </a:pPr>
            <a:fld id="{AC8577B2-361F-4DC7-BAA4-D39938078C69}" type="slidenum">
              <a:rPr lang="en-US" altLang="en-US"/>
              <a:pPr>
                <a:defRPr/>
              </a:pPr>
              <a:t>‹#›</a:t>
            </a:fld>
            <a:endParaRPr lang="en-US" altLang="en-US"/>
          </a:p>
        </p:txBody>
      </p:sp>
    </p:spTree>
    <p:extLst>
      <p:ext uri="{BB962C8B-B14F-4D97-AF65-F5344CB8AC3E}">
        <p14:creationId xmlns:p14="http://schemas.microsoft.com/office/powerpoint/2010/main" val="3121071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6"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A4D45CE-6BA3-CD4E-4F6C-C346FF0E683B}"/>
              </a:ext>
            </a:extLst>
          </p:cNvPr>
          <p:cNvSpPr>
            <a:spLocks noGrp="1"/>
          </p:cNvSpPr>
          <p:nvPr>
            <p:ph type="dt" sz="half" idx="10"/>
          </p:nvPr>
        </p:nvSpPr>
        <p:spPr/>
        <p:txBody>
          <a:bodyPr/>
          <a:lstStyle>
            <a:lvl1pPr>
              <a:defRPr/>
            </a:lvl1pPr>
          </a:lstStyle>
          <a:p>
            <a:pPr>
              <a:defRPr/>
            </a:pPr>
            <a:fld id="{3EFB0210-A342-4874-ACDF-763244C7AFB9}" type="datetimeFigureOut">
              <a:rPr lang="en-US"/>
              <a:pPr>
                <a:defRPr/>
              </a:pPr>
              <a:t>4/15/2023</a:t>
            </a:fld>
            <a:endParaRPr lang="en-US"/>
          </a:p>
        </p:txBody>
      </p:sp>
      <p:sp>
        <p:nvSpPr>
          <p:cNvPr id="8" name="Footer Placeholder 4">
            <a:extLst>
              <a:ext uri="{FF2B5EF4-FFF2-40B4-BE49-F238E27FC236}">
                <a16:creationId xmlns:a16="http://schemas.microsoft.com/office/drawing/2014/main" id="{5446B4E1-5D27-AA28-74C7-6180407FF22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980D55A-974C-0AD6-6768-555BDC391FE5}"/>
              </a:ext>
            </a:extLst>
          </p:cNvPr>
          <p:cNvSpPr>
            <a:spLocks noGrp="1"/>
          </p:cNvSpPr>
          <p:nvPr>
            <p:ph type="sldNum" sz="quarter" idx="12"/>
          </p:nvPr>
        </p:nvSpPr>
        <p:spPr/>
        <p:txBody>
          <a:bodyPr/>
          <a:lstStyle>
            <a:lvl1pPr>
              <a:defRPr/>
            </a:lvl1pPr>
          </a:lstStyle>
          <a:p>
            <a:pPr>
              <a:defRPr/>
            </a:pPr>
            <a:fld id="{2D0B1385-BEB8-46F1-8CF5-A9F1D212AC7A}" type="slidenum">
              <a:rPr lang="en-US" altLang="en-US"/>
              <a:pPr>
                <a:defRPr/>
              </a:pPr>
              <a:t>‹#›</a:t>
            </a:fld>
            <a:endParaRPr lang="en-US" altLang="en-US"/>
          </a:p>
        </p:txBody>
      </p:sp>
    </p:spTree>
    <p:extLst>
      <p:ext uri="{BB962C8B-B14F-4D97-AF65-F5344CB8AC3E}">
        <p14:creationId xmlns:p14="http://schemas.microsoft.com/office/powerpoint/2010/main" val="2879549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0A97609-C884-9894-29EA-2E2D6CB60C29}"/>
              </a:ext>
            </a:extLst>
          </p:cNvPr>
          <p:cNvSpPr>
            <a:spLocks noGrp="1"/>
          </p:cNvSpPr>
          <p:nvPr>
            <p:ph type="dt" sz="half" idx="10"/>
          </p:nvPr>
        </p:nvSpPr>
        <p:spPr/>
        <p:txBody>
          <a:bodyPr/>
          <a:lstStyle>
            <a:lvl1pPr>
              <a:defRPr/>
            </a:lvl1pPr>
          </a:lstStyle>
          <a:p>
            <a:pPr>
              <a:defRPr/>
            </a:pPr>
            <a:fld id="{3F4D3853-4997-41D6-9CC8-B7F6DD6223FB}" type="datetimeFigureOut">
              <a:rPr lang="en-US"/>
              <a:pPr>
                <a:defRPr/>
              </a:pPr>
              <a:t>4/15/2023</a:t>
            </a:fld>
            <a:endParaRPr lang="en-US"/>
          </a:p>
        </p:txBody>
      </p:sp>
      <p:sp>
        <p:nvSpPr>
          <p:cNvPr id="4" name="Footer Placeholder 4">
            <a:extLst>
              <a:ext uri="{FF2B5EF4-FFF2-40B4-BE49-F238E27FC236}">
                <a16:creationId xmlns:a16="http://schemas.microsoft.com/office/drawing/2014/main" id="{3BFCF688-8E55-1B02-6D1C-EF55470867C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F027826-4F49-FCFF-E4B2-24FC11DAD9D2}"/>
              </a:ext>
            </a:extLst>
          </p:cNvPr>
          <p:cNvSpPr>
            <a:spLocks noGrp="1"/>
          </p:cNvSpPr>
          <p:nvPr>
            <p:ph type="sldNum" sz="quarter" idx="12"/>
          </p:nvPr>
        </p:nvSpPr>
        <p:spPr/>
        <p:txBody>
          <a:bodyPr/>
          <a:lstStyle>
            <a:lvl1pPr>
              <a:defRPr/>
            </a:lvl1pPr>
          </a:lstStyle>
          <a:p>
            <a:pPr>
              <a:defRPr/>
            </a:pPr>
            <a:fld id="{6307974E-37E5-434F-BDBC-2A2409241336}" type="slidenum">
              <a:rPr lang="en-US" altLang="en-US"/>
              <a:pPr>
                <a:defRPr/>
              </a:pPr>
              <a:t>‹#›</a:t>
            </a:fld>
            <a:endParaRPr lang="en-US" altLang="en-US"/>
          </a:p>
        </p:txBody>
      </p:sp>
    </p:spTree>
    <p:extLst>
      <p:ext uri="{BB962C8B-B14F-4D97-AF65-F5344CB8AC3E}">
        <p14:creationId xmlns:p14="http://schemas.microsoft.com/office/powerpoint/2010/main" val="3926149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E730ED3-D2E0-E845-69CB-F0389C820B6F}"/>
              </a:ext>
            </a:extLst>
          </p:cNvPr>
          <p:cNvSpPr>
            <a:spLocks noGrp="1"/>
          </p:cNvSpPr>
          <p:nvPr>
            <p:ph type="dt" sz="half" idx="10"/>
          </p:nvPr>
        </p:nvSpPr>
        <p:spPr/>
        <p:txBody>
          <a:bodyPr/>
          <a:lstStyle>
            <a:lvl1pPr>
              <a:defRPr/>
            </a:lvl1pPr>
          </a:lstStyle>
          <a:p>
            <a:pPr>
              <a:defRPr/>
            </a:pPr>
            <a:fld id="{F692A393-81A8-426E-8402-1F9AE8D96A35}" type="datetimeFigureOut">
              <a:rPr lang="en-US"/>
              <a:pPr>
                <a:defRPr/>
              </a:pPr>
              <a:t>4/15/2023</a:t>
            </a:fld>
            <a:endParaRPr lang="en-US"/>
          </a:p>
        </p:txBody>
      </p:sp>
      <p:sp>
        <p:nvSpPr>
          <p:cNvPr id="3" name="Footer Placeholder 4">
            <a:extLst>
              <a:ext uri="{FF2B5EF4-FFF2-40B4-BE49-F238E27FC236}">
                <a16:creationId xmlns:a16="http://schemas.microsoft.com/office/drawing/2014/main" id="{D579CB38-2988-B383-4AE8-D16B87EEE76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5108DD9-7B81-FA9A-57DB-3A38C0F2248A}"/>
              </a:ext>
            </a:extLst>
          </p:cNvPr>
          <p:cNvSpPr>
            <a:spLocks noGrp="1"/>
          </p:cNvSpPr>
          <p:nvPr>
            <p:ph type="sldNum" sz="quarter" idx="12"/>
          </p:nvPr>
        </p:nvSpPr>
        <p:spPr/>
        <p:txBody>
          <a:bodyPr/>
          <a:lstStyle>
            <a:lvl1pPr>
              <a:defRPr/>
            </a:lvl1pPr>
          </a:lstStyle>
          <a:p>
            <a:pPr>
              <a:defRPr/>
            </a:pPr>
            <a:fld id="{8565657B-55C4-4F54-9B4C-D54C7170F3F7}" type="slidenum">
              <a:rPr lang="en-US" altLang="en-US"/>
              <a:pPr>
                <a:defRPr/>
              </a:pPr>
              <a:t>‹#›</a:t>
            </a:fld>
            <a:endParaRPr lang="en-US" altLang="en-US"/>
          </a:p>
        </p:txBody>
      </p:sp>
    </p:spTree>
    <p:extLst>
      <p:ext uri="{BB962C8B-B14F-4D97-AF65-F5344CB8AC3E}">
        <p14:creationId xmlns:p14="http://schemas.microsoft.com/office/powerpoint/2010/main" val="4265301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9"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9"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A686924-FD0F-F54D-8136-928D479447DD}"/>
              </a:ext>
            </a:extLst>
          </p:cNvPr>
          <p:cNvSpPr>
            <a:spLocks noGrp="1"/>
          </p:cNvSpPr>
          <p:nvPr>
            <p:ph type="dt" sz="half" idx="10"/>
          </p:nvPr>
        </p:nvSpPr>
        <p:spPr/>
        <p:txBody>
          <a:bodyPr/>
          <a:lstStyle>
            <a:lvl1pPr>
              <a:defRPr/>
            </a:lvl1pPr>
          </a:lstStyle>
          <a:p>
            <a:pPr>
              <a:defRPr/>
            </a:pPr>
            <a:fld id="{F4AE3168-13F8-47B9-AC42-999703FB4C1C}" type="datetimeFigureOut">
              <a:rPr lang="en-US"/>
              <a:pPr>
                <a:defRPr/>
              </a:pPr>
              <a:t>4/15/2023</a:t>
            </a:fld>
            <a:endParaRPr lang="en-US"/>
          </a:p>
        </p:txBody>
      </p:sp>
      <p:sp>
        <p:nvSpPr>
          <p:cNvPr id="6" name="Footer Placeholder 4">
            <a:extLst>
              <a:ext uri="{FF2B5EF4-FFF2-40B4-BE49-F238E27FC236}">
                <a16:creationId xmlns:a16="http://schemas.microsoft.com/office/drawing/2014/main" id="{97A4F41D-272F-65EB-CAE3-ACEEAF6D438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686A4FB-875B-7746-D9B2-E4BD9847095C}"/>
              </a:ext>
            </a:extLst>
          </p:cNvPr>
          <p:cNvSpPr>
            <a:spLocks noGrp="1"/>
          </p:cNvSpPr>
          <p:nvPr>
            <p:ph type="sldNum" sz="quarter" idx="12"/>
          </p:nvPr>
        </p:nvSpPr>
        <p:spPr/>
        <p:txBody>
          <a:bodyPr/>
          <a:lstStyle>
            <a:lvl1pPr>
              <a:defRPr/>
            </a:lvl1pPr>
          </a:lstStyle>
          <a:p>
            <a:pPr>
              <a:defRPr/>
            </a:pPr>
            <a:fld id="{E4114A98-4694-4796-A534-23281FA88D83}" type="slidenum">
              <a:rPr lang="en-US" altLang="en-US"/>
              <a:pPr>
                <a:defRPr/>
              </a:pPr>
              <a:t>‹#›</a:t>
            </a:fld>
            <a:endParaRPr lang="en-US" altLang="en-US"/>
          </a:p>
        </p:txBody>
      </p:sp>
    </p:spTree>
    <p:extLst>
      <p:ext uri="{BB962C8B-B14F-4D97-AF65-F5344CB8AC3E}">
        <p14:creationId xmlns:p14="http://schemas.microsoft.com/office/powerpoint/2010/main" val="3042281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42"/>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068A4E8-8A98-CD78-7085-D4635B155D8B}"/>
              </a:ext>
            </a:extLst>
          </p:cNvPr>
          <p:cNvSpPr>
            <a:spLocks noGrp="1"/>
          </p:cNvSpPr>
          <p:nvPr>
            <p:ph type="dt" sz="half" idx="10"/>
          </p:nvPr>
        </p:nvSpPr>
        <p:spPr/>
        <p:txBody>
          <a:bodyPr/>
          <a:lstStyle>
            <a:lvl1pPr>
              <a:defRPr/>
            </a:lvl1pPr>
          </a:lstStyle>
          <a:p>
            <a:pPr>
              <a:defRPr/>
            </a:pPr>
            <a:fld id="{8DD6FAA9-1D15-4F93-9C9D-030C9E63BAFF}" type="datetimeFigureOut">
              <a:rPr lang="en-US"/>
              <a:pPr>
                <a:defRPr/>
              </a:pPr>
              <a:t>4/15/2023</a:t>
            </a:fld>
            <a:endParaRPr lang="en-US"/>
          </a:p>
        </p:txBody>
      </p:sp>
      <p:sp>
        <p:nvSpPr>
          <p:cNvPr id="6" name="Footer Placeholder 4">
            <a:extLst>
              <a:ext uri="{FF2B5EF4-FFF2-40B4-BE49-F238E27FC236}">
                <a16:creationId xmlns:a16="http://schemas.microsoft.com/office/drawing/2014/main" id="{9939A765-BC30-C6CD-AA9E-AE21CDAC107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CA85C90-D40F-8409-7861-69694510AE0A}"/>
              </a:ext>
            </a:extLst>
          </p:cNvPr>
          <p:cNvSpPr>
            <a:spLocks noGrp="1"/>
          </p:cNvSpPr>
          <p:nvPr>
            <p:ph type="sldNum" sz="quarter" idx="12"/>
          </p:nvPr>
        </p:nvSpPr>
        <p:spPr/>
        <p:txBody>
          <a:bodyPr/>
          <a:lstStyle>
            <a:lvl1pPr>
              <a:defRPr/>
            </a:lvl1pPr>
          </a:lstStyle>
          <a:p>
            <a:pPr>
              <a:defRPr/>
            </a:pPr>
            <a:fld id="{85ED0710-F011-4D5F-860A-C24F723AD817}" type="slidenum">
              <a:rPr lang="en-US" altLang="en-US"/>
              <a:pPr>
                <a:defRPr/>
              </a:pPr>
              <a:t>‹#›</a:t>
            </a:fld>
            <a:endParaRPr lang="en-US" altLang="en-US"/>
          </a:p>
        </p:txBody>
      </p:sp>
    </p:spTree>
    <p:extLst>
      <p:ext uri="{BB962C8B-B14F-4D97-AF65-F5344CB8AC3E}">
        <p14:creationId xmlns:p14="http://schemas.microsoft.com/office/powerpoint/2010/main" val="4223227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AD9EB"/>
            </a:gs>
            <a:gs pos="100000">
              <a:srgbClr val="B0C6E1"/>
            </a:gs>
          </a:gsLst>
          <a:lin ang="5400000" scaled="1"/>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F82FAE6-F9D5-DEE6-B104-F373D0490AA4}"/>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DF19140-3541-E6C0-26FC-76F803C1AFF6}"/>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3948A58-88EB-EFA9-3CF4-844F8ED4C45F}"/>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611D3E3-DD91-429F-801E-6570B1ADA1DE}" type="datetimeFigureOut">
              <a:rPr lang="en-US"/>
              <a:pPr>
                <a:defRPr/>
              </a:pPr>
              <a:t>4/15/2023</a:t>
            </a:fld>
            <a:endParaRPr lang="en-US"/>
          </a:p>
        </p:txBody>
      </p:sp>
      <p:sp>
        <p:nvSpPr>
          <p:cNvPr id="5" name="Footer Placeholder 4">
            <a:extLst>
              <a:ext uri="{FF2B5EF4-FFF2-40B4-BE49-F238E27FC236}">
                <a16:creationId xmlns:a16="http://schemas.microsoft.com/office/drawing/2014/main" id="{F52A9CCE-071A-B3A6-728B-7FE576E22AE2}"/>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9A23F3E0-92B2-A4F7-E3F0-F19EDB25A74E}"/>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B90819F2-E2AE-4875-9C08-F23D7A3D80B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6B1FD3D-4144-7F7A-93C8-5EEC2F37854E}"/>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E6D74A9-B6F7-7083-A51B-DAD1E2907E2B}"/>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E53F902-8717-D418-E384-C365258400F1}"/>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6A641A6-9AF0-4801-B902-1C95EA77AEF5}" type="datetimeFigureOut">
              <a:rPr lang="en-US"/>
              <a:pPr>
                <a:defRPr/>
              </a:pPr>
              <a:t>4/15/2023</a:t>
            </a:fld>
            <a:endParaRPr lang="en-US"/>
          </a:p>
        </p:txBody>
      </p:sp>
      <p:sp>
        <p:nvSpPr>
          <p:cNvPr id="5" name="Footer Placeholder 4">
            <a:extLst>
              <a:ext uri="{FF2B5EF4-FFF2-40B4-BE49-F238E27FC236}">
                <a16:creationId xmlns:a16="http://schemas.microsoft.com/office/drawing/2014/main" id="{3A58127C-0EC6-2319-BD2E-289A98C6471B}"/>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2B07AC4A-4ED3-C1FB-AEEB-7CACAD757C6A}"/>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99BFD84F-DEB9-402E-94C5-9BA9563FE93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colorTemperature colorTemp="2575"/>
                    </a14:imgEffect>
                    <a14:imgEffect>
                      <a14:saturation sat="9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050" name="TextBox 1">
            <a:extLst>
              <a:ext uri="{FF2B5EF4-FFF2-40B4-BE49-F238E27FC236}">
                <a16:creationId xmlns:a16="http://schemas.microsoft.com/office/drawing/2014/main" id="{06CA8917-E0E0-1D97-0AF9-0B3844D66BEE}"/>
              </a:ext>
            </a:extLst>
          </p:cNvPr>
          <p:cNvSpPr txBox="1">
            <a:spLocks noChangeArrowheads="1"/>
          </p:cNvSpPr>
          <p:nvPr/>
        </p:nvSpPr>
        <p:spPr bwMode="auto">
          <a:xfrm>
            <a:off x="-381000" y="152400"/>
            <a:ext cx="122682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6600" b="1" dirty="0">
                <a:solidFill>
                  <a:schemeClr val="bg1"/>
                </a:solidFill>
                <a:latin typeface="Georgia Pro" panose="02040502050405020303" pitchFamily="18" charset="0"/>
              </a:rPr>
              <a:t>Principles for Powerful Living</a:t>
            </a:r>
          </a:p>
        </p:txBody>
      </p:sp>
    </p:spTree>
    <p:extLst>
      <p:ext uri="{BB962C8B-B14F-4D97-AF65-F5344CB8AC3E}">
        <p14:creationId xmlns:p14="http://schemas.microsoft.com/office/powerpoint/2010/main" val="333977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a:extLst>
              <a:ext uri="{FF2B5EF4-FFF2-40B4-BE49-F238E27FC236}">
                <a16:creationId xmlns:a16="http://schemas.microsoft.com/office/drawing/2014/main" id="{5CBE2B57-5581-F406-01A2-3FA0EB89D443}"/>
              </a:ext>
            </a:extLst>
          </p:cNvPr>
          <p:cNvSpPr>
            <a:spLocks noGrp="1"/>
          </p:cNvSpPr>
          <p:nvPr>
            <p:ph idx="1"/>
          </p:nvPr>
        </p:nvSpPr>
        <p:spPr>
          <a:xfrm>
            <a:off x="2959" y="0"/>
            <a:ext cx="12192000" cy="6248400"/>
          </a:xfrm>
        </p:spPr>
        <p:txBody>
          <a:bodyPr/>
          <a:lstStyle/>
          <a:p>
            <a:pPr marL="0" indent="0" eaLnBrk="1" hangingPunct="1">
              <a:spcBef>
                <a:spcPts val="0"/>
              </a:spcBef>
              <a:buFont typeface="Arial" panose="020B0604020202020204" pitchFamily="34" charset="0"/>
              <a:buNone/>
              <a:defRPr/>
            </a:pPr>
            <a:r>
              <a:rPr lang="en-US" altLang="en-US" sz="4800" b="1" dirty="0">
                <a:latin typeface="Times New Roman" panose="02020603050405020304" pitchFamily="18" charset="0"/>
                <a:cs typeface="Times New Roman" panose="02020603050405020304" pitchFamily="18" charset="0"/>
              </a:rPr>
              <a:t>2. Satan Is Busy Planting “</a:t>
            </a:r>
            <a:r>
              <a:rPr lang="en-US" altLang="en-US" sz="4800" b="1" i="1" u="sng" dirty="0">
                <a:latin typeface="Times New Roman" panose="02020603050405020304" pitchFamily="18" charset="0"/>
                <a:cs typeface="Times New Roman" panose="02020603050405020304" pitchFamily="18" charset="0"/>
              </a:rPr>
              <a:t>Bad</a:t>
            </a:r>
            <a:r>
              <a:rPr lang="en-US" altLang="en-US" sz="4800" b="1" dirty="0">
                <a:latin typeface="Times New Roman" panose="02020603050405020304" pitchFamily="18" charset="0"/>
                <a:cs typeface="Times New Roman" panose="02020603050405020304" pitchFamily="18" charset="0"/>
              </a:rPr>
              <a:t> Seed</a:t>
            </a:r>
            <a:r>
              <a:rPr lang="en-US" altLang="en-US" sz="4800"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Mt. 13:25 </a:t>
            </a:r>
          </a:p>
          <a:p>
            <a:pPr marL="742950" indent="-742950" eaLnBrk="1" hangingPunct="1">
              <a:spcBef>
                <a:spcPts val="0"/>
              </a:spcBef>
              <a:buFont typeface="Arial" panose="020B0604020202020204" pitchFamily="34" charset="0"/>
              <a:buAutoNum type="alphaUcPeriod" startAt="2"/>
              <a:defRPr/>
            </a:pPr>
            <a:r>
              <a:rPr lang="en-US" altLang="en-US" sz="4400" b="1" dirty="0">
                <a:latin typeface="Times New Roman" panose="02020603050405020304" pitchFamily="18" charset="0"/>
                <a:cs typeface="Times New Roman" panose="02020603050405020304" pitchFamily="18" charset="0"/>
              </a:rPr>
              <a:t>His seed is usually disguised as thoughts, </a:t>
            </a:r>
          </a:p>
          <a:p>
            <a:pPr marL="0" indent="0" eaLnBrk="1" hangingPunct="1">
              <a:spcBef>
                <a:spcPts val="0"/>
              </a:spcBef>
              <a:buNone/>
              <a:defRPr/>
            </a:pPr>
            <a:r>
              <a:rPr lang="en-US" altLang="en-US" sz="4400" b="1" dirty="0">
                <a:latin typeface="Times New Roman" panose="02020603050405020304" pitchFamily="18" charset="0"/>
                <a:cs typeface="Times New Roman" panose="02020603050405020304" pitchFamily="18" charset="0"/>
              </a:rPr>
              <a:t>      feelings, or attitudes that: </a:t>
            </a:r>
          </a:p>
          <a:p>
            <a:pPr>
              <a:spcBef>
                <a:spcPts val="0"/>
              </a:spcBef>
              <a:buNone/>
              <a:defRPr/>
            </a:pPr>
            <a:r>
              <a:rPr lang="en-US" altLang="en-US" sz="4000" b="1" dirty="0">
                <a:latin typeface="Times New Roman" panose="02020603050405020304" pitchFamily="18" charset="0"/>
                <a:cs typeface="Times New Roman" panose="02020603050405020304" pitchFamily="18" charset="0"/>
              </a:rPr>
              <a:t>   1) Seem </a:t>
            </a:r>
            <a:r>
              <a:rPr lang="en-US" altLang="en-US" sz="4400" b="1" dirty="0">
                <a:latin typeface="Times New Roman" panose="02020603050405020304" pitchFamily="18" charset="0"/>
                <a:cs typeface="Times New Roman" panose="02020603050405020304" pitchFamily="18" charset="0"/>
              </a:rPr>
              <a:t>reasonable </a:t>
            </a:r>
            <a:r>
              <a:rPr lang="en-US" altLang="en-US" sz="4000" b="1" dirty="0">
                <a:latin typeface="Times New Roman" panose="02020603050405020304" pitchFamily="18" charset="0"/>
                <a:cs typeface="Times New Roman" panose="02020603050405020304" pitchFamily="18" charset="0"/>
              </a:rPr>
              <a:t>(Ro. 1:28) </a:t>
            </a:r>
            <a:endParaRPr lang="en-US" altLang="en-US" b="1" dirty="0">
              <a:latin typeface="Times New Roman" panose="02020603050405020304" pitchFamily="18" charset="0"/>
              <a:cs typeface="Times New Roman" panose="02020603050405020304" pitchFamily="18" charset="0"/>
            </a:endParaRPr>
          </a:p>
          <a:p>
            <a:pPr>
              <a:spcBef>
                <a:spcPts val="0"/>
              </a:spcBef>
              <a:buNone/>
              <a:defRPr/>
            </a:pPr>
            <a:r>
              <a:rPr lang="en-US" altLang="en-US" sz="4000" b="1" dirty="0">
                <a:latin typeface="Times New Roman" panose="02020603050405020304" pitchFamily="18" charset="0"/>
                <a:cs typeface="Times New Roman" panose="02020603050405020304" pitchFamily="18" charset="0"/>
              </a:rPr>
              <a:t>   2) We assume are our own (Mt 16:23) and/or</a:t>
            </a:r>
          </a:p>
          <a:p>
            <a:pPr>
              <a:spcBef>
                <a:spcPts val="0"/>
              </a:spcBef>
              <a:buNone/>
              <a:defRPr/>
            </a:pPr>
            <a:r>
              <a:rPr lang="en-US" altLang="en-US" sz="4000" b="1" dirty="0">
                <a:latin typeface="Times New Roman" panose="02020603050405020304" pitchFamily="18" charset="0"/>
                <a:cs typeface="Times New Roman" panose="02020603050405020304" pitchFamily="18" charset="0"/>
              </a:rPr>
              <a:t>   3) Maybe even come from God! (Jn 16:2) </a:t>
            </a:r>
          </a:p>
          <a:p>
            <a:pPr>
              <a:spcBef>
                <a:spcPts val="0"/>
              </a:spcBef>
              <a:buNone/>
              <a:defRPr/>
            </a:pPr>
            <a:r>
              <a:rPr lang="en-US" altLang="en-US" sz="4000" b="1" dirty="0">
                <a:latin typeface="Times New Roman" panose="02020603050405020304" pitchFamily="18" charset="0"/>
                <a:cs typeface="Times New Roman" panose="02020603050405020304" pitchFamily="18" charset="0"/>
              </a:rPr>
              <a:t> </a:t>
            </a:r>
            <a:r>
              <a:rPr lang="en-US" altLang="en-US" sz="3600" b="1" dirty="0">
                <a:solidFill>
                  <a:srgbClr val="FF0000"/>
                </a:solidFill>
                <a:latin typeface="Times New Roman" panose="02020603050405020304" pitchFamily="18" charset="0"/>
                <a:cs typeface="Times New Roman" panose="02020603050405020304" pitchFamily="18" charset="0"/>
              </a:rPr>
              <a:t>“</a:t>
            </a:r>
            <a:r>
              <a:rPr lang="en-US" altLang="en-US" sz="4000" b="1" i="1" dirty="0">
                <a:solidFill>
                  <a:srgbClr val="FF0000"/>
                </a:solidFill>
                <a:latin typeface="Times New Roman" panose="02020603050405020304" pitchFamily="18" charset="0"/>
                <a:cs typeface="Times New Roman" panose="02020603050405020304" pitchFamily="18" charset="0"/>
              </a:rPr>
              <a:t>whoever kills you </a:t>
            </a:r>
            <a:r>
              <a:rPr lang="en-US" altLang="en-US" sz="40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will think that he does God service</a:t>
            </a:r>
            <a:r>
              <a:rPr lang="en-US" altLang="en-US" sz="4000" b="1" i="1" dirty="0">
                <a:solidFill>
                  <a:srgbClr val="FF0000"/>
                </a:solidFill>
                <a:latin typeface="Times New Roman" panose="02020603050405020304" pitchFamily="18" charset="0"/>
                <a:cs typeface="Times New Roman" panose="02020603050405020304" pitchFamily="18" charset="0"/>
              </a:rPr>
              <a:t>” </a:t>
            </a:r>
          </a:p>
          <a:p>
            <a:pPr>
              <a:spcBef>
                <a:spcPts val="1800"/>
              </a:spcBef>
              <a:buFont typeface="Arial" panose="020B0604020202020204" pitchFamily="34" charset="0"/>
              <a:buNone/>
              <a:defRPr/>
            </a:pPr>
            <a:r>
              <a:rPr lang="en-US" altLang="en-US" sz="4000" b="1" dirty="0">
                <a:latin typeface="Times New Roman" panose="02020603050405020304" pitchFamily="18" charset="0"/>
                <a:cs typeface="Times New Roman" panose="02020603050405020304" pitchFamily="18" charset="0"/>
              </a:rPr>
              <a:t>     Sadly they’re actually from </a:t>
            </a:r>
            <a:r>
              <a:rPr lang="en-US" alt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sz="40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seducting</a:t>
            </a:r>
            <a:r>
              <a:rPr lang="en-US" alt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spirits</a:t>
            </a:r>
          </a:p>
          <a:p>
            <a:pPr>
              <a:spcBef>
                <a:spcPts val="0"/>
              </a:spcBef>
              <a:buFont typeface="Arial" panose="020B0604020202020204" pitchFamily="34" charset="0"/>
              <a:buNone/>
              <a:defRPr/>
            </a:pPr>
            <a:r>
              <a:rPr lang="en-US" alt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doctrines of devils.”</a:t>
            </a:r>
            <a:r>
              <a:rPr lang="en-US" altLang="en-US" sz="4000" b="1" i="1" dirty="0">
                <a:solidFill>
                  <a:srgbClr val="FF0000"/>
                </a:solidFill>
                <a:latin typeface="Times New Roman" panose="02020603050405020304" pitchFamily="18" charset="0"/>
                <a:cs typeface="Times New Roman" panose="02020603050405020304" pitchFamily="18" charset="0"/>
              </a:rPr>
              <a:t>  </a:t>
            </a:r>
            <a:r>
              <a:rPr lang="en-US" altLang="en-US" sz="4000" b="1" dirty="0">
                <a:latin typeface="Times New Roman" panose="02020603050405020304" pitchFamily="18" charset="0"/>
                <a:cs typeface="Times New Roman" panose="02020603050405020304" pitchFamily="18" charset="0"/>
              </a:rPr>
              <a:t>(1 Tim. 4:1)</a:t>
            </a:r>
          </a:p>
          <a:p>
            <a:pPr>
              <a:spcBef>
                <a:spcPts val="0"/>
              </a:spcBef>
              <a:buFont typeface="Arial" panose="020B0604020202020204" pitchFamily="34" charset="0"/>
              <a:buNone/>
              <a:defRPr/>
            </a:pPr>
            <a:r>
              <a:rPr lang="en-US" altLang="en-US" sz="4000" b="1" dirty="0">
                <a:latin typeface="Times New Roman" panose="02020603050405020304" pitchFamily="18" charset="0"/>
                <a:cs typeface="Times New Roman" panose="02020603050405020304" pitchFamily="18" charset="0"/>
              </a:rPr>
              <a:t>   (Jer. 17:9; John 10:10a; James 3:14-16; 2 Tim 3:13)</a:t>
            </a:r>
          </a:p>
        </p:txBody>
      </p:sp>
    </p:spTree>
    <p:extLst>
      <p:ext uri="{BB962C8B-B14F-4D97-AF65-F5344CB8AC3E}">
        <p14:creationId xmlns:p14="http://schemas.microsoft.com/office/powerpoint/2010/main" val="173787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170">
                                            <p:txEl>
                                              <p:pRg st="3" end="3"/>
                                            </p:txEl>
                                          </p:spTgt>
                                        </p:tgtEl>
                                        <p:attrNameLst>
                                          <p:attrName>style.visibility</p:attrName>
                                        </p:attrNameLst>
                                      </p:cBhvr>
                                      <p:to>
                                        <p:strVal val="visible"/>
                                      </p:to>
                                    </p:set>
                                    <p:anim calcmode="lin" valueType="num">
                                      <p:cBhvr>
                                        <p:cTn id="7" dur="500" fill="hold"/>
                                        <p:tgtEl>
                                          <p:spTgt spid="7170">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7170">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7170">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170">
                                            <p:txEl>
                                              <p:pRg st="4" end="4"/>
                                            </p:txEl>
                                          </p:spTgt>
                                        </p:tgtEl>
                                        <p:attrNameLst>
                                          <p:attrName>style.visibility</p:attrName>
                                        </p:attrNameLst>
                                      </p:cBhvr>
                                      <p:to>
                                        <p:strVal val="visible"/>
                                      </p:to>
                                    </p:set>
                                    <p:animEffect transition="in" filter="wipe(down)">
                                      <p:cBhvr>
                                        <p:cTn id="14" dur="500"/>
                                        <p:tgtEl>
                                          <p:spTgt spid="7170">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170">
                                            <p:txEl>
                                              <p:pRg st="5" end="5"/>
                                            </p:txEl>
                                          </p:spTgt>
                                        </p:tgtEl>
                                        <p:attrNameLst>
                                          <p:attrName>style.visibility</p:attrName>
                                        </p:attrNameLst>
                                      </p:cBhvr>
                                      <p:to>
                                        <p:strVal val="visible"/>
                                      </p:to>
                                    </p:set>
                                    <p:anim calcmode="lin" valueType="num">
                                      <p:cBhvr>
                                        <p:cTn id="19" dur="500" fill="hold"/>
                                        <p:tgtEl>
                                          <p:spTgt spid="7170">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7170">
                                            <p:txEl>
                                              <p:pRg st="5" end="5"/>
                                            </p:txEl>
                                          </p:spTgt>
                                        </p:tgtEl>
                                        <p:attrNameLst>
                                          <p:attrName>ppt_h</p:attrName>
                                        </p:attrNameLst>
                                      </p:cBhvr>
                                      <p:tavLst>
                                        <p:tav tm="0">
                                          <p:val>
                                            <p:fltVal val="0"/>
                                          </p:val>
                                        </p:tav>
                                        <p:tav tm="100000">
                                          <p:val>
                                            <p:strVal val="#ppt_h"/>
                                          </p:val>
                                        </p:tav>
                                      </p:tavLst>
                                    </p:anim>
                                    <p:animEffect transition="in" filter="fade">
                                      <p:cBhvr>
                                        <p:cTn id="21" dur="500"/>
                                        <p:tgtEl>
                                          <p:spTgt spid="7170">
                                            <p:txEl>
                                              <p:pRg st="5" end="5"/>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7170">
                                            <p:txEl>
                                              <p:pRg st="6" end="6"/>
                                            </p:txEl>
                                          </p:spTgt>
                                        </p:tgtEl>
                                        <p:attrNameLst>
                                          <p:attrName>style.visibility</p:attrName>
                                        </p:attrNameLst>
                                      </p:cBhvr>
                                      <p:to>
                                        <p:strVal val="visible"/>
                                      </p:to>
                                    </p:set>
                                    <p:anim calcmode="lin" valueType="num">
                                      <p:cBhvr>
                                        <p:cTn id="24" dur="500" fill="hold"/>
                                        <p:tgtEl>
                                          <p:spTgt spid="7170">
                                            <p:txEl>
                                              <p:pRg st="6" end="6"/>
                                            </p:txEl>
                                          </p:spTgt>
                                        </p:tgtEl>
                                        <p:attrNameLst>
                                          <p:attrName>ppt_w</p:attrName>
                                        </p:attrNameLst>
                                      </p:cBhvr>
                                      <p:tavLst>
                                        <p:tav tm="0">
                                          <p:val>
                                            <p:fltVal val="0"/>
                                          </p:val>
                                        </p:tav>
                                        <p:tav tm="100000">
                                          <p:val>
                                            <p:strVal val="#ppt_w"/>
                                          </p:val>
                                        </p:tav>
                                      </p:tavLst>
                                    </p:anim>
                                    <p:anim calcmode="lin" valueType="num">
                                      <p:cBhvr>
                                        <p:cTn id="25" dur="500" fill="hold"/>
                                        <p:tgtEl>
                                          <p:spTgt spid="7170">
                                            <p:txEl>
                                              <p:pRg st="6" end="6"/>
                                            </p:txEl>
                                          </p:spTgt>
                                        </p:tgtEl>
                                        <p:attrNameLst>
                                          <p:attrName>ppt_h</p:attrName>
                                        </p:attrNameLst>
                                      </p:cBhvr>
                                      <p:tavLst>
                                        <p:tav tm="0">
                                          <p:val>
                                            <p:fltVal val="0"/>
                                          </p:val>
                                        </p:tav>
                                        <p:tav tm="100000">
                                          <p:val>
                                            <p:strVal val="#ppt_h"/>
                                          </p:val>
                                        </p:tav>
                                      </p:tavLst>
                                    </p:anim>
                                    <p:animEffect transition="in" filter="fade">
                                      <p:cBhvr>
                                        <p:cTn id="26" dur="500"/>
                                        <p:tgtEl>
                                          <p:spTgt spid="7170">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7170">
                                            <p:txEl>
                                              <p:pRg st="7" end="7"/>
                                            </p:txEl>
                                          </p:spTgt>
                                        </p:tgtEl>
                                        <p:attrNameLst>
                                          <p:attrName>style.visibility</p:attrName>
                                        </p:attrNameLst>
                                      </p:cBhvr>
                                      <p:to>
                                        <p:strVal val="visible"/>
                                      </p:to>
                                    </p:set>
                                    <p:anim calcmode="lin" valueType="num">
                                      <p:cBhvr>
                                        <p:cTn id="31" dur="1000" fill="hold"/>
                                        <p:tgtEl>
                                          <p:spTgt spid="7170">
                                            <p:txEl>
                                              <p:pRg st="7" end="7"/>
                                            </p:txEl>
                                          </p:spTgt>
                                        </p:tgtEl>
                                        <p:attrNameLst>
                                          <p:attrName>ppt_w</p:attrName>
                                        </p:attrNameLst>
                                      </p:cBhvr>
                                      <p:tavLst>
                                        <p:tav tm="0">
                                          <p:val>
                                            <p:fltVal val="0"/>
                                          </p:val>
                                        </p:tav>
                                        <p:tav tm="100000">
                                          <p:val>
                                            <p:strVal val="#ppt_w"/>
                                          </p:val>
                                        </p:tav>
                                      </p:tavLst>
                                    </p:anim>
                                    <p:anim calcmode="lin" valueType="num">
                                      <p:cBhvr>
                                        <p:cTn id="32" dur="1000" fill="hold"/>
                                        <p:tgtEl>
                                          <p:spTgt spid="7170">
                                            <p:txEl>
                                              <p:pRg st="7" end="7"/>
                                            </p:txEl>
                                          </p:spTgt>
                                        </p:tgtEl>
                                        <p:attrNameLst>
                                          <p:attrName>ppt_h</p:attrName>
                                        </p:attrNameLst>
                                      </p:cBhvr>
                                      <p:tavLst>
                                        <p:tav tm="0">
                                          <p:val>
                                            <p:fltVal val="0"/>
                                          </p:val>
                                        </p:tav>
                                        <p:tav tm="100000">
                                          <p:val>
                                            <p:strVal val="#ppt_h"/>
                                          </p:val>
                                        </p:tav>
                                      </p:tavLst>
                                    </p:anim>
                                    <p:anim calcmode="lin" valueType="num">
                                      <p:cBhvr>
                                        <p:cTn id="33" dur="1000" fill="hold"/>
                                        <p:tgtEl>
                                          <p:spTgt spid="7170">
                                            <p:txEl>
                                              <p:pRg st="7" end="7"/>
                                            </p:txEl>
                                          </p:spTgt>
                                        </p:tgtEl>
                                        <p:attrNameLst>
                                          <p:attrName>style.rotation</p:attrName>
                                        </p:attrNameLst>
                                      </p:cBhvr>
                                      <p:tavLst>
                                        <p:tav tm="0">
                                          <p:val>
                                            <p:fltVal val="90"/>
                                          </p:val>
                                        </p:tav>
                                        <p:tav tm="100000">
                                          <p:val>
                                            <p:fltVal val="0"/>
                                          </p:val>
                                        </p:tav>
                                      </p:tavLst>
                                    </p:anim>
                                    <p:animEffect transition="in" filter="fade">
                                      <p:cBhvr>
                                        <p:cTn id="34" dur="1000"/>
                                        <p:tgtEl>
                                          <p:spTgt spid="7170">
                                            <p:txEl>
                                              <p:pRg st="7" end="7"/>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7170">
                                            <p:txEl>
                                              <p:pRg st="8" end="8"/>
                                            </p:txEl>
                                          </p:spTgt>
                                        </p:tgtEl>
                                        <p:attrNameLst>
                                          <p:attrName>style.visibility</p:attrName>
                                        </p:attrNameLst>
                                      </p:cBhvr>
                                      <p:to>
                                        <p:strVal val="visible"/>
                                      </p:to>
                                    </p:set>
                                    <p:anim calcmode="lin" valueType="num">
                                      <p:cBhvr>
                                        <p:cTn id="37" dur="1000" fill="hold"/>
                                        <p:tgtEl>
                                          <p:spTgt spid="7170">
                                            <p:txEl>
                                              <p:pRg st="8" end="8"/>
                                            </p:txEl>
                                          </p:spTgt>
                                        </p:tgtEl>
                                        <p:attrNameLst>
                                          <p:attrName>ppt_w</p:attrName>
                                        </p:attrNameLst>
                                      </p:cBhvr>
                                      <p:tavLst>
                                        <p:tav tm="0">
                                          <p:val>
                                            <p:fltVal val="0"/>
                                          </p:val>
                                        </p:tav>
                                        <p:tav tm="100000">
                                          <p:val>
                                            <p:strVal val="#ppt_w"/>
                                          </p:val>
                                        </p:tav>
                                      </p:tavLst>
                                    </p:anim>
                                    <p:anim calcmode="lin" valueType="num">
                                      <p:cBhvr>
                                        <p:cTn id="38" dur="1000" fill="hold"/>
                                        <p:tgtEl>
                                          <p:spTgt spid="7170">
                                            <p:txEl>
                                              <p:pRg st="8" end="8"/>
                                            </p:txEl>
                                          </p:spTgt>
                                        </p:tgtEl>
                                        <p:attrNameLst>
                                          <p:attrName>ppt_h</p:attrName>
                                        </p:attrNameLst>
                                      </p:cBhvr>
                                      <p:tavLst>
                                        <p:tav tm="0">
                                          <p:val>
                                            <p:fltVal val="0"/>
                                          </p:val>
                                        </p:tav>
                                        <p:tav tm="100000">
                                          <p:val>
                                            <p:strVal val="#ppt_h"/>
                                          </p:val>
                                        </p:tav>
                                      </p:tavLst>
                                    </p:anim>
                                    <p:anim calcmode="lin" valueType="num">
                                      <p:cBhvr>
                                        <p:cTn id="39" dur="1000" fill="hold"/>
                                        <p:tgtEl>
                                          <p:spTgt spid="7170">
                                            <p:txEl>
                                              <p:pRg st="8" end="8"/>
                                            </p:txEl>
                                          </p:spTgt>
                                        </p:tgtEl>
                                        <p:attrNameLst>
                                          <p:attrName>style.rotation</p:attrName>
                                        </p:attrNameLst>
                                      </p:cBhvr>
                                      <p:tavLst>
                                        <p:tav tm="0">
                                          <p:val>
                                            <p:fltVal val="90"/>
                                          </p:val>
                                        </p:tav>
                                        <p:tav tm="100000">
                                          <p:val>
                                            <p:fltVal val="0"/>
                                          </p:val>
                                        </p:tav>
                                      </p:tavLst>
                                    </p:anim>
                                    <p:animEffect transition="in" filter="fade">
                                      <p:cBhvr>
                                        <p:cTn id="40" dur="1000"/>
                                        <p:tgtEl>
                                          <p:spTgt spid="7170">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7170">
                                            <p:txEl>
                                              <p:pRg st="9" end="9"/>
                                            </p:txEl>
                                          </p:spTgt>
                                        </p:tgtEl>
                                        <p:attrNameLst>
                                          <p:attrName>style.visibility</p:attrName>
                                        </p:attrNameLst>
                                      </p:cBhvr>
                                      <p:to>
                                        <p:strVal val="visible"/>
                                      </p:to>
                                    </p:set>
                                    <p:animEffect transition="in" filter="fade">
                                      <p:cBhvr>
                                        <p:cTn id="45" dur="1000"/>
                                        <p:tgtEl>
                                          <p:spTgt spid="7170">
                                            <p:txEl>
                                              <p:pRg st="9" end="9"/>
                                            </p:txEl>
                                          </p:spTgt>
                                        </p:tgtEl>
                                      </p:cBhvr>
                                    </p:animEffect>
                                    <p:anim calcmode="lin" valueType="num">
                                      <p:cBhvr>
                                        <p:cTn id="46" dur="1000" fill="hold"/>
                                        <p:tgtEl>
                                          <p:spTgt spid="7170">
                                            <p:txEl>
                                              <p:pRg st="9" end="9"/>
                                            </p:txEl>
                                          </p:spTgt>
                                        </p:tgtEl>
                                        <p:attrNameLst>
                                          <p:attrName>ppt_x</p:attrName>
                                        </p:attrNameLst>
                                      </p:cBhvr>
                                      <p:tavLst>
                                        <p:tav tm="0">
                                          <p:val>
                                            <p:strVal val="#ppt_x"/>
                                          </p:val>
                                        </p:tav>
                                        <p:tav tm="100000">
                                          <p:val>
                                            <p:strVal val="#ppt_x"/>
                                          </p:val>
                                        </p:tav>
                                      </p:tavLst>
                                    </p:anim>
                                    <p:anim calcmode="lin" valueType="num">
                                      <p:cBhvr>
                                        <p:cTn id="47" dur="1000" fill="hold"/>
                                        <p:tgtEl>
                                          <p:spTgt spid="7170">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Wheat Vs Tare: What Are You? – CHRISTOS EXPRESS">
            <a:extLst>
              <a:ext uri="{FF2B5EF4-FFF2-40B4-BE49-F238E27FC236}">
                <a16:creationId xmlns:a16="http://schemas.microsoft.com/office/drawing/2014/main" id="{E924BF3A-DE6B-2579-25F4-6B1E7CA1E344}"/>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r="1779" b="1"/>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21C068C-70B4-5F94-DECD-511BF1FBCEAC}"/>
              </a:ext>
            </a:extLst>
          </p:cNvPr>
          <p:cNvSpPr txBox="1"/>
          <p:nvPr/>
        </p:nvSpPr>
        <p:spPr>
          <a:xfrm>
            <a:off x="1524000" y="1122362"/>
            <a:ext cx="9144000" cy="2900518"/>
          </a:xfrm>
          <a:prstGeom prst="rect">
            <a:avLst/>
          </a:prstGeom>
        </p:spPr>
        <p:txBody>
          <a:bodyPr vert="horz" lIns="91440" tIns="45720" rIns="91440" bIns="45720" rtlCol="0" anchor="b">
            <a:normAutofit/>
          </a:bodyPr>
          <a:lstStyle/>
          <a:p>
            <a:pPr algn="ctr" eaLnBrk="1" hangingPunct="1">
              <a:lnSpc>
                <a:spcPct val="90000"/>
              </a:lnSpc>
              <a:spcAft>
                <a:spcPts val="600"/>
              </a:spcAft>
            </a:pPr>
            <a:r>
              <a:rPr lang="en-US" sz="6000" b="1">
                <a:solidFill>
                  <a:srgbClr val="FFFFFF"/>
                </a:solidFill>
                <a:latin typeface="+mj-lt"/>
                <a:ea typeface="+mj-ea"/>
                <a:cs typeface="+mj-cs"/>
              </a:rPr>
              <a:t>Wheat and tares look similar from a distance!</a:t>
            </a:r>
          </a:p>
        </p:txBody>
      </p:sp>
    </p:spTree>
    <p:extLst>
      <p:ext uri="{BB962C8B-B14F-4D97-AF65-F5344CB8AC3E}">
        <p14:creationId xmlns:p14="http://schemas.microsoft.com/office/powerpoint/2010/main" val="254314478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a:extLst>
              <a:ext uri="{FF2B5EF4-FFF2-40B4-BE49-F238E27FC236}">
                <a16:creationId xmlns:a16="http://schemas.microsoft.com/office/drawing/2014/main" id="{6162937B-2BA5-ECF9-39FB-E966E935F597}"/>
              </a:ext>
            </a:extLst>
          </p:cNvPr>
          <p:cNvSpPr>
            <a:spLocks noGrp="1"/>
          </p:cNvSpPr>
          <p:nvPr>
            <p:ph idx="1"/>
          </p:nvPr>
        </p:nvSpPr>
        <p:spPr>
          <a:xfrm>
            <a:off x="152400" y="152400"/>
            <a:ext cx="11963400" cy="6248400"/>
          </a:xfrm>
        </p:spPr>
        <p:txBody>
          <a:bodyPr/>
          <a:lstStyle/>
          <a:p>
            <a:pPr marL="0" indent="0" eaLnBrk="1" hangingPunct="1">
              <a:spcBef>
                <a:spcPts val="0"/>
              </a:spcBef>
              <a:buFont typeface="Arial" panose="020B0604020202020204" pitchFamily="34" charset="0"/>
              <a:buNone/>
              <a:defRPr/>
            </a:pP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4000" b="1" i="1" dirty="0">
                <a:solidFill>
                  <a:srgbClr val="FF0000"/>
                </a:solidFill>
                <a:latin typeface="Times New Roman" panose="02020603050405020304" pitchFamily="18" charset="0"/>
                <a:cs typeface="Times New Roman" panose="02020603050405020304" pitchFamily="18" charset="0"/>
              </a:rPr>
              <a:t>while men slept, </a:t>
            </a:r>
            <a:r>
              <a:rPr lang="en-US" altLang="en-US" sz="4000" b="1" i="1" u="sng" dirty="0">
                <a:solidFill>
                  <a:srgbClr val="FF0000"/>
                </a:solidFill>
                <a:latin typeface="Times New Roman" panose="02020603050405020304" pitchFamily="18" charset="0"/>
                <a:cs typeface="Times New Roman" panose="02020603050405020304" pitchFamily="18" charset="0"/>
              </a:rPr>
              <a:t>his enemy came </a:t>
            </a:r>
            <a:r>
              <a:rPr lang="en-US" altLang="en-US" sz="4000" b="1" i="1" dirty="0">
                <a:solidFill>
                  <a:srgbClr val="FF0000"/>
                </a:solidFill>
                <a:latin typeface="Times New Roman" panose="02020603050405020304" pitchFamily="18" charset="0"/>
                <a:cs typeface="Times New Roman" panose="02020603050405020304" pitchFamily="18" charset="0"/>
              </a:rPr>
              <a:t>and sowed tares…” </a:t>
            </a:r>
          </a:p>
          <a:p>
            <a:pPr marL="0" indent="0" eaLnBrk="1" hangingPunct="1">
              <a:spcBef>
                <a:spcPts val="0"/>
              </a:spcBef>
              <a:buFont typeface="Arial" panose="020B0604020202020204" pitchFamily="34" charset="0"/>
              <a:buNone/>
              <a:defRPr/>
            </a:pPr>
            <a:r>
              <a:rPr lang="en-US" altLang="en-US" sz="3600" b="1" dirty="0">
                <a:latin typeface="Times New Roman" panose="02020603050405020304" pitchFamily="18" charset="0"/>
                <a:cs typeface="Times New Roman" panose="02020603050405020304" pitchFamily="18" charset="0"/>
              </a:rPr>
              <a:t> </a:t>
            </a:r>
            <a:r>
              <a:rPr lang="en-US" altLang="en-US" sz="4000" b="1" dirty="0">
                <a:latin typeface="Times New Roman" panose="02020603050405020304" pitchFamily="18" charset="0"/>
                <a:cs typeface="Times New Roman" panose="02020603050405020304" pitchFamily="18" charset="0"/>
              </a:rPr>
              <a:t>C)  He tries to sow these seeds early on, before we </a:t>
            </a:r>
          </a:p>
          <a:p>
            <a:pPr marL="0" indent="0" eaLnBrk="1" hangingPunct="1">
              <a:spcBef>
                <a:spcPts val="0"/>
              </a:spcBef>
              <a:buFont typeface="Arial" panose="020B0604020202020204" pitchFamily="34" charset="0"/>
              <a:buNone/>
              <a:defRPr/>
            </a:pPr>
            <a:r>
              <a:rPr lang="en-US" altLang="en-US" sz="4000" b="1" dirty="0">
                <a:latin typeface="Times New Roman" panose="02020603050405020304" pitchFamily="18" charset="0"/>
                <a:cs typeface="Times New Roman" panose="02020603050405020304" pitchFamily="18" charset="0"/>
              </a:rPr>
              <a:t>      develop the ability to </a:t>
            </a:r>
            <a:r>
              <a:rPr lang="en-US" altLang="en-US" sz="4000" b="1" i="1" u="sng" dirty="0">
                <a:solidFill>
                  <a:srgbClr val="FF0066"/>
                </a:solidFill>
                <a:latin typeface="Times New Roman" panose="02020603050405020304" pitchFamily="18" charset="0"/>
                <a:cs typeface="Times New Roman" panose="02020603050405020304" pitchFamily="18" charset="0"/>
              </a:rPr>
              <a:t>recognize</a:t>
            </a:r>
            <a:r>
              <a:rPr lang="en-US" altLang="en-US" sz="4000" b="1" dirty="0">
                <a:latin typeface="Times New Roman" panose="02020603050405020304" pitchFamily="18" charset="0"/>
                <a:cs typeface="Times New Roman" panose="02020603050405020304" pitchFamily="18" charset="0"/>
              </a:rPr>
              <a:t> or </a:t>
            </a:r>
            <a:r>
              <a:rPr lang="en-US" altLang="en-US" sz="4000" b="1" i="1" u="sng" dirty="0">
                <a:solidFill>
                  <a:srgbClr val="FF0066"/>
                </a:solidFill>
                <a:latin typeface="Times New Roman" panose="02020603050405020304" pitchFamily="18" charset="0"/>
                <a:cs typeface="Times New Roman" panose="02020603050405020304" pitchFamily="18" charset="0"/>
              </a:rPr>
              <a:t>resist</a:t>
            </a:r>
            <a:r>
              <a:rPr lang="en-US" altLang="en-US" sz="4000" b="1" dirty="0">
                <a:latin typeface="Times New Roman" panose="02020603050405020304" pitchFamily="18" charset="0"/>
                <a:cs typeface="Times New Roman" panose="02020603050405020304" pitchFamily="18" charset="0"/>
              </a:rPr>
              <a:t> him.  </a:t>
            </a:r>
          </a:p>
          <a:p>
            <a:pPr>
              <a:spcBef>
                <a:spcPts val="0"/>
              </a:spcBef>
              <a:buFont typeface="Arial" panose="020B0604020202020204" pitchFamily="34" charset="0"/>
              <a:buNone/>
              <a:defRPr/>
            </a:pP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Ecc</a:t>
            </a:r>
            <a:r>
              <a:rPr lang="en-US" altLang="en-US" sz="3600" b="1" dirty="0">
                <a:latin typeface="Times New Roman" panose="02020603050405020304" pitchFamily="18" charset="0"/>
                <a:cs typeface="Times New Roman" panose="02020603050405020304" pitchFamily="18" charset="0"/>
              </a:rPr>
              <a:t>. 12:1  </a:t>
            </a:r>
            <a:r>
              <a:rPr lang="en-US" altLang="en-US" sz="4000" b="1" i="1" dirty="0">
                <a:solidFill>
                  <a:srgbClr val="FF0000"/>
                </a:solidFill>
                <a:latin typeface="Times New Roman" panose="02020603050405020304" pitchFamily="18" charset="0"/>
                <a:cs typeface="Times New Roman" panose="02020603050405020304" pitchFamily="18" charset="0"/>
              </a:rPr>
              <a:t>“Remember now thy Creator in the days of </a:t>
            </a:r>
          </a:p>
          <a:p>
            <a:pPr>
              <a:spcBef>
                <a:spcPts val="0"/>
              </a:spcBef>
              <a:buFont typeface="Arial" panose="020B0604020202020204" pitchFamily="34" charset="0"/>
              <a:buNone/>
              <a:defRPr/>
            </a:pPr>
            <a:r>
              <a:rPr lang="en-US" altLang="en-US" sz="4000" b="1" i="1" dirty="0">
                <a:solidFill>
                  <a:srgbClr val="FF0000"/>
                </a:solidFill>
                <a:latin typeface="Times New Roman" panose="02020603050405020304" pitchFamily="18" charset="0"/>
                <a:cs typeface="Times New Roman" panose="02020603050405020304" pitchFamily="18" charset="0"/>
              </a:rPr>
              <a:t>             thy youth, while the evil days come not, … </a:t>
            </a:r>
          </a:p>
          <a:p>
            <a:pPr>
              <a:spcBef>
                <a:spcPts val="0"/>
              </a:spcBef>
              <a:buFont typeface="Arial" panose="020B0604020202020204" pitchFamily="34" charset="0"/>
              <a:buNone/>
              <a:defRPr/>
            </a:pPr>
            <a:r>
              <a:rPr lang="en-US" altLang="en-US" sz="4000" b="1" i="1" dirty="0">
                <a:solidFill>
                  <a:srgbClr val="FF0000"/>
                </a:solidFill>
                <a:latin typeface="Times New Roman" panose="02020603050405020304" pitchFamily="18" charset="0"/>
                <a:cs typeface="Times New Roman" panose="02020603050405020304" pitchFamily="18" charset="0"/>
              </a:rPr>
              <a:t>       when thou shalt say, I have no pleasure in them” </a:t>
            </a:r>
          </a:p>
          <a:p>
            <a:pPr>
              <a:spcBef>
                <a:spcPts val="0"/>
              </a:spcBef>
              <a:buFont typeface="Arial" panose="020B0604020202020204" pitchFamily="34" charset="0"/>
              <a:buNone/>
              <a:defRPr/>
            </a:pPr>
            <a:r>
              <a:rPr lang="en-US" altLang="en-US" sz="4000" b="1" i="1" dirty="0">
                <a:solidFill>
                  <a:srgbClr val="FF0000"/>
                </a:solidFill>
                <a:latin typeface="Times New Roman" panose="02020603050405020304" pitchFamily="18" charset="0"/>
                <a:cs typeface="Times New Roman" panose="02020603050405020304" pitchFamily="18" charset="0"/>
              </a:rPr>
              <a:t>    </a:t>
            </a:r>
            <a:r>
              <a:rPr lang="en-US" altLang="en-US" sz="4000" b="1" dirty="0">
                <a:latin typeface="Times New Roman" panose="02020603050405020304" pitchFamily="18" charset="0"/>
                <a:cs typeface="Times New Roman" panose="02020603050405020304" pitchFamily="18" charset="0"/>
              </a:rPr>
              <a:t>1)  God describes these seeds </a:t>
            </a:r>
            <a:r>
              <a:rPr lang="en-US" altLang="en-US" sz="4000" b="1" i="1" dirty="0">
                <a:latin typeface="Times New Roman" panose="02020603050405020304" pitchFamily="18" charset="0"/>
                <a:cs typeface="Times New Roman" panose="02020603050405020304" pitchFamily="18" charset="0"/>
              </a:rPr>
              <a:t>(thought patterns)     </a:t>
            </a:r>
          </a:p>
          <a:p>
            <a:pPr>
              <a:spcBef>
                <a:spcPts val="0"/>
              </a:spcBef>
              <a:buFont typeface="Arial" panose="020B0604020202020204" pitchFamily="34" charset="0"/>
              <a:buNone/>
              <a:defRPr/>
            </a:pPr>
            <a:r>
              <a:rPr lang="en-US" altLang="en-US" sz="4000" b="1" i="1" dirty="0">
                <a:latin typeface="Times New Roman" panose="02020603050405020304" pitchFamily="18" charset="0"/>
                <a:cs typeface="Times New Roman" panose="02020603050405020304" pitchFamily="18" charset="0"/>
              </a:rPr>
              <a:t>            which grow into </a:t>
            </a:r>
            <a:r>
              <a:rPr lang="en-US" altLang="en-US" sz="4000" b="1" dirty="0">
                <a:latin typeface="Times New Roman" panose="02020603050405020304" pitchFamily="18" charset="0"/>
                <a:cs typeface="Times New Roman" panose="02020603050405020304" pitchFamily="18" charset="0"/>
              </a:rPr>
              <a:t>“Strongholds”</a:t>
            </a:r>
          </a:p>
          <a:p>
            <a:pPr>
              <a:spcBef>
                <a:spcPts val="0"/>
              </a:spcBef>
              <a:buFont typeface="Arial" panose="020B0604020202020204" pitchFamily="34" charset="0"/>
              <a:buNone/>
              <a:defRPr/>
            </a:pPr>
            <a:r>
              <a:rPr lang="en-US" altLang="en-US" sz="4000" b="1" dirty="0">
                <a:latin typeface="Times New Roman" panose="02020603050405020304" pitchFamily="18" charset="0"/>
                <a:cs typeface="Times New Roman" panose="02020603050405020304" pitchFamily="18" charset="0"/>
              </a:rPr>
              <a:t>     which must be torn down with Truth!</a:t>
            </a:r>
            <a:r>
              <a:rPr lang="en-US" altLang="en-US" sz="4800" b="1"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(2 Cor 10:3-5)</a:t>
            </a:r>
            <a:endParaRPr lang="en-US" altLang="en-US" sz="3600" b="1" dirty="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buNone/>
              <a:defRPr/>
            </a:pPr>
            <a:r>
              <a:rPr lang="en-US" altLang="en-US" sz="3600" b="1" dirty="0">
                <a:latin typeface="Times New Roman" panose="02020603050405020304" pitchFamily="18" charset="0"/>
                <a:cs typeface="Times New Roman" panose="02020603050405020304" pitchFamily="18" charset="0"/>
              </a:rPr>
              <a:t>    </a:t>
            </a:r>
            <a:r>
              <a:rPr lang="en-US" altLang="en-US" sz="3600" b="1" dirty="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8182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170">
                                            <p:txEl>
                                              <p:pRg st="3" end="3"/>
                                            </p:txEl>
                                          </p:spTgt>
                                        </p:tgtEl>
                                        <p:attrNameLst>
                                          <p:attrName>style.visibility</p:attrName>
                                        </p:attrNameLst>
                                      </p:cBhvr>
                                      <p:to>
                                        <p:strVal val="visible"/>
                                      </p:to>
                                    </p:set>
                                    <p:animEffect transition="in" filter="randombar(horizontal)">
                                      <p:cBhvr>
                                        <p:cTn id="7" dur="500"/>
                                        <p:tgtEl>
                                          <p:spTgt spid="7170">
                                            <p:txEl>
                                              <p:pRg st="3" end="3"/>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7170">
                                            <p:txEl>
                                              <p:pRg st="4" end="4"/>
                                            </p:txEl>
                                          </p:spTgt>
                                        </p:tgtEl>
                                        <p:attrNameLst>
                                          <p:attrName>style.visibility</p:attrName>
                                        </p:attrNameLst>
                                      </p:cBhvr>
                                      <p:to>
                                        <p:strVal val="visible"/>
                                      </p:to>
                                    </p:set>
                                    <p:animEffect transition="in" filter="randombar(horizontal)">
                                      <p:cBhvr>
                                        <p:cTn id="10" dur="500"/>
                                        <p:tgtEl>
                                          <p:spTgt spid="7170">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170">
                                            <p:txEl>
                                              <p:pRg st="5" end="5"/>
                                            </p:txEl>
                                          </p:spTgt>
                                        </p:tgtEl>
                                        <p:attrNameLst>
                                          <p:attrName>style.visibility</p:attrName>
                                        </p:attrNameLst>
                                      </p:cBhvr>
                                      <p:to>
                                        <p:strVal val="visible"/>
                                      </p:to>
                                    </p:set>
                                    <p:animEffect transition="in" filter="barn(inVertical)">
                                      <p:cBhvr>
                                        <p:cTn id="15" dur="500"/>
                                        <p:tgtEl>
                                          <p:spTgt spid="7170">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7170">
                                            <p:txEl>
                                              <p:pRg st="6" end="6"/>
                                            </p:txEl>
                                          </p:spTgt>
                                        </p:tgtEl>
                                        <p:attrNameLst>
                                          <p:attrName>style.visibility</p:attrName>
                                        </p:attrNameLst>
                                      </p:cBhvr>
                                      <p:to>
                                        <p:strVal val="visible"/>
                                      </p:to>
                                    </p:set>
                                    <p:anim calcmode="lin" valueType="num">
                                      <p:cBhvr>
                                        <p:cTn id="20" dur="500" fill="hold"/>
                                        <p:tgtEl>
                                          <p:spTgt spid="7170">
                                            <p:txEl>
                                              <p:pRg st="6" end="6"/>
                                            </p:txEl>
                                          </p:spTgt>
                                        </p:tgtEl>
                                        <p:attrNameLst>
                                          <p:attrName>ppt_w</p:attrName>
                                        </p:attrNameLst>
                                      </p:cBhvr>
                                      <p:tavLst>
                                        <p:tav tm="0">
                                          <p:val>
                                            <p:fltVal val="0"/>
                                          </p:val>
                                        </p:tav>
                                        <p:tav tm="100000">
                                          <p:val>
                                            <p:strVal val="#ppt_w"/>
                                          </p:val>
                                        </p:tav>
                                      </p:tavLst>
                                    </p:anim>
                                    <p:anim calcmode="lin" valueType="num">
                                      <p:cBhvr>
                                        <p:cTn id="21" dur="500" fill="hold"/>
                                        <p:tgtEl>
                                          <p:spTgt spid="7170">
                                            <p:txEl>
                                              <p:pRg st="6" end="6"/>
                                            </p:txEl>
                                          </p:spTgt>
                                        </p:tgtEl>
                                        <p:attrNameLst>
                                          <p:attrName>ppt_h</p:attrName>
                                        </p:attrNameLst>
                                      </p:cBhvr>
                                      <p:tavLst>
                                        <p:tav tm="0">
                                          <p:val>
                                            <p:fltVal val="0"/>
                                          </p:val>
                                        </p:tav>
                                        <p:tav tm="100000">
                                          <p:val>
                                            <p:strVal val="#ppt_h"/>
                                          </p:val>
                                        </p:tav>
                                      </p:tavLst>
                                    </p:anim>
                                    <p:animEffect transition="in" filter="fade">
                                      <p:cBhvr>
                                        <p:cTn id="22" dur="500"/>
                                        <p:tgtEl>
                                          <p:spTgt spid="717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7170">
                                            <p:txEl>
                                              <p:pRg st="7" end="7"/>
                                            </p:txEl>
                                          </p:spTgt>
                                        </p:tgtEl>
                                        <p:attrNameLst>
                                          <p:attrName>style.visibility</p:attrName>
                                        </p:attrNameLst>
                                      </p:cBhvr>
                                      <p:to>
                                        <p:strVal val="visible"/>
                                      </p:to>
                                    </p:set>
                                    <p:anim calcmode="lin" valueType="num">
                                      <p:cBhvr>
                                        <p:cTn id="27" dur="1000" fill="hold"/>
                                        <p:tgtEl>
                                          <p:spTgt spid="7170">
                                            <p:txEl>
                                              <p:pRg st="7" end="7"/>
                                            </p:txEl>
                                          </p:spTgt>
                                        </p:tgtEl>
                                        <p:attrNameLst>
                                          <p:attrName>ppt_w</p:attrName>
                                        </p:attrNameLst>
                                      </p:cBhvr>
                                      <p:tavLst>
                                        <p:tav tm="0">
                                          <p:val>
                                            <p:fltVal val="0"/>
                                          </p:val>
                                        </p:tav>
                                        <p:tav tm="100000">
                                          <p:val>
                                            <p:strVal val="#ppt_w"/>
                                          </p:val>
                                        </p:tav>
                                      </p:tavLst>
                                    </p:anim>
                                    <p:anim calcmode="lin" valueType="num">
                                      <p:cBhvr>
                                        <p:cTn id="28" dur="1000" fill="hold"/>
                                        <p:tgtEl>
                                          <p:spTgt spid="7170">
                                            <p:txEl>
                                              <p:pRg st="7" end="7"/>
                                            </p:txEl>
                                          </p:spTgt>
                                        </p:tgtEl>
                                        <p:attrNameLst>
                                          <p:attrName>ppt_h</p:attrName>
                                        </p:attrNameLst>
                                      </p:cBhvr>
                                      <p:tavLst>
                                        <p:tav tm="0">
                                          <p:val>
                                            <p:fltVal val="0"/>
                                          </p:val>
                                        </p:tav>
                                        <p:tav tm="100000">
                                          <p:val>
                                            <p:strVal val="#ppt_h"/>
                                          </p:val>
                                        </p:tav>
                                      </p:tavLst>
                                    </p:anim>
                                    <p:anim calcmode="lin" valueType="num">
                                      <p:cBhvr>
                                        <p:cTn id="29" dur="1000" fill="hold"/>
                                        <p:tgtEl>
                                          <p:spTgt spid="7170">
                                            <p:txEl>
                                              <p:pRg st="7" end="7"/>
                                            </p:txEl>
                                          </p:spTgt>
                                        </p:tgtEl>
                                        <p:attrNameLst>
                                          <p:attrName>style.rotation</p:attrName>
                                        </p:attrNameLst>
                                      </p:cBhvr>
                                      <p:tavLst>
                                        <p:tav tm="0">
                                          <p:val>
                                            <p:fltVal val="90"/>
                                          </p:val>
                                        </p:tav>
                                        <p:tav tm="100000">
                                          <p:val>
                                            <p:fltVal val="0"/>
                                          </p:val>
                                        </p:tav>
                                      </p:tavLst>
                                    </p:anim>
                                    <p:animEffect transition="in" filter="fade">
                                      <p:cBhvr>
                                        <p:cTn id="30" dur="1000"/>
                                        <p:tgtEl>
                                          <p:spTgt spid="7170">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170">
                                            <p:txEl>
                                              <p:pRg st="8" end="8"/>
                                            </p:txEl>
                                          </p:spTgt>
                                        </p:tgtEl>
                                        <p:attrNameLst>
                                          <p:attrName>style.visibility</p:attrName>
                                        </p:attrNameLst>
                                      </p:cBhvr>
                                      <p:to>
                                        <p:strVal val="visible"/>
                                      </p:to>
                                    </p:set>
                                    <p:animEffect transition="in" filter="fade">
                                      <p:cBhvr>
                                        <p:cTn id="35" dur="1000"/>
                                        <p:tgtEl>
                                          <p:spTgt spid="7170">
                                            <p:txEl>
                                              <p:pRg st="8" end="8"/>
                                            </p:txEl>
                                          </p:spTgt>
                                        </p:tgtEl>
                                      </p:cBhvr>
                                    </p:animEffect>
                                    <p:anim calcmode="lin" valueType="num">
                                      <p:cBhvr>
                                        <p:cTn id="36" dur="1000" fill="hold"/>
                                        <p:tgtEl>
                                          <p:spTgt spid="7170">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7170">
                                            <p:txEl>
                                              <p:pRg st="8" end="8"/>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7170">
                                            <p:txEl>
                                              <p:pRg st="9" end="9"/>
                                            </p:txEl>
                                          </p:spTgt>
                                        </p:tgtEl>
                                        <p:attrNameLst>
                                          <p:attrName>style.visibility</p:attrName>
                                        </p:attrNameLst>
                                      </p:cBhvr>
                                      <p:to>
                                        <p:strVal val="visible"/>
                                      </p:to>
                                    </p:set>
                                    <p:animEffect transition="in" filter="fade">
                                      <p:cBhvr>
                                        <p:cTn id="40" dur="1000"/>
                                        <p:tgtEl>
                                          <p:spTgt spid="7170">
                                            <p:txEl>
                                              <p:pRg st="9" end="9"/>
                                            </p:txEl>
                                          </p:spTgt>
                                        </p:tgtEl>
                                      </p:cBhvr>
                                    </p:animEffect>
                                    <p:anim calcmode="lin" valueType="num">
                                      <p:cBhvr>
                                        <p:cTn id="41" dur="1000" fill="hold"/>
                                        <p:tgtEl>
                                          <p:spTgt spid="7170">
                                            <p:txEl>
                                              <p:pRg st="9" end="9"/>
                                            </p:txEl>
                                          </p:spTgt>
                                        </p:tgtEl>
                                        <p:attrNameLst>
                                          <p:attrName>ppt_x</p:attrName>
                                        </p:attrNameLst>
                                      </p:cBhvr>
                                      <p:tavLst>
                                        <p:tav tm="0">
                                          <p:val>
                                            <p:strVal val="#ppt_x"/>
                                          </p:val>
                                        </p:tav>
                                        <p:tav tm="100000">
                                          <p:val>
                                            <p:strVal val="#ppt_x"/>
                                          </p:val>
                                        </p:tav>
                                      </p:tavLst>
                                    </p:anim>
                                    <p:anim calcmode="lin" valueType="num">
                                      <p:cBhvr>
                                        <p:cTn id="42" dur="1000" fill="hold"/>
                                        <p:tgtEl>
                                          <p:spTgt spid="7170">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a:extLst>
              <a:ext uri="{FF2B5EF4-FFF2-40B4-BE49-F238E27FC236}">
                <a16:creationId xmlns:a16="http://schemas.microsoft.com/office/drawing/2014/main" id="{6162937B-2BA5-ECF9-39FB-E966E935F597}"/>
              </a:ext>
            </a:extLst>
          </p:cNvPr>
          <p:cNvSpPr>
            <a:spLocks noGrp="1"/>
          </p:cNvSpPr>
          <p:nvPr>
            <p:ph idx="1"/>
          </p:nvPr>
        </p:nvSpPr>
        <p:spPr>
          <a:xfrm>
            <a:off x="152400" y="152400"/>
            <a:ext cx="11963400" cy="6248400"/>
          </a:xfrm>
        </p:spPr>
        <p:txBody>
          <a:bodyPr/>
          <a:lstStyle/>
          <a:p>
            <a:pPr>
              <a:spcBef>
                <a:spcPts val="0"/>
              </a:spcBef>
              <a:buFont typeface="Arial" panose="020B0604020202020204" pitchFamily="34" charset="0"/>
              <a:buNone/>
              <a:defRPr/>
            </a:pPr>
            <a:r>
              <a:rPr lang="en-US" altLang="en-US" sz="4000" b="1" i="1" dirty="0">
                <a:solidFill>
                  <a:srgbClr val="FF0000"/>
                </a:solidFill>
                <a:latin typeface="Times New Roman" panose="02020603050405020304" pitchFamily="18" charset="0"/>
                <a:cs typeface="Times New Roman" panose="02020603050405020304" pitchFamily="18" charset="0"/>
              </a:rPr>
              <a:t>    </a:t>
            </a:r>
            <a:r>
              <a:rPr lang="en-US" altLang="en-US" sz="4000" b="1" dirty="0">
                <a:latin typeface="Times New Roman" panose="02020603050405020304" pitchFamily="18" charset="0"/>
                <a:cs typeface="Times New Roman" panose="02020603050405020304" pitchFamily="18" charset="0"/>
              </a:rPr>
              <a:t>1)  God describes these seeds </a:t>
            </a:r>
            <a:r>
              <a:rPr lang="en-US" altLang="en-US" sz="4000" b="1" i="1" dirty="0">
                <a:latin typeface="Times New Roman" panose="02020603050405020304" pitchFamily="18" charset="0"/>
                <a:cs typeface="Times New Roman" panose="02020603050405020304" pitchFamily="18" charset="0"/>
              </a:rPr>
              <a:t>(thought patterns) </a:t>
            </a:r>
            <a:r>
              <a:rPr lang="en-US" altLang="en-US" sz="4000" b="1" dirty="0">
                <a:latin typeface="Times New Roman" panose="02020603050405020304" pitchFamily="18" charset="0"/>
                <a:cs typeface="Times New Roman" panose="02020603050405020304" pitchFamily="18" charset="0"/>
              </a:rPr>
              <a:t>as    </a:t>
            </a:r>
          </a:p>
          <a:p>
            <a:pPr>
              <a:spcBef>
                <a:spcPts val="0"/>
              </a:spcBef>
              <a:buFont typeface="Arial" panose="020B0604020202020204" pitchFamily="34" charset="0"/>
              <a:buNone/>
              <a:defRPr/>
            </a:pPr>
            <a:r>
              <a:rPr lang="en-US" altLang="en-US" sz="4000" b="1" dirty="0">
                <a:latin typeface="Times New Roman" panose="02020603050405020304" pitchFamily="18" charset="0"/>
                <a:cs typeface="Times New Roman" panose="02020603050405020304" pitchFamily="18" charset="0"/>
              </a:rPr>
              <a:t>     “Strongholds” which must be torn down  </a:t>
            </a:r>
            <a:r>
              <a:rPr lang="en-US" altLang="en-US" sz="2800" b="1" dirty="0">
                <a:latin typeface="Times New Roman" panose="02020603050405020304" pitchFamily="18" charset="0"/>
                <a:cs typeface="Times New Roman" panose="02020603050405020304" pitchFamily="18" charset="0"/>
              </a:rPr>
              <a:t>(2 Cor 10:3-5)</a:t>
            </a:r>
            <a:endParaRPr lang="en-US" altLang="en-US" sz="4000" b="1" dirty="0">
              <a:latin typeface="Times New Roman" panose="02020603050405020304" pitchFamily="18" charset="0"/>
              <a:cs typeface="Times New Roman" panose="02020603050405020304" pitchFamily="18" charset="0"/>
            </a:endParaRPr>
          </a:p>
          <a:p>
            <a:pPr algn="ctr">
              <a:spcBef>
                <a:spcPts val="0"/>
              </a:spcBef>
              <a:buNone/>
              <a:defRPr/>
            </a:pPr>
            <a:r>
              <a:rPr lang="en-US" alt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weapons of our warfare are not carnal, but mighty through God to the pulling down of </a:t>
            </a:r>
            <a:r>
              <a:rPr lang="en-US" altLang="en-US" sz="40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strong holds</a:t>
            </a:r>
            <a:r>
              <a:rPr lang="en-US" alt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lvl="0" algn="ctr">
              <a:spcBef>
                <a:spcPts val="0"/>
              </a:spcBef>
              <a:buNone/>
              <a:defRPr/>
            </a:pPr>
            <a:r>
              <a:rPr lang="en-US" altLang="en-US" sz="36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Ochy’rōma</a:t>
            </a:r>
            <a:r>
              <a:rPr lang="en-US" altLang="en-US" sz="36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to fortify {a thought, argument, castle})</a:t>
            </a:r>
          </a:p>
          <a:p>
            <a:pPr marL="742950" indent="-742950" algn="ctr">
              <a:spcBef>
                <a:spcPts val="0"/>
              </a:spcBef>
              <a:buAutoNum type="arabicPlain" startAt="5"/>
              <a:defRPr/>
            </a:pPr>
            <a:r>
              <a:rPr lang="en-US" alt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Casting down imaginations, and every high thing that </a:t>
            </a:r>
            <a:r>
              <a:rPr lang="en-US" altLang="en-US" sz="40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exalteth</a:t>
            </a:r>
            <a:r>
              <a:rPr lang="en-US" alt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itself against the knowledge of God, </a:t>
            </a:r>
          </a:p>
          <a:p>
            <a:pPr marL="0" indent="0" algn="ctr">
              <a:spcBef>
                <a:spcPts val="0"/>
              </a:spcBef>
              <a:buNone/>
              <a:defRPr/>
            </a:pPr>
            <a:r>
              <a:rPr lang="en-US" alt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bringing into captivity </a:t>
            </a:r>
            <a:r>
              <a:rPr lang="en-US" altLang="en-US" sz="4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every thought </a:t>
            </a:r>
          </a:p>
          <a:p>
            <a:pPr marL="0" indent="0" algn="ctr">
              <a:spcBef>
                <a:spcPts val="0"/>
              </a:spcBef>
              <a:buNone/>
              <a:defRPr/>
            </a:pPr>
            <a:r>
              <a:rPr lang="en-US" alt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the obedience of Christ;”  </a:t>
            </a:r>
          </a:p>
          <a:p>
            <a:pPr lvl="0">
              <a:spcBef>
                <a:spcPts val="0"/>
              </a:spcBef>
              <a:buNone/>
              <a:defRPr/>
            </a:pPr>
            <a:r>
              <a:rPr lang="en-US" altLang="en-US" sz="4000" b="1" dirty="0">
                <a:solidFill>
                  <a:prstClr val="black"/>
                </a:solidFill>
                <a:latin typeface="Times New Roman" panose="02020603050405020304" pitchFamily="18" charset="0"/>
                <a:cs typeface="Times New Roman" panose="02020603050405020304" pitchFamily="18" charset="0"/>
              </a:rPr>
              <a:t>    </a:t>
            </a:r>
            <a:endParaRPr lang="en-US" altLang="en-US" sz="36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170">
                                            <p:txEl>
                                              <p:pRg st="3" end="3"/>
                                            </p:txEl>
                                          </p:spTgt>
                                        </p:tgtEl>
                                        <p:attrNameLst>
                                          <p:attrName>style.visibility</p:attrName>
                                        </p:attrNameLst>
                                      </p:cBhvr>
                                      <p:to>
                                        <p:strVal val="visible"/>
                                      </p:to>
                                    </p:set>
                                    <p:anim calcmode="lin" valueType="num">
                                      <p:cBhvr>
                                        <p:cTn id="7" dur="500" fill="hold"/>
                                        <p:tgtEl>
                                          <p:spTgt spid="7170">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7170">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7170">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170">
                                            <p:txEl>
                                              <p:pRg st="4" end="4"/>
                                            </p:txEl>
                                          </p:spTgt>
                                        </p:tgtEl>
                                        <p:attrNameLst>
                                          <p:attrName>style.visibility</p:attrName>
                                        </p:attrNameLst>
                                      </p:cBhvr>
                                      <p:to>
                                        <p:strVal val="visible"/>
                                      </p:to>
                                    </p:set>
                                    <p:animEffect transition="in" filter="randombar(horizontal)">
                                      <p:cBhvr>
                                        <p:cTn id="14" dur="500"/>
                                        <p:tgtEl>
                                          <p:spTgt spid="7170">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170">
                                            <p:txEl>
                                              <p:pRg st="5" end="5"/>
                                            </p:txEl>
                                          </p:spTgt>
                                        </p:tgtEl>
                                        <p:attrNameLst>
                                          <p:attrName>style.visibility</p:attrName>
                                        </p:attrNameLst>
                                      </p:cBhvr>
                                      <p:to>
                                        <p:strVal val="visible"/>
                                      </p:to>
                                    </p:set>
                                    <p:animEffect transition="in" filter="fade">
                                      <p:cBhvr>
                                        <p:cTn id="19" dur="1000"/>
                                        <p:tgtEl>
                                          <p:spTgt spid="7170">
                                            <p:txEl>
                                              <p:pRg st="5" end="5"/>
                                            </p:txEl>
                                          </p:spTgt>
                                        </p:tgtEl>
                                      </p:cBhvr>
                                    </p:animEffect>
                                    <p:anim calcmode="lin" valueType="num">
                                      <p:cBhvr>
                                        <p:cTn id="20" dur="1000" fill="hold"/>
                                        <p:tgtEl>
                                          <p:spTgt spid="7170">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7170">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170">
                                            <p:txEl>
                                              <p:pRg st="6" end="6"/>
                                            </p:txEl>
                                          </p:spTgt>
                                        </p:tgtEl>
                                        <p:attrNameLst>
                                          <p:attrName>style.visibility</p:attrName>
                                        </p:attrNameLst>
                                      </p:cBhvr>
                                      <p:to>
                                        <p:strVal val="visible"/>
                                      </p:to>
                                    </p:set>
                                    <p:animEffect transition="in" filter="fade">
                                      <p:cBhvr>
                                        <p:cTn id="24" dur="1000"/>
                                        <p:tgtEl>
                                          <p:spTgt spid="7170">
                                            <p:txEl>
                                              <p:pRg st="6" end="6"/>
                                            </p:txEl>
                                          </p:spTgt>
                                        </p:tgtEl>
                                      </p:cBhvr>
                                    </p:animEffect>
                                    <p:anim calcmode="lin" valueType="num">
                                      <p:cBhvr>
                                        <p:cTn id="25" dur="1000" fill="hold"/>
                                        <p:tgtEl>
                                          <p:spTgt spid="7170">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7170">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170">
                                            <p:txEl>
                                              <p:pRg st="7" end="7"/>
                                            </p:txEl>
                                          </p:spTgt>
                                        </p:tgtEl>
                                        <p:attrNameLst>
                                          <p:attrName>style.visibility</p:attrName>
                                        </p:attrNameLst>
                                      </p:cBhvr>
                                      <p:to>
                                        <p:strVal val="visible"/>
                                      </p:to>
                                    </p:set>
                                    <p:animEffect transition="in" filter="fade">
                                      <p:cBhvr>
                                        <p:cTn id="29" dur="1000"/>
                                        <p:tgtEl>
                                          <p:spTgt spid="7170">
                                            <p:txEl>
                                              <p:pRg st="7" end="7"/>
                                            </p:txEl>
                                          </p:spTgt>
                                        </p:tgtEl>
                                      </p:cBhvr>
                                    </p:animEffect>
                                    <p:anim calcmode="lin" valueType="num">
                                      <p:cBhvr>
                                        <p:cTn id="30" dur="1000" fill="hold"/>
                                        <p:tgtEl>
                                          <p:spTgt spid="7170">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717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a:extLst>
              <a:ext uri="{FF2B5EF4-FFF2-40B4-BE49-F238E27FC236}">
                <a16:creationId xmlns:a16="http://schemas.microsoft.com/office/drawing/2014/main" id="{6162937B-2BA5-ECF9-39FB-E966E935F597}"/>
              </a:ext>
            </a:extLst>
          </p:cNvPr>
          <p:cNvSpPr>
            <a:spLocks noGrp="1"/>
          </p:cNvSpPr>
          <p:nvPr>
            <p:ph idx="1"/>
          </p:nvPr>
        </p:nvSpPr>
        <p:spPr>
          <a:xfrm>
            <a:off x="152400" y="152400"/>
            <a:ext cx="11963400" cy="6248400"/>
          </a:xfrm>
        </p:spPr>
        <p:txBody>
          <a:bodyPr/>
          <a:lstStyle/>
          <a:p>
            <a:pPr algn="ctr">
              <a:spcBef>
                <a:spcPts val="0"/>
              </a:spcBef>
              <a:buNone/>
              <a:defRPr/>
            </a:pPr>
            <a:r>
              <a:rPr lang="en-US" altLang="en-US" sz="4000" b="1" dirty="0">
                <a:solidFill>
                  <a:prstClr val="black"/>
                </a:solidFill>
                <a:latin typeface="Times New Roman" panose="02020603050405020304" pitchFamily="18" charset="0"/>
                <a:cs typeface="Times New Roman" panose="02020603050405020304" pitchFamily="18" charset="0"/>
              </a:rPr>
              <a:t>2) It’s from these strongholds that he sows more seeds</a:t>
            </a:r>
          </a:p>
          <a:p>
            <a:pPr algn="ctr">
              <a:spcBef>
                <a:spcPts val="0"/>
              </a:spcBef>
              <a:buNone/>
              <a:defRPr/>
            </a:pPr>
            <a:r>
              <a:rPr lang="en-US" altLang="en-US" sz="4000" b="1" dirty="0">
                <a:solidFill>
                  <a:prstClr val="black"/>
                </a:solidFill>
                <a:latin typeface="Times New Roman" panose="02020603050405020304" pitchFamily="18" charset="0"/>
                <a:cs typeface="Times New Roman" panose="02020603050405020304" pitchFamily="18" charset="0"/>
              </a:rPr>
              <a:t>(lies and false reasoning) aka: stinking thinking; </a:t>
            </a:r>
          </a:p>
          <a:p>
            <a:pPr lvl="0">
              <a:spcBef>
                <a:spcPts val="0"/>
              </a:spcBef>
              <a:buNone/>
              <a:defRPr/>
            </a:pPr>
            <a:r>
              <a:rPr lang="en-US" altLang="en-US" sz="4000" b="1" dirty="0">
                <a:solidFill>
                  <a:prstClr val="black"/>
                </a:solidFill>
                <a:latin typeface="Times New Roman" panose="02020603050405020304" pitchFamily="18" charset="0"/>
                <a:cs typeface="Times New Roman" panose="02020603050405020304" pitchFamily="18" charset="0"/>
              </a:rPr>
              <a:t>        that attack (fiery darts) God’s truth in our lives.</a:t>
            </a:r>
          </a:p>
          <a:p>
            <a:pPr>
              <a:spcBef>
                <a:spcPts val="0"/>
              </a:spcBef>
              <a:buFont typeface="Arial" panose="020B0604020202020204" pitchFamily="34" charset="0"/>
              <a:buNone/>
              <a:defRPr/>
            </a:pPr>
            <a:endParaRPr lang="en-US" altLang="en-US" sz="3600" b="1" dirty="0">
              <a:solidFill>
                <a:srgbClr val="0000FF"/>
              </a:solidFill>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buNone/>
              <a:defRPr/>
            </a:pPr>
            <a:endParaRPr lang="en-US" altLang="en-US" sz="3600" b="1" dirty="0">
              <a:solidFill>
                <a:srgbClr val="0000FF"/>
              </a:solidFill>
              <a:latin typeface="Times New Roman" panose="02020603050405020304" pitchFamily="18" charset="0"/>
              <a:cs typeface="Times New Roman" panose="02020603050405020304" pitchFamily="18" charset="0"/>
            </a:endParaRPr>
          </a:p>
        </p:txBody>
      </p:sp>
      <p:pic>
        <p:nvPicPr>
          <p:cNvPr id="2050" name="Picture 2" descr="Shield Of Faith Digital Art by Steve Goad - Pixels">
            <a:extLst>
              <a:ext uri="{FF2B5EF4-FFF2-40B4-BE49-F238E27FC236}">
                <a16:creationId xmlns:a16="http://schemas.microsoft.com/office/drawing/2014/main" id="{91AD93AB-B6FC-769A-062A-905E1D563C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0"/>
            <a:ext cx="6858000" cy="4419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CBAA1D0-7972-D32B-8B71-4AC7EF019C58}"/>
              </a:ext>
            </a:extLst>
          </p:cNvPr>
          <p:cNvSpPr txBox="1"/>
          <p:nvPr/>
        </p:nvSpPr>
        <p:spPr>
          <a:xfrm>
            <a:off x="2133600" y="2286000"/>
            <a:ext cx="6129196" cy="707886"/>
          </a:xfrm>
          <a:prstGeom prst="rect">
            <a:avLst/>
          </a:prstGeom>
          <a:noFill/>
        </p:spPr>
        <p:txBody>
          <a:bodyPr wrap="square">
            <a:spAutoFit/>
          </a:bodyPr>
          <a:lstStyle/>
          <a:p>
            <a:r>
              <a:rPr kumimoji="0" lang="en-US" alt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See Eph. 6:10-18</a:t>
            </a:r>
            <a:endParaRPr lang="en-US" dirty="0">
              <a:solidFill>
                <a:schemeClr val="bg1"/>
              </a:solidFill>
            </a:endParaRPr>
          </a:p>
        </p:txBody>
      </p:sp>
      <p:sp>
        <p:nvSpPr>
          <p:cNvPr id="5" name="TextBox 4">
            <a:extLst>
              <a:ext uri="{FF2B5EF4-FFF2-40B4-BE49-F238E27FC236}">
                <a16:creationId xmlns:a16="http://schemas.microsoft.com/office/drawing/2014/main" id="{FFA122AA-7717-B491-B77F-345EC08BB0D0}"/>
              </a:ext>
            </a:extLst>
          </p:cNvPr>
          <p:cNvSpPr txBox="1"/>
          <p:nvPr/>
        </p:nvSpPr>
        <p:spPr>
          <a:xfrm>
            <a:off x="7232965" y="2209800"/>
            <a:ext cx="4882835" cy="4955203"/>
          </a:xfrm>
          <a:prstGeom prst="rect">
            <a:avLst/>
          </a:prstGeom>
          <a:noFill/>
        </p:spPr>
        <p:txBody>
          <a:bodyPr wrap="square">
            <a:spAutoFit/>
          </a:bodyPr>
          <a:lstStyle/>
          <a:p>
            <a:pPr algn="ctr"/>
            <a:r>
              <a:rPr lang="en-US" sz="3600" b="1" dirty="0">
                <a:effectLst>
                  <a:outerShdw blurRad="38100" dist="38100" dir="2700000" algn="tl">
                    <a:srgbClr val="000000">
                      <a:alpha val="43137"/>
                    </a:srgbClr>
                  </a:outerShdw>
                </a:effectLst>
              </a:rPr>
              <a:t>Eph 6:16 </a:t>
            </a:r>
          </a:p>
          <a:p>
            <a:pPr algn="ct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“Above all, taking the shield of faith, wherewith ye shall be able to quench all the fiery darts of the wicked.” </a:t>
            </a:r>
            <a:b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574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a:extLst>
              <a:ext uri="{FF2B5EF4-FFF2-40B4-BE49-F238E27FC236}">
                <a16:creationId xmlns:a16="http://schemas.microsoft.com/office/drawing/2014/main" id="{1A42E938-ED1C-40B4-969D-ECFAB298B775}"/>
              </a:ext>
            </a:extLst>
          </p:cNvPr>
          <p:cNvSpPr>
            <a:spLocks noGrp="1"/>
          </p:cNvSpPr>
          <p:nvPr>
            <p:ph idx="1"/>
          </p:nvPr>
        </p:nvSpPr>
        <p:spPr>
          <a:xfrm>
            <a:off x="76200" y="76200"/>
            <a:ext cx="11963400" cy="6019800"/>
          </a:xfrm>
        </p:spPr>
        <p:txBody>
          <a:bodyPr/>
          <a:lstStyle/>
          <a:p>
            <a:pPr eaLnBrk="1" hangingPunct="1">
              <a:buNone/>
            </a:pPr>
            <a:r>
              <a:rPr lang="en-US" altLang="en-US" sz="4800" b="1" dirty="0"/>
              <a:t>2.  Satan Is Busy Planting “</a:t>
            </a:r>
            <a:r>
              <a:rPr lang="en-US" altLang="en-US" sz="4800" b="1" i="1" u="sng" dirty="0">
                <a:solidFill>
                  <a:srgbClr val="FF0066"/>
                </a:solidFill>
              </a:rPr>
              <a:t>Bad</a:t>
            </a:r>
            <a:r>
              <a:rPr lang="en-US" altLang="en-US" sz="4800" b="1" dirty="0"/>
              <a:t> Seed</a:t>
            </a:r>
            <a:r>
              <a:rPr lang="en-US" altLang="en-US" sz="4800" dirty="0"/>
              <a:t>” </a:t>
            </a:r>
            <a:r>
              <a:rPr lang="en-US" altLang="en-US" sz="3600" dirty="0"/>
              <a:t>Mt 13:18-22</a:t>
            </a:r>
            <a:endParaRPr lang="en-US" altLang="en-US" sz="4800" dirty="0"/>
          </a:p>
          <a:p>
            <a:pPr>
              <a:buFont typeface="Arial" panose="020B0604020202020204" pitchFamily="34" charset="0"/>
              <a:buNone/>
            </a:pPr>
            <a:r>
              <a:rPr lang="en-US" altLang="en-US" dirty="0"/>
              <a:t>    </a:t>
            </a:r>
            <a:r>
              <a:rPr lang="en-US" altLang="en-US" sz="4400" dirty="0"/>
              <a:t>Not only does Satan plant his own seed…  </a:t>
            </a:r>
          </a:p>
          <a:p>
            <a:pPr>
              <a:buFont typeface="Arial" panose="020B0604020202020204" pitchFamily="34" charset="0"/>
              <a:buNone/>
            </a:pPr>
            <a:r>
              <a:rPr lang="en-US" altLang="en-US" sz="3600" dirty="0"/>
              <a:t> </a:t>
            </a:r>
            <a:r>
              <a:rPr lang="en-US" altLang="en-US" sz="4400" b="1" dirty="0">
                <a:latin typeface="Times New Roman" panose="02020603050405020304" pitchFamily="18" charset="0"/>
                <a:cs typeface="Times New Roman" panose="02020603050405020304" pitchFamily="18" charset="0"/>
              </a:rPr>
              <a:t>D.  He tries to sabotage the soil (mind) through:</a:t>
            </a:r>
          </a:p>
          <a:p>
            <a:pPr>
              <a:spcBef>
                <a:spcPct val="0"/>
              </a:spcBef>
              <a:buFont typeface="Arial" panose="020B0604020202020204" pitchFamily="34" charset="0"/>
              <a:buNone/>
            </a:pPr>
            <a:r>
              <a:rPr lang="en-US" altLang="en-US" sz="4000" b="1" dirty="0">
                <a:latin typeface="Times New Roman" panose="02020603050405020304" pitchFamily="18" charset="0"/>
                <a:cs typeface="Times New Roman" panose="02020603050405020304" pitchFamily="18" charset="0"/>
              </a:rPr>
              <a:t>   1)</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i="1" u="sng" dirty="0">
                <a:solidFill>
                  <a:srgbClr val="FF0066"/>
                </a:solidFill>
                <a:latin typeface="Times New Roman" panose="02020603050405020304" pitchFamily="18" charset="0"/>
                <a:cs typeface="Times New Roman" panose="02020603050405020304" pitchFamily="18" charset="0"/>
              </a:rPr>
              <a:t>Distraction:</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i="1" dirty="0">
                <a:solidFill>
                  <a:srgbClr val="FF0000"/>
                </a:solidFill>
                <a:latin typeface="Times New Roman" panose="02020603050405020304" pitchFamily="18" charset="0"/>
                <a:cs typeface="Times New Roman" panose="02020603050405020304" pitchFamily="18" charset="0"/>
              </a:rPr>
              <a:t>“then cometh the wicked one…” </a:t>
            </a:r>
            <a:r>
              <a:rPr lang="en-US" altLang="en-US" sz="4000" b="1" dirty="0">
                <a:latin typeface="Times New Roman" panose="02020603050405020304" pitchFamily="18" charset="0"/>
                <a:cs typeface="Times New Roman" panose="02020603050405020304" pitchFamily="18" charset="0"/>
              </a:rPr>
              <a:t>to snatch God’s seed away before it can be acted on. 19   </a:t>
            </a:r>
          </a:p>
          <a:p>
            <a:pPr>
              <a:spcBef>
                <a:spcPts val="1200"/>
              </a:spcBef>
              <a:buFont typeface="Arial" panose="020B0604020202020204" pitchFamily="34" charset="0"/>
              <a:buNone/>
            </a:pPr>
            <a:r>
              <a:rPr lang="en-US" altLang="en-US" sz="4400" b="1" dirty="0">
                <a:latin typeface="Times New Roman" panose="02020603050405020304" pitchFamily="18" charset="0"/>
                <a:cs typeface="Times New Roman" panose="02020603050405020304" pitchFamily="18" charset="0"/>
              </a:rPr>
              <a:t>   2)  </a:t>
            </a:r>
            <a:r>
              <a:rPr lang="en-US" altLang="en-US" sz="4400" b="1" i="1" u="sng" dirty="0">
                <a:solidFill>
                  <a:srgbClr val="FF0066"/>
                </a:solidFill>
                <a:latin typeface="Times New Roman" panose="02020603050405020304" pitchFamily="18" charset="0"/>
                <a:cs typeface="Times New Roman" panose="02020603050405020304" pitchFamily="18" charset="0"/>
              </a:rPr>
              <a:t>Obstruction</a:t>
            </a:r>
            <a:r>
              <a:rPr lang="en-US" altLang="en-US" sz="4400" b="1" dirty="0">
                <a:latin typeface="Times New Roman" panose="02020603050405020304" pitchFamily="18" charset="0"/>
                <a:cs typeface="Times New Roman" panose="02020603050405020304" pitchFamily="18" charset="0"/>
              </a:rPr>
              <a:t>: He “plants” his rocks </a:t>
            </a:r>
          </a:p>
          <a:p>
            <a:pPr>
              <a:spcBef>
                <a:spcPts val="0"/>
              </a:spcBef>
              <a:buFont typeface="Arial" panose="020B0604020202020204" pitchFamily="34" charset="0"/>
              <a:buNone/>
            </a:pPr>
            <a:r>
              <a:rPr lang="en-US" altLang="en-US" sz="4000" b="1" i="1" dirty="0">
                <a:solidFill>
                  <a:srgbClr val="0000FF"/>
                </a:solidFill>
                <a:latin typeface="Times New Roman" panose="02020603050405020304" pitchFamily="18" charset="0"/>
                <a:cs typeface="Times New Roman" panose="02020603050405020304" pitchFamily="18" charset="0"/>
              </a:rPr>
              <a:t>    (bitterness, pride, lust, habits, prejudice, tradition) </a:t>
            </a:r>
          </a:p>
          <a:p>
            <a:pPr>
              <a:spcBef>
                <a:spcPts val="0"/>
              </a:spcBef>
              <a:buFont typeface="Arial" panose="020B0604020202020204" pitchFamily="34" charset="0"/>
              <a:buNone/>
            </a:pPr>
            <a:r>
              <a:rPr lang="en-US" altLang="en-US" sz="4000" b="1" i="1" dirty="0">
                <a:solidFill>
                  <a:srgbClr val="0000FF"/>
                </a:solidFill>
                <a:latin typeface="Times New Roman" panose="02020603050405020304" pitchFamily="18" charset="0"/>
                <a:cs typeface="Times New Roman" panose="02020603050405020304" pitchFamily="18" charset="0"/>
              </a:rPr>
              <a:t>      </a:t>
            </a:r>
            <a:r>
              <a:rPr lang="en-US" altLang="en-US" sz="4400" b="1" dirty="0">
                <a:latin typeface="Times New Roman" panose="02020603050405020304" pitchFamily="18" charset="0"/>
                <a:cs typeface="Times New Roman" panose="02020603050405020304" pitchFamily="18" charset="0"/>
              </a:rPr>
              <a:t>so that even if God’s seed takes root,      </a:t>
            </a:r>
          </a:p>
          <a:p>
            <a:pPr>
              <a:spcBef>
                <a:spcPts val="0"/>
              </a:spcBef>
              <a:buFont typeface="Arial" panose="020B0604020202020204" pitchFamily="34" charset="0"/>
              <a:buNone/>
            </a:pPr>
            <a:r>
              <a:rPr lang="en-US" altLang="en-US" sz="4400" b="1" dirty="0">
                <a:latin typeface="Times New Roman" panose="02020603050405020304" pitchFamily="18" charset="0"/>
                <a:cs typeface="Times New Roman" panose="02020603050405020304" pitchFamily="18" charset="0"/>
              </a:rPr>
              <a:t>      it can’t go deep because of obstacles</a:t>
            </a:r>
            <a:r>
              <a:rPr lang="en-US" altLang="en-US" sz="4000" b="1" dirty="0">
                <a:latin typeface="Times New Roman" panose="02020603050405020304" pitchFamily="18" charset="0"/>
                <a:cs typeface="Times New Roman" panose="02020603050405020304" pitchFamily="18" charset="0"/>
              </a:rPr>
              <a:t>.  Vs 20,21</a:t>
            </a:r>
          </a:p>
        </p:txBody>
      </p:sp>
    </p:spTree>
    <p:extLst>
      <p:ext uri="{BB962C8B-B14F-4D97-AF65-F5344CB8AC3E}">
        <p14:creationId xmlns:p14="http://schemas.microsoft.com/office/powerpoint/2010/main" val="32540095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8194">
                                            <p:txEl>
                                              <p:pRg st="3" end="3"/>
                                            </p:txEl>
                                          </p:spTgt>
                                        </p:tgtEl>
                                        <p:attrNameLst>
                                          <p:attrName>style.visibility</p:attrName>
                                        </p:attrNameLst>
                                      </p:cBhvr>
                                      <p:to>
                                        <p:strVal val="visible"/>
                                      </p:to>
                                    </p:set>
                                    <p:anim calcmode="lin" valueType="num">
                                      <p:cBhvr>
                                        <p:cTn id="7" dur="1000" fill="hold"/>
                                        <p:tgtEl>
                                          <p:spTgt spid="8194">
                                            <p:txEl>
                                              <p:pRg st="3" end="3"/>
                                            </p:txEl>
                                          </p:spTgt>
                                        </p:tgtEl>
                                        <p:attrNameLst>
                                          <p:attrName>ppt_w</p:attrName>
                                        </p:attrNameLst>
                                      </p:cBhvr>
                                      <p:tavLst>
                                        <p:tav tm="0">
                                          <p:val>
                                            <p:strVal val="#ppt_w*0.70"/>
                                          </p:val>
                                        </p:tav>
                                        <p:tav tm="100000">
                                          <p:val>
                                            <p:strVal val="#ppt_w"/>
                                          </p:val>
                                        </p:tav>
                                      </p:tavLst>
                                    </p:anim>
                                    <p:anim calcmode="lin" valueType="num">
                                      <p:cBhvr>
                                        <p:cTn id="8" dur="1000" fill="hold"/>
                                        <p:tgtEl>
                                          <p:spTgt spid="8194">
                                            <p:txEl>
                                              <p:pRg st="3" end="3"/>
                                            </p:txEl>
                                          </p:spTgt>
                                        </p:tgtEl>
                                        <p:attrNameLst>
                                          <p:attrName>ppt_h</p:attrName>
                                        </p:attrNameLst>
                                      </p:cBhvr>
                                      <p:tavLst>
                                        <p:tav tm="0">
                                          <p:val>
                                            <p:strVal val="#ppt_h"/>
                                          </p:val>
                                        </p:tav>
                                        <p:tav tm="100000">
                                          <p:val>
                                            <p:strVal val="#ppt_h"/>
                                          </p:val>
                                        </p:tav>
                                      </p:tavLst>
                                    </p:anim>
                                    <p:animEffect transition="in" filter="fade">
                                      <p:cBhvr>
                                        <p:cTn id="9" dur="1000"/>
                                        <p:tgtEl>
                                          <p:spTgt spid="8194">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194">
                                            <p:txEl>
                                              <p:pRg st="4" end="4"/>
                                            </p:txEl>
                                          </p:spTgt>
                                        </p:tgtEl>
                                        <p:attrNameLst>
                                          <p:attrName>style.visibility</p:attrName>
                                        </p:attrNameLst>
                                      </p:cBhvr>
                                      <p:to>
                                        <p:strVal val="visible"/>
                                      </p:to>
                                    </p:set>
                                    <p:animEffect transition="in" filter="barn(inVertical)">
                                      <p:cBhvr>
                                        <p:cTn id="14" dur="500"/>
                                        <p:tgtEl>
                                          <p:spTgt spid="8194">
                                            <p:txEl>
                                              <p:pRg st="4" end="4"/>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8194">
                                            <p:txEl>
                                              <p:pRg st="5" end="5"/>
                                            </p:txEl>
                                          </p:spTgt>
                                        </p:tgtEl>
                                        <p:attrNameLst>
                                          <p:attrName>style.visibility</p:attrName>
                                        </p:attrNameLst>
                                      </p:cBhvr>
                                      <p:to>
                                        <p:strVal val="visible"/>
                                      </p:to>
                                    </p:set>
                                    <p:animEffect transition="in" filter="barn(inVertical)">
                                      <p:cBhvr>
                                        <p:cTn id="17" dur="500"/>
                                        <p:tgtEl>
                                          <p:spTgt spid="8194">
                                            <p:txEl>
                                              <p:pRg st="5" end="5"/>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8194">
                                            <p:txEl>
                                              <p:pRg st="6" end="6"/>
                                            </p:txEl>
                                          </p:spTgt>
                                        </p:tgtEl>
                                        <p:attrNameLst>
                                          <p:attrName>style.visibility</p:attrName>
                                        </p:attrNameLst>
                                      </p:cBhvr>
                                      <p:to>
                                        <p:strVal val="visible"/>
                                      </p:to>
                                    </p:set>
                                    <p:animEffect transition="in" filter="barn(inVertical)">
                                      <p:cBhvr>
                                        <p:cTn id="20" dur="500"/>
                                        <p:tgtEl>
                                          <p:spTgt spid="8194">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194">
                                            <p:txEl>
                                              <p:pRg st="7" end="7"/>
                                            </p:txEl>
                                          </p:spTgt>
                                        </p:tgtEl>
                                        <p:attrNameLst>
                                          <p:attrName>style.visibility</p:attrName>
                                        </p:attrNameLst>
                                      </p:cBhvr>
                                      <p:to>
                                        <p:strVal val="visible"/>
                                      </p:to>
                                    </p:set>
                                    <p:animEffect transition="in" filter="fade">
                                      <p:cBhvr>
                                        <p:cTn id="25" dur="1000"/>
                                        <p:tgtEl>
                                          <p:spTgt spid="8194">
                                            <p:txEl>
                                              <p:pRg st="7" end="7"/>
                                            </p:txEl>
                                          </p:spTgt>
                                        </p:tgtEl>
                                      </p:cBhvr>
                                    </p:animEffect>
                                    <p:anim calcmode="lin" valueType="num">
                                      <p:cBhvr>
                                        <p:cTn id="26" dur="1000" fill="hold"/>
                                        <p:tgtEl>
                                          <p:spTgt spid="8194">
                                            <p:txEl>
                                              <p:pRg st="7" end="7"/>
                                            </p:txEl>
                                          </p:spTgt>
                                        </p:tgtEl>
                                        <p:attrNameLst>
                                          <p:attrName>ppt_x</p:attrName>
                                        </p:attrNameLst>
                                      </p:cBhvr>
                                      <p:tavLst>
                                        <p:tav tm="0">
                                          <p:val>
                                            <p:strVal val="#ppt_x"/>
                                          </p:val>
                                        </p:tav>
                                        <p:tav tm="100000">
                                          <p:val>
                                            <p:strVal val="#ppt_x"/>
                                          </p:val>
                                        </p:tav>
                                      </p:tavLst>
                                    </p:anim>
                                    <p:anim calcmode="lin" valueType="num">
                                      <p:cBhvr>
                                        <p:cTn id="27" dur="1000" fill="hold"/>
                                        <p:tgtEl>
                                          <p:spTgt spid="819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a:extLst>
              <a:ext uri="{FF2B5EF4-FFF2-40B4-BE49-F238E27FC236}">
                <a16:creationId xmlns:a16="http://schemas.microsoft.com/office/drawing/2014/main" id="{9142DFB2-F511-328C-3DED-50CE5FB97481}"/>
              </a:ext>
            </a:extLst>
          </p:cNvPr>
          <p:cNvSpPr>
            <a:spLocks noGrp="1"/>
          </p:cNvSpPr>
          <p:nvPr>
            <p:ph idx="1"/>
          </p:nvPr>
        </p:nvSpPr>
        <p:spPr>
          <a:xfrm>
            <a:off x="76200" y="76200"/>
            <a:ext cx="12115800" cy="6019800"/>
          </a:xfrm>
        </p:spPr>
        <p:txBody>
          <a:bodyPr/>
          <a:lstStyle/>
          <a:p>
            <a:pPr>
              <a:buFont typeface="Arial" panose="020B0604020202020204" pitchFamily="34" charset="0"/>
              <a:buNone/>
              <a:defRPr/>
            </a:pPr>
            <a:r>
              <a:rPr lang="en-US" altLang="en-US" sz="4400" b="1" dirty="0">
                <a:latin typeface="Times New Roman" panose="02020603050405020304" pitchFamily="18" charset="0"/>
                <a:cs typeface="Times New Roman" panose="02020603050405020304" pitchFamily="18" charset="0"/>
              </a:rPr>
              <a:t>D.  He tries to sabotage the soil! (mind) </a:t>
            </a:r>
            <a:r>
              <a:rPr lang="en-US" altLang="en-US" b="1" dirty="0">
                <a:latin typeface="Times New Roman" panose="02020603050405020304" pitchFamily="18" charset="0"/>
                <a:cs typeface="Times New Roman" panose="02020603050405020304" pitchFamily="18" charset="0"/>
              </a:rPr>
              <a:t>Mt 13:18-22</a:t>
            </a:r>
            <a:endParaRPr lang="en-US" altLang="en-US" sz="4400" b="1" dirty="0">
              <a:latin typeface="Times New Roman" panose="02020603050405020304" pitchFamily="18" charset="0"/>
              <a:cs typeface="Times New Roman" panose="02020603050405020304" pitchFamily="18" charset="0"/>
            </a:endParaRPr>
          </a:p>
          <a:p>
            <a:pPr>
              <a:spcBef>
                <a:spcPct val="0"/>
              </a:spcBef>
              <a:buFont typeface="Arial" panose="020B0604020202020204" pitchFamily="34" charset="0"/>
              <a:buNone/>
              <a:defRPr/>
            </a:pPr>
            <a:r>
              <a:rPr lang="en-US" altLang="en-US" sz="4000" b="1" dirty="0">
                <a:latin typeface="Times New Roman" panose="02020603050405020304" pitchFamily="18" charset="0"/>
                <a:cs typeface="Times New Roman" panose="02020603050405020304" pitchFamily="18" charset="0"/>
              </a:rPr>
              <a:t> 1) Distraction Mt. 13:19 </a:t>
            </a:r>
          </a:p>
          <a:p>
            <a:pPr>
              <a:spcBef>
                <a:spcPct val="0"/>
              </a:spcBef>
              <a:buFont typeface="Arial" panose="020B0604020202020204" pitchFamily="34" charset="0"/>
              <a:buNone/>
              <a:defRPr/>
            </a:pPr>
            <a:r>
              <a:rPr lang="en-US" altLang="en-US" sz="4000" b="1" dirty="0">
                <a:latin typeface="Times New Roman" panose="02020603050405020304" pitchFamily="18" charset="0"/>
                <a:cs typeface="Times New Roman" panose="02020603050405020304" pitchFamily="18" charset="0"/>
              </a:rPr>
              <a:t> 2) Obstruction vs 20,21</a:t>
            </a:r>
            <a:endParaRPr lang="en-US" altLang="en-US" sz="4000" b="1" i="1" dirty="0">
              <a:solidFill>
                <a:srgbClr val="0000FF"/>
              </a:solidFill>
              <a:latin typeface="Times New Roman" panose="02020603050405020304" pitchFamily="18" charset="0"/>
              <a:cs typeface="Times New Roman" panose="02020603050405020304" pitchFamily="18" charset="0"/>
            </a:endParaRPr>
          </a:p>
          <a:p>
            <a:pPr>
              <a:spcBef>
                <a:spcPct val="0"/>
              </a:spcBef>
              <a:buFont typeface="Arial" panose="020B0604020202020204" pitchFamily="34" charset="0"/>
              <a:buNone/>
              <a:defRPr/>
            </a:pPr>
            <a:r>
              <a:rPr lang="en-US" altLang="en-US" sz="4000" b="1" i="1" dirty="0">
                <a:solidFill>
                  <a:srgbClr val="0000FF"/>
                </a:solidFill>
                <a:latin typeface="Times New Roman" panose="02020603050405020304" pitchFamily="18" charset="0"/>
                <a:cs typeface="Times New Roman" panose="02020603050405020304" pitchFamily="18" charset="0"/>
              </a:rPr>
              <a:t> </a:t>
            </a:r>
            <a:r>
              <a:rPr lang="en-US" altLang="en-US" sz="4000" b="1" dirty="0">
                <a:latin typeface="Times New Roman" panose="02020603050405020304" pitchFamily="18" charset="0"/>
                <a:cs typeface="Times New Roman" panose="02020603050405020304" pitchFamily="18" charset="0"/>
              </a:rPr>
              <a:t>3) </a:t>
            </a:r>
            <a:r>
              <a:rPr lang="en-US" altLang="en-US" sz="4000" b="1" i="1" u="sng" dirty="0">
                <a:solidFill>
                  <a:srgbClr val="FF0066"/>
                </a:solidFill>
                <a:latin typeface="Times New Roman" panose="02020603050405020304" pitchFamily="18" charset="0"/>
                <a:cs typeface="Times New Roman" panose="02020603050405020304" pitchFamily="18" charset="0"/>
              </a:rPr>
              <a:t>Competition:</a:t>
            </a:r>
            <a:r>
              <a:rPr lang="en-US" altLang="en-US" sz="4000" b="1" dirty="0">
                <a:latin typeface="Times New Roman" panose="02020603050405020304" pitchFamily="18" charset="0"/>
                <a:cs typeface="Times New Roman" panose="02020603050405020304" pitchFamily="18" charset="0"/>
              </a:rPr>
              <a:t>  His seed  </a:t>
            </a:r>
            <a:r>
              <a:rPr lang="en-US" altLang="en-US" sz="4000" b="1" i="1" dirty="0">
                <a:solidFill>
                  <a:srgbClr val="0000FF"/>
                </a:solidFill>
                <a:latin typeface="Times New Roman" panose="02020603050405020304" pitchFamily="18" charset="0"/>
                <a:cs typeface="Times New Roman" panose="02020603050405020304" pitchFamily="18" charset="0"/>
              </a:rPr>
              <a:t>(weeds/worries/worldliness) </a:t>
            </a:r>
            <a:r>
              <a:rPr lang="en-US" altLang="en-US" sz="4000" b="1" dirty="0">
                <a:latin typeface="Times New Roman" panose="02020603050405020304" pitchFamily="18" charset="0"/>
                <a:cs typeface="Times New Roman" panose="02020603050405020304" pitchFamily="18" charset="0"/>
              </a:rPr>
              <a:t>    competes with and so chokes God’s seed. Mt. 13:22</a:t>
            </a:r>
          </a:p>
          <a:p>
            <a:pPr>
              <a:spcBef>
                <a:spcPct val="0"/>
              </a:spcBef>
              <a:buFont typeface="Arial" panose="020B0604020202020204" pitchFamily="34" charset="0"/>
              <a:buNone/>
              <a:defRPr/>
            </a:pPr>
            <a:r>
              <a:rPr lang="en-US" altLang="en-US" sz="4000" b="1" dirty="0">
                <a:latin typeface="Times New Roman" panose="02020603050405020304" pitchFamily="18" charset="0"/>
                <a:cs typeface="Times New Roman" panose="02020603050405020304" pitchFamily="18" charset="0"/>
              </a:rPr>
              <a:t> </a:t>
            </a:r>
            <a:r>
              <a:rPr lang="en-US" altLang="en-US" sz="4000" b="1" i="1" dirty="0">
                <a:solidFill>
                  <a:srgbClr val="FF0000"/>
                </a:solidFill>
                <a:latin typeface="Times New Roman" panose="02020603050405020304" pitchFamily="18" charset="0"/>
                <a:cs typeface="Times New Roman" panose="02020603050405020304" pitchFamily="18" charset="0"/>
              </a:rPr>
              <a:t>“</a:t>
            </a:r>
            <a:r>
              <a:rPr lang="en-US" altLang="en-US" sz="40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cares </a:t>
            </a:r>
            <a:r>
              <a:rPr lang="en-US" altLang="en-US" sz="3600" b="1" dirty="0">
                <a:solidFill>
                  <a:srgbClr val="0000FF"/>
                </a:solidFill>
                <a:latin typeface="Times New Roman" panose="02020603050405020304" pitchFamily="18" charset="0"/>
                <a:cs typeface="Times New Roman" panose="02020603050405020304" pitchFamily="18" charset="0"/>
              </a:rPr>
              <a:t>(</a:t>
            </a:r>
            <a:r>
              <a:rPr lang="en-US" altLang="en-US" sz="3600" b="1" dirty="0" err="1">
                <a:solidFill>
                  <a:srgbClr val="0000FF"/>
                </a:solidFill>
                <a:latin typeface="Times New Roman" panose="02020603050405020304" pitchFamily="18" charset="0"/>
                <a:cs typeface="Times New Roman" panose="02020603050405020304" pitchFamily="18" charset="0"/>
              </a:rPr>
              <a:t>mer’imna</a:t>
            </a:r>
            <a:r>
              <a:rPr lang="en-US" altLang="en-US" sz="3600" b="1" dirty="0">
                <a:solidFill>
                  <a:srgbClr val="0000FF"/>
                </a:solidFill>
                <a:latin typeface="Times New Roman" panose="02020603050405020304" pitchFamily="18" charset="0"/>
                <a:cs typeface="Times New Roman" panose="02020603050405020304" pitchFamily="18" charset="0"/>
              </a:rPr>
              <a:t>: divide, distract) </a:t>
            </a:r>
            <a:r>
              <a:rPr lang="en-US" altLang="en-US" sz="4000" b="1" i="1" dirty="0">
                <a:solidFill>
                  <a:srgbClr val="FF0000"/>
                </a:solidFill>
                <a:latin typeface="Times New Roman" panose="02020603050405020304" pitchFamily="18" charset="0"/>
                <a:cs typeface="Times New Roman" panose="02020603050405020304" pitchFamily="18" charset="0"/>
              </a:rPr>
              <a:t>of this world</a:t>
            </a:r>
          </a:p>
          <a:p>
            <a:pPr>
              <a:spcBef>
                <a:spcPct val="0"/>
              </a:spcBef>
              <a:buFont typeface="Arial" panose="020B0604020202020204" pitchFamily="34" charset="0"/>
              <a:buNone/>
              <a:defRPr/>
            </a:pPr>
            <a:r>
              <a:rPr lang="en-US" altLang="en-US" sz="4000" b="1" i="1" dirty="0">
                <a:solidFill>
                  <a:srgbClr val="FF0000"/>
                </a:solidFill>
                <a:latin typeface="Times New Roman" panose="02020603050405020304" pitchFamily="18" charset="0"/>
                <a:cs typeface="Times New Roman" panose="02020603050405020304" pitchFamily="18" charset="0"/>
              </a:rPr>
              <a:t>and the </a:t>
            </a:r>
            <a:r>
              <a:rPr lang="en-US" altLang="en-US" sz="40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deceitfulness </a:t>
            </a:r>
            <a:r>
              <a:rPr lang="en-US" altLang="en-US" sz="3600" b="1" dirty="0">
                <a:solidFill>
                  <a:srgbClr val="0000FF"/>
                </a:solidFill>
                <a:latin typeface="Times New Roman" panose="02020603050405020304" pitchFamily="18" charset="0"/>
                <a:cs typeface="Times New Roman" panose="02020603050405020304" pitchFamily="18" charset="0"/>
              </a:rPr>
              <a:t>(</a:t>
            </a:r>
            <a:r>
              <a:rPr lang="en-US" sz="3600" b="1" dirty="0" err="1">
                <a:solidFill>
                  <a:srgbClr val="0000FF"/>
                </a:solidFill>
                <a:latin typeface="Times New Roman" panose="02020603050405020304" pitchFamily="18" charset="0"/>
                <a:cs typeface="Times New Roman" panose="02020603050405020304" pitchFamily="18" charset="0"/>
              </a:rPr>
              <a:t>apat’ē</a:t>
            </a:r>
            <a:r>
              <a:rPr lang="en-US" sz="3600" b="1" dirty="0">
                <a:solidFill>
                  <a:srgbClr val="0000FF"/>
                </a:solidFill>
                <a:latin typeface="Times New Roman" panose="02020603050405020304" pitchFamily="18" charset="0"/>
                <a:cs typeface="Times New Roman" panose="02020603050405020304" pitchFamily="18" charset="0"/>
              </a:rPr>
              <a:t>: delusion, cheat) </a:t>
            </a:r>
            <a:r>
              <a:rPr lang="en-US" altLang="en-US" sz="4000" b="1" i="1" dirty="0">
                <a:solidFill>
                  <a:srgbClr val="FF0000"/>
                </a:solidFill>
                <a:latin typeface="Times New Roman" panose="02020603050405020304" pitchFamily="18" charset="0"/>
                <a:cs typeface="Times New Roman" panose="02020603050405020304" pitchFamily="18" charset="0"/>
              </a:rPr>
              <a:t>of riches </a:t>
            </a:r>
          </a:p>
          <a:p>
            <a:pPr>
              <a:spcBef>
                <a:spcPct val="0"/>
              </a:spcBef>
              <a:buFont typeface="Arial" panose="020B0604020202020204" pitchFamily="34" charset="0"/>
              <a:buNone/>
              <a:defRPr/>
            </a:pPr>
            <a:r>
              <a:rPr lang="en-US" altLang="en-US" sz="4000" b="1" i="1" dirty="0">
                <a:solidFill>
                  <a:srgbClr val="FF0000"/>
                </a:solidFill>
                <a:latin typeface="Times New Roman" panose="02020603050405020304" pitchFamily="18" charset="0"/>
                <a:cs typeface="Times New Roman" panose="02020603050405020304" pitchFamily="18" charset="0"/>
              </a:rPr>
              <a:t>       (“and the Lusts of other things” </a:t>
            </a:r>
            <a:r>
              <a:rPr lang="en-US" altLang="en-US" sz="4000" b="1" dirty="0">
                <a:latin typeface="Times New Roman" panose="02020603050405020304" pitchFamily="18" charset="0"/>
                <a:cs typeface="Times New Roman" panose="02020603050405020304" pitchFamily="18" charset="0"/>
              </a:rPr>
              <a:t>in Mark 14:19</a:t>
            </a:r>
            <a:r>
              <a:rPr lang="en-US" altLang="en-US" sz="4000" b="1" i="1" dirty="0">
                <a:solidFill>
                  <a:srgbClr val="FF0000"/>
                </a:solidFill>
                <a:latin typeface="Times New Roman" panose="02020603050405020304" pitchFamily="18" charset="0"/>
                <a:cs typeface="Times New Roman" panose="02020603050405020304" pitchFamily="18" charset="0"/>
              </a:rPr>
              <a:t>)</a:t>
            </a:r>
          </a:p>
          <a:p>
            <a:pPr>
              <a:spcBef>
                <a:spcPct val="0"/>
              </a:spcBef>
              <a:buFont typeface="Arial" panose="020B0604020202020204" pitchFamily="34" charset="0"/>
              <a:buNone/>
              <a:defRPr/>
            </a:pPr>
            <a:r>
              <a:rPr lang="en-US" alt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choke the word  </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3600" b="1" dirty="0">
                <a:solidFill>
                  <a:srgbClr val="0000FF"/>
                </a:solidFill>
                <a:latin typeface="Times New Roman" panose="02020603050405020304" pitchFamily="18" charset="0"/>
                <a:cs typeface="Times New Roman" panose="02020603050405020304" pitchFamily="18" charset="0"/>
              </a:rPr>
              <a:t>(</a:t>
            </a:r>
            <a:r>
              <a:rPr lang="en-US" altLang="en-US" sz="3600" b="1" dirty="0" err="1">
                <a:solidFill>
                  <a:srgbClr val="0000FF"/>
                </a:solidFill>
                <a:latin typeface="Times New Roman" panose="02020603050405020304" pitchFamily="18" charset="0"/>
                <a:cs typeface="Times New Roman" panose="02020603050405020304" pitchFamily="18" charset="0"/>
              </a:rPr>
              <a:t>sympni’gō</a:t>
            </a:r>
            <a:r>
              <a:rPr lang="en-US" altLang="en-US" sz="3600" b="1" dirty="0">
                <a:solidFill>
                  <a:srgbClr val="0000FF"/>
                </a:solidFill>
                <a:latin typeface="Times New Roman" panose="02020603050405020304" pitchFamily="18" charset="0"/>
                <a:cs typeface="Times New Roman" panose="02020603050405020304" pitchFamily="18" charset="0"/>
              </a:rPr>
              <a:t>: to crowd and strangle)</a:t>
            </a:r>
          </a:p>
          <a:p>
            <a:pPr>
              <a:spcBef>
                <a:spcPct val="0"/>
              </a:spcBef>
              <a:buFont typeface="Arial" panose="020B0604020202020204" pitchFamily="34" charset="0"/>
              <a:buNone/>
              <a:defRPr/>
            </a:pP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4400" b="1" i="1" dirty="0">
                <a:solidFill>
                  <a:srgbClr val="FF0000"/>
                </a:solidFill>
                <a:latin typeface="Times New Roman" panose="02020603050405020304" pitchFamily="18" charset="0"/>
                <a:cs typeface="Times New Roman" panose="02020603050405020304" pitchFamily="18" charset="0"/>
              </a:rPr>
              <a:t>and it </a:t>
            </a:r>
            <a:r>
              <a:rPr lang="en-US" altLang="en-US" sz="4400" b="1" dirty="0">
                <a:latin typeface="Times New Roman" panose="02020603050405020304" pitchFamily="18" charset="0"/>
                <a:cs typeface="Times New Roman" panose="02020603050405020304" pitchFamily="18" charset="0"/>
              </a:rPr>
              <a:t>(the seed) </a:t>
            </a:r>
            <a:r>
              <a:rPr lang="en-US" altLang="en-US" sz="4400" b="1" i="1" dirty="0">
                <a:solidFill>
                  <a:srgbClr val="FF0000"/>
                </a:solidFill>
                <a:latin typeface="Times New Roman" panose="02020603050405020304" pitchFamily="18" charset="0"/>
                <a:cs typeface="Times New Roman" panose="02020603050405020304" pitchFamily="18" charset="0"/>
              </a:rPr>
              <a:t>becometh unfruitful.”</a:t>
            </a:r>
            <a:endParaRPr lang="en-US" altLang="en-US" sz="40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194">
                                            <p:txEl>
                                              <p:pRg st="3" end="3"/>
                                            </p:txEl>
                                          </p:spTgt>
                                        </p:tgtEl>
                                        <p:attrNameLst>
                                          <p:attrName>style.visibility</p:attrName>
                                        </p:attrNameLst>
                                      </p:cBhvr>
                                      <p:to>
                                        <p:strVal val="visible"/>
                                      </p:to>
                                    </p:set>
                                    <p:anim calcmode="lin" valueType="num">
                                      <p:cBhvr>
                                        <p:cTn id="7" dur="500" fill="hold"/>
                                        <p:tgtEl>
                                          <p:spTgt spid="8194">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8194">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8194">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194">
                                            <p:txEl>
                                              <p:pRg st="4" end="4"/>
                                            </p:txEl>
                                          </p:spTgt>
                                        </p:tgtEl>
                                        <p:attrNameLst>
                                          <p:attrName>style.visibility</p:attrName>
                                        </p:attrNameLst>
                                      </p:cBhvr>
                                      <p:to>
                                        <p:strVal val="visible"/>
                                      </p:to>
                                    </p:set>
                                    <p:animEffect transition="in" filter="wipe(down)">
                                      <p:cBhvr>
                                        <p:cTn id="14" dur="500"/>
                                        <p:tgtEl>
                                          <p:spTgt spid="8194">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194">
                                            <p:txEl>
                                              <p:pRg st="5" end="5"/>
                                            </p:txEl>
                                          </p:spTgt>
                                        </p:tgtEl>
                                        <p:attrNameLst>
                                          <p:attrName>style.visibility</p:attrName>
                                        </p:attrNameLst>
                                      </p:cBhvr>
                                      <p:to>
                                        <p:strVal val="visible"/>
                                      </p:to>
                                    </p:set>
                                    <p:anim calcmode="lin" valueType="num">
                                      <p:cBhvr>
                                        <p:cTn id="19" dur="500" fill="hold"/>
                                        <p:tgtEl>
                                          <p:spTgt spid="8194">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8194">
                                            <p:txEl>
                                              <p:pRg st="5" end="5"/>
                                            </p:txEl>
                                          </p:spTgt>
                                        </p:tgtEl>
                                        <p:attrNameLst>
                                          <p:attrName>ppt_h</p:attrName>
                                        </p:attrNameLst>
                                      </p:cBhvr>
                                      <p:tavLst>
                                        <p:tav tm="0">
                                          <p:val>
                                            <p:fltVal val="0"/>
                                          </p:val>
                                        </p:tav>
                                        <p:tav tm="100000">
                                          <p:val>
                                            <p:strVal val="#ppt_h"/>
                                          </p:val>
                                        </p:tav>
                                      </p:tavLst>
                                    </p:anim>
                                    <p:animEffect transition="in" filter="fade">
                                      <p:cBhvr>
                                        <p:cTn id="21" dur="500"/>
                                        <p:tgtEl>
                                          <p:spTgt spid="819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8194">
                                            <p:txEl>
                                              <p:pRg st="6" end="6"/>
                                            </p:txEl>
                                          </p:spTgt>
                                        </p:tgtEl>
                                        <p:attrNameLst>
                                          <p:attrName>style.visibility</p:attrName>
                                        </p:attrNameLst>
                                      </p:cBhvr>
                                      <p:to>
                                        <p:strVal val="visible"/>
                                      </p:to>
                                    </p:set>
                                    <p:anim calcmode="lin" valueType="num">
                                      <p:cBhvr>
                                        <p:cTn id="26" dur="1000" fill="hold"/>
                                        <p:tgtEl>
                                          <p:spTgt spid="8194">
                                            <p:txEl>
                                              <p:pRg st="6" end="6"/>
                                            </p:txEl>
                                          </p:spTgt>
                                        </p:tgtEl>
                                        <p:attrNameLst>
                                          <p:attrName>ppt_w</p:attrName>
                                        </p:attrNameLst>
                                      </p:cBhvr>
                                      <p:tavLst>
                                        <p:tav tm="0">
                                          <p:val>
                                            <p:fltVal val="0"/>
                                          </p:val>
                                        </p:tav>
                                        <p:tav tm="100000">
                                          <p:val>
                                            <p:strVal val="#ppt_w"/>
                                          </p:val>
                                        </p:tav>
                                      </p:tavLst>
                                    </p:anim>
                                    <p:anim calcmode="lin" valueType="num">
                                      <p:cBhvr>
                                        <p:cTn id="27" dur="1000" fill="hold"/>
                                        <p:tgtEl>
                                          <p:spTgt spid="8194">
                                            <p:txEl>
                                              <p:pRg st="6" end="6"/>
                                            </p:txEl>
                                          </p:spTgt>
                                        </p:tgtEl>
                                        <p:attrNameLst>
                                          <p:attrName>ppt_h</p:attrName>
                                        </p:attrNameLst>
                                      </p:cBhvr>
                                      <p:tavLst>
                                        <p:tav tm="0">
                                          <p:val>
                                            <p:fltVal val="0"/>
                                          </p:val>
                                        </p:tav>
                                        <p:tav tm="100000">
                                          <p:val>
                                            <p:strVal val="#ppt_h"/>
                                          </p:val>
                                        </p:tav>
                                      </p:tavLst>
                                    </p:anim>
                                    <p:anim calcmode="lin" valueType="num">
                                      <p:cBhvr>
                                        <p:cTn id="28" dur="1000" fill="hold"/>
                                        <p:tgtEl>
                                          <p:spTgt spid="8194">
                                            <p:txEl>
                                              <p:pRg st="6" end="6"/>
                                            </p:txEl>
                                          </p:spTgt>
                                        </p:tgtEl>
                                        <p:attrNameLst>
                                          <p:attrName>style.rotation</p:attrName>
                                        </p:attrNameLst>
                                      </p:cBhvr>
                                      <p:tavLst>
                                        <p:tav tm="0">
                                          <p:val>
                                            <p:fltVal val="90"/>
                                          </p:val>
                                        </p:tav>
                                        <p:tav tm="100000">
                                          <p:val>
                                            <p:fltVal val="0"/>
                                          </p:val>
                                        </p:tav>
                                      </p:tavLst>
                                    </p:anim>
                                    <p:animEffect transition="in" filter="fade">
                                      <p:cBhvr>
                                        <p:cTn id="29" dur="1000"/>
                                        <p:tgtEl>
                                          <p:spTgt spid="8194">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8194">
                                            <p:txEl>
                                              <p:pRg st="7" end="7"/>
                                            </p:txEl>
                                          </p:spTgt>
                                        </p:tgtEl>
                                        <p:attrNameLst>
                                          <p:attrName>style.visibility</p:attrName>
                                        </p:attrNameLst>
                                      </p:cBhvr>
                                      <p:to>
                                        <p:strVal val="visible"/>
                                      </p:to>
                                    </p:set>
                                    <p:animEffect transition="in" filter="wipe(down)">
                                      <p:cBhvr>
                                        <p:cTn id="34" dur="500"/>
                                        <p:tgtEl>
                                          <p:spTgt spid="8194">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8194">
                                            <p:txEl>
                                              <p:pRg st="8" end="8"/>
                                            </p:txEl>
                                          </p:spTgt>
                                        </p:tgtEl>
                                        <p:attrNameLst>
                                          <p:attrName>style.visibility</p:attrName>
                                        </p:attrNameLst>
                                      </p:cBhvr>
                                      <p:to>
                                        <p:strVal val="visible"/>
                                      </p:to>
                                    </p:set>
                                    <p:animEffect transition="in" filter="fade">
                                      <p:cBhvr>
                                        <p:cTn id="39" dur="1000"/>
                                        <p:tgtEl>
                                          <p:spTgt spid="8194">
                                            <p:txEl>
                                              <p:pRg st="8" end="8"/>
                                            </p:txEl>
                                          </p:spTgt>
                                        </p:tgtEl>
                                      </p:cBhvr>
                                    </p:animEffect>
                                    <p:anim calcmode="lin" valueType="num">
                                      <p:cBhvr>
                                        <p:cTn id="40" dur="1000" fill="hold"/>
                                        <p:tgtEl>
                                          <p:spTgt spid="8194">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819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a:extLst>
              <a:ext uri="{FF2B5EF4-FFF2-40B4-BE49-F238E27FC236}">
                <a16:creationId xmlns:a16="http://schemas.microsoft.com/office/drawing/2014/main" id="{911562F6-BBDF-5741-0DF0-F9D41F5D6CD8}"/>
              </a:ext>
            </a:extLst>
          </p:cNvPr>
          <p:cNvSpPr>
            <a:spLocks noGrp="1"/>
          </p:cNvSpPr>
          <p:nvPr>
            <p:ph idx="1"/>
          </p:nvPr>
        </p:nvSpPr>
        <p:spPr>
          <a:xfrm>
            <a:off x="228600" y="152400"/>
            <a:ext cx="11734800" cy="6248400"/>
          </a:xfrm>
        </p:spPr>
        <p:txBody>
          <a:bodyPr/>
          <a:lstStyle/>
          <a:p>
            <a:pPr marL="0" indent="0" algn="ctr">
              <a:buFont typeface="Arial" panose="020B0604020202020204" pitchFamily="34" charset="0"/>
              <a:buNone/>
              <a:defRPr/>
            </a:pPr>
            <a:r>
              <a:rPr lang="en-US" sz="4000" b="1" dirty="0">
                <a:solidFill>
                  <a:prstClr val="black"/>
                </a:solidFill>
                <a:latin typeface="Times New Roman" panose="02020603050405020304" pitchFamily="18" charset="0"/>
                <a:cs typeface="Times New Roman" panose="02020603050405020304" pitchFamily="18" charset="0"/>
              </a:rPr>
              <a:t>Into Every Field (</a:t>
            </a:r>
            <a:r>
              <a:rPr lang="en-US" sz="3600" b="1" dirty="0">
                <a:solidFill>
                  <a:prstClr val="black"/>
                </a:solidFill>
                <a:latin typeface="Times New Roman" panose="02020603050405020304" pitchFamily="18" charset="0"/>
                <a:cs typeface="Times New Roman" panose="02020603050405020304" pitchFamily="18" charset="0"/>
              </a:rPr>
              <a:t>Life</a:t>
            </a:r>
            <a:r>
              <a:rPr lang="en-US" sz="4000" b="1" dirty="0">
                <a:solidFill>
                  <a:prstClr val="black"/>
                </a:solidFill>
                <a:latin typeface="Times New Roman" panose="02020603050405020304" pitchFamily="18" charset="0"/>
                <a:cs typeface="Times New Roman" panose="02020603050405020304" pitchFamily="18" charset="0"/>
              </a:rPr>
              <a:t>) A Little Seed Will Fall.</a:t>
            </a:r>
            <a:r>
              <a:rPr lang="en-US" b="1" dirty="0">
                <a:solidFill>
                  <a:prstClr val="black"/>
                </a:solidFill>
                <a:latin typeface="Times New Roman" panose="02020603050405020304" pitchFamily="18" charset="0"/>
                <a:cs typeface="Times New Roman" panose="02020603050405020304" pitchFamily="18" charset="0"/>
              </a:rPr>
              <a:t>   </a:t>
            </a:r>
            <a:r>
              <a:rPr lang="en-US" sz="3600" b="1" dirty="0">
                <a:solidFill>
                  <a:prstClr val="black"/>
                </a:solidFill>
                <a:latin typeface="Times New Roman" panose="02020603050405020304" pitchFamily="18" charset="0"/>
                <a:cs typeface="Times New Roman" panose="02020603050405020304" pitchFamily="18" charset="0"/>
              </a:rPr>
              <a:t>Mt 13</a:t>
            </a:r>
          </a:p>
          <a:p>
            <a:pPr marL="0" indent="0">
              <a:spcBef>
                <a:spcPts val="0"/>
              </a:spcBef>
              <a:buFont typeface="Arial" panose="020B0604020202020204" pitchFamily="34" charset="0"/>
              <a:buNone/>
              <a:defRPr/>
            </a:pPr>
            <a:r>
              <a:rPr lang="en-US" sz="3600" b="1" dirty="0">
                <a:solidFill>
                  <a:prstClr val="black"/>
                </a:solidFill>
                <a:latin typeface="Times New Roman" panose="02020603050405020304" pitchFamily="18" charset="0"/>
                <a:cs typeface="Times New Roman" panose="02020603050405020304" pitchFamily="18" charset="0"/>
              </a:rPr>
              <a:t>1. God Is Busy Planting </a:t>
            </a:r>
            <a:r>
              <a:rPr lang="en-US" sz="3600" b="1" i="1" u="sng" dirty="0">
                <a:solidFill>
                  <a:srgbClr val="FF0066"/>
                </a:solidFill>
                <a:latin typeface="Times New Roman" panose="02020603050405020304" pitchFamily="18" charset="0"/>
                <a:cs typeface="Times New Roman" panose="02020603050405020304" pitchFamily="18" charset="0"/>
              </a:rPr>
              <a:t>Good</a:t>
            </a:r>
            <a:r>
              <a:rPr lang="en-US" sz="3600" b="1" dirty="0">
                <a:solidFill>
                  <a:prstClr val="black"/>
                </a:solidFill>
                <a:latin typeface="Times New Roman" panose="02020603050405020304" pitchFamily="18" charset="0"/>
                <a:cs typeface="Times New Roman" panose="02020603050405020304" pitchFamily="18" charset="0"/>
              </a:rPr>
              <a:t> Seed.  </a:t>
            </a:r>
            <a:r>
              <a:rPr lang="en-US" sz="2400" b="1" dirty="0">
                <a:solidFill>
                  <a:prstClr val="black"/>
                </a:solidFill>
                <a:latin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cs typeface="Times New Roman" panose="02020603050405020304" pitchFamily="18" charset="0"/>
              </a:rPr>
              <a:t>Mt 13:24      </a:t>
            </a:r>
          </a:p>
          <a:p>
            <a:pPr eaLnBrk="1" hangingPunct="1">
              <a:spcBef>
                <a:spcPts val="0"/>
              </a:spcBef>
              <a:buFont typeface="Arial" charset="0"/>
              <a:buNone/>
              <a:defRPr/>
            </a:pPr>
            <a:r>
              <a:rPr lang="en-US" sz="3600" b="1" dirty="0">
                <a:latin typeface="Times New Roman" panose="02020603050405020304" pitchFamily="18" charset="0"/>
                <a:cs typeface="Times New Roman" panose="02020603050405020304" pitchFamily="18" charset="0"/>
              </a:rPr>
              <a:t>2. Satan’s busy planning </a:t>
            </a:r>
            <a:r>
              <a:rPr lang="en-US" sz="3600" b="1" i="1" u="sng" dirty="0">
                <a:solidFill>
                  <a:srgbClr val="FF0066"/>
                </a:solidFill>
                <a:latin typeface="Times New Roman" panose="02020603050405020304" pitchFamily="18" charset="0"/>
                <a:cs typeface="Times New Roman" panose="02020603050405020304" pitchFamily="18" charset="0"/>
              </a:rPr>
              <a:t>bad </a:t>
            </a:r>
            <a:r>
              <a:rPr lang="en-US" sz="3600" b="1" dirty="0">
                <a:latin typeface="Times New Roman" panose="02020603050405020304" pitchFamily="18" charset="0"/>
                <a:cs typeface="Times New Roman" panose="02020603050405020304" pitchFamily="18" charset="0"/>
              </a:rPr>
              <a:t>seed</a:t>
            </a:r>
            <a:r>
              <a:rPr lang="en-US" b="1" dirty="0">
                <a:latin typeface="Times New Roman" panose="02020603050405020304" pitchFamily="18" charset="0"/>
                <a:cs typeface="Times New Roman" panose="02020603050405020304" pitchFamily="18" charset="0"/>
              </a:rPr>
              <a:t>. Mt. 13:25 </a:t>
            </a:r>
          </a:p>
          <a:p>
            <a:pPr marL="0" indent="0" eaLnBrk="1" hangingPunct="1">
              <a:spcBef>
                <a:spcPts val="0"/>
              </a:spcBef>
              <a:buFont typeface="Arial" panose="020B0604020202020204" pitchFamily="34" charset="0"/>
              <a:buNone/>
              <a:defRPr/>
            </a:pPr>
            <a:r>
              <a:rPr lang="en-US" sz="4000" b="1" dirty="0">
                <a:latin typeface="Times New Roman" panose="02020603050405020304" pitchFamily="18" charset="0"/>
                <a:cs typeface="Times New Roman" panose="02020603050405020304" pitchFamily="18" charset="0"/>
              </a:rPr>
              <a:t>3. We’re Busy Planting “</a:t>
            </a:r>
            <a:r>
              <a:rPr lang="en-US" sz="4000" b="1" i="1" u="sng" dirty="0">
                <a:solidFill>
                  <a:srgbClr val="FF0066"/>
                </a:solidFill>
                <a:latin typeface="Times New Roman" panose="02020603050405020304" pitchFamily="18" charset="0"/>
                <a:cs typeface="Times New Roman" panose="02020603050405020304" pitchFamily="18" charset="0"/>
              </a:rPr>
              <a:t>Selfish</a:t>
            </a:r>
            <a:r>
              <a:rPr lang="en-US" sz="4000" b="1" dirty="0">
                <a:latin typeface="Times New Roman" panose="02020603050405020304" pitchFamily="18" charset="0"/>
                <a:cs typeface="Times New Roman" panose="02020603050405020304" pitchFamily="18" charset="0"/>
              </a:rPr>
              <a:t> Seed.”   </a:t>
            </a:r>
            <a:r>
              <a:rPr lang="en-US" sz="3600" b="1" dirty="0"/>
              <a:t>Gal. 5:19-21 </a:t>
            </a:r>
            <a:endParaRPr lang="en-US" b="1" dirty="0"/>
          </a:p>
          <a:p>
            <a:pPr marL="0" indent="0" algn="ctr" eaLnBrk="1" hangingPunct="1">
              <a:spcBef>
                <a:spcPts val="0"/>
              </a:spcBef>
              <a:buFont typeface="Arial" panose="020B0604020202020204" pitchFamily="34" charset="0"/>
              <a:buNone/>
              <a:defRPr/>
            </a:pPr>
            <a:r>
              <a:rPr lang="en-US" b="1" dirty="0"/>
              <a:t> </a:t>
            </a:r>
            <a:r>
              <a:rPr lang="en-US" sz="3600" b="1" i="1" dirty="0">
                <a:solidFill>
                  <a:srgbClr val="FF0000"/>
                </a:solidFill>
                <a:latin typeface="Times New Roman" panose="02020603050405020304" pitchFamily="18" charset="0"/>
                <a:cs typeface="Times New Roman" panose="02020603050405020304" pitchFamily="18" charset="0"/>
              </a:rPr>
              <a:t>“</a:t>
            </a:r>
            <a:r>
              <a:rPr lang="en-US" sz="36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Now the works of the flesh are manifest</a:t>
            </a:r>
            <a:r>
              <a:rPr lang="en-US" sz="3600" b="1" i="1" dirty="0">
                <a:solidFill>
                  <a:srgbClr val="FF0000"/>
                </a:solidFill>
                <a:latin typeface="Times New Roman" panose="02020603050405020304" pitchFamily="18" charset="0"/>
                <a:cs typeface="Times New Roman" panose="02020603050405020304" pitchFamily="18" charset="0"/>
              </a:rPr>
              <a:t>, which are these; </a:t>
            </a:r>
            <a:r>
              <a:rPr 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Adultery, fornication, uncleanness, lasciviousness, </a:t>
            </a:r>
            <a:r>
              <a:rPr lang="en-US" sz="3600" b="1" i="1" baseline="30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a:t>
            </a:r>
            <a:r>
              <a:rPr 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Idolatry, witchcraft, hatred, variance, emulations, wrath, strife, seditions, heresies, </a:t>
            </a:r>
            <a:r>
              <a:rPr lang="en-US" sz="3600" b="1" i="1" baseline="30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21</a:t>
            </a:r>
            <a:r>
              <a:rPr 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Envyings, murders, drunkenness, </a:t>
            </a:r>
            <a:r>
              <a:rPr lang="en-US" sz="36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revellings</a:t>
            </a:r>
            <a:r>
              <a:rPr 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1" dirty="0">
                <a:solidFill>
                  <a:srgbClr val="FF0000"/>
                </a:solidFill>
                <a:latin typeface="Times New Roman" panose="02020603050405020304" pitchFamily="18" charset="0"/>
                <a:cs typeface="Times New Roman" panose="02020603050405020304" pitchFamily="18" charset="0"/>
              </a:rPr>
              <a:t>and such like: of the which I tell you before, …,</a:t>
            </a:r>
          </a:p>
          <a:p>
            <a:pPr marL="0" indent="0" algn="ctr" eaLnBrk="1" hangingPunct="1">
              <a:spcBef>
                <a:spcPts val="0"/>
              </a:spcBef>
              <a:buFont typeface="Arial" panose="020B0604020202020204" pitchFamily="34" charset="0"/>
              <a:buNone/>
              <a:defRPr/>
            </a:pPr>
            <a:r>
              <a:rPr lang="en-US" sz="3600" b="1" i="1" dirty="0">
                <a:solidFill>
                  <a:srgbClr val="FF0000"/>
                </a:solidFill>
                <a:latin typeface="Times New Roman" panose="02020603050405020304" pitchFamily="18" charset="0"/>
                <a:cs typeface="Times New Roman" panose="02020603050405020304" pitchFamily="18" charset="0"/>
              </a:rPr>
              <a:t> </a:t>
            </a: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they which do such things shall not inherit </a:t>
            </a:r>
          </a:p>
          <a:p>
            <a:pPr marL="0" indent="0" eaLnBrk="1" hangingPunct="1">
              <a:spcBef>
                <a:spcPts val="0"/>
              </a:spcBef>
              <a:buFont typeface="Arial" panose="020B0604020202020204" pitchFamily="34" charset="0"/>
              <a:buNone/>
              <a:defRPr/>
            </a:pP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kingdom of God.”</a:t>
            </a:r>
            <a:endParaRPr lang="en-US" dirty="0"/>
          </a:p>
        </p:txBody>
      </p:sp>
      <p:sp>
        <p:nvSpPr>
          <p:cNvPr id="3" name="TextBox 2">
            <a:extLst>
              <a:ext uri="{FF2B5EF4-FFF2-40B4-BE49-F238E27FC236}">
                <a16:creationId xmlns:a16="http://schemas.microsoft.com/office/drawing/2014/main" id="{D87788D2-00E1-7054-57E1-BC75517B55F9}"/>
              </a:ext>
            </a:extLst>
          </p:cNvPr>
          <p:cNvSpPr txBox="1"/>
          <p:nvPr/>
        </p:nvSpPr>
        <p:spPr>
          <a:xfrm>
            <a:off x="5334000" y="5867400"/>
            <a:ext cx="6142182" cy="707886"/>
          </a:xfrm>
          <a:prstGeom prst="rect">
            <a:avLst/>
          </a:prstGeom>
          <a:noFill/>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(see 1 Cor 3:15; Ph. 3:19)</a:t>
            </a:r>
            <a:endParaRPr kumimoji="0" lang="en-US" sz="44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xEl>
                                              <p:pRg st="4" end="4"/>
                                            </p:txEl>
                                          </p:spTgt>
                                        </p:tgtEl>
                                        <p:attrNameLst>
                                          <p:attrName>style.visibility</p:attrName>
                                        </p:attrNameLst>
                                      </p:cBhvr>
                                      <p:to>
                                        <p:strVal val="visible"/>
                                      </p:to>
                                    </p:set>
                                    <p:anim calcmode="lin" valueType="num">
                                      <p:cBhvr>
                                        <p:cTn id="7" dur="500" fill="hold"/>
                                        <p:tgtEl>
                                          <p:spTgt spid="3074">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074">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3074">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4">
                                            <p:txEl>
                                              <p:pRg st="5" end="5"/>
                                            </p:txEl>
                                          </p:spTgt>
                                        </p:tgtEl>
                                        <p:attrNameLst>
                                          <p:attrName>style.visibility</p:attrName>
                                        </p:attrNameLst>
                                      </p:cBhvr>
                                      <p:to>
                                        <p:strVal val="visible"/>
                                      </p:to>
                                    </p:set>
                                    <p:animEffect transition="in" filter="fade">
                                      <p:cBhvr>
                                        <p:cTn id="14" dur="1000"/>
                                        <p:tgtEl>
                                          <p:spTgt spid="3074">
                                            <p:txEl>
                                              <p:pRg st="5" end="5"/>
                                            </p:txEl>
                                          </p:spTgt>
                                        </p:tgtEl>
                                      </p:cBhvr>
                                    </p:animEffect>
                                    <p:anim calcmode="lin" valueType="num">
                                      <p:cBhvr>
                                        <p:cTn id="15" dur="1000" fill="hold"/>
                                        <p:tgtEl>
                                          <p:spTgt spid="3074">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074">
                                            <p:txEl>
                                              <p:pRg st="5" end="5"/>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074">
                                            <p:txEl>
                                              <p:pRg st="6" end="6"/>
                                            </p:txEl>
                                          </p:spTgt>
                                        </p:tgtEl>
                                        <p:attrNameLst>
                                          <p:attrName>style.visibility</p:attrName>
                                        </p:attrNameLst>
                                      </p:cBhvr>
                                      <p:to>
                                        <p:strVal val="visible"/>
                                      </p:to>
                                    </p:set>
                                    <p:animEffect transition="in" filter="fade">
                                      <p:cBhvr>
                                        <p:cTn id="19" dur="1000"/>
                                        <p:tgtEl>
                                          <p:spTgt spid="3074">
                                            <p:txEl>
                                              <p:pRg st="6" end="6"/>
                                            </p:txEl>
                                          </p:spTgt>
                                        </p:tgtEl>
                                      </p:cBhvr>
                                    </p:animEffect>
                                    <p:anim calcmode="lin" valueType="num">
                                      <p:cBhvr>
                                        <p:cTn id="20" dur="1000" fill="hold"/>
                                        <p:tgtEl>
                                          <p:spTgt spid="3074">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307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a:extLst>
              <a:ext uri="{FF2B5EF4-FFF2-40B4-BE49-F238E27FC236}">
                <a16:creationId xmlns:a16="http://schemas.microsoft.com/office/drawing/2014/main" id="{D587C6A0-5557-92C4-468F-5443722E8BE8}"/>
              </a:ext>
            </a:extLst>
          </p:cNvPr>
          <p:cNvSpPr>
            <a:spLocks noGrp="1"/>
          </p:cNvSpPr>
          <p:nvPr>
            <p:ph idx="1"/>
          </p:nvPr>
        </p:nvSpPr>
        <p:spPr>
          <a:xfrm>
            <a:off x="76200" y="76200"/>
            <a:ext cx="12115800" cy="6019800"/>
          </a:xfrm>
        </p:spPr>
        <p:txBody>
          <a:bodyPr/>
          <a:lstStyle/>
          <a:p>
            <a:pPr algn="ctr" eaLnBrk="1" hangingPunct="1">
              <a:spcBef>
                <a:spcPct val="0"/>
              </a:spcBef>
              <a:buFont typeface="Arial" panose="020B0604020202020204" pitchFamily="34" charset="0"/>
              <a:buNone/>
            </a:pPr>
            <a:r>
              <a:rPr lang="en-US" altLang="en-US" sz="4000" b="1" dirty="0">
                <a:latin typeface="Times New Roman" panose="02020603050405020304" pitchFamily="18" charset="0"/>
                <a:cs typeface="Times New Roman" panose="02020603050405020304" pitchFamily="18" charset="0"/>
              </a:rPr>
              <a:t>We need wisdom to </a:t>
            </a:r>
            <a:r>
              <a:rPr lang="en-US" altLang="en-US" sz="4000" b="1" i="1" dirty="0">
                <a:solidFill>
                  <a:srgbClr val="FF0000"/>
                </a:solidFill>
                <a:latin typeface="Times New Roman" panose="02020603050405020304" pitchFamily="18" charset="0"/>
                <a:cs typeface="Times New Roman" panose="02020603050405020304" pitchFamily="18" charset="0"/>
              </a:rPr>
              <a:t>“take our thoughts captive”</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2 Cor 10:3-5   </a:t>
            </a:r>
            <a:r>
              <a:rPr lang="en-US" altLang="en-US" sz="4000" b="1" dirty="0">
                <a:latin typeface="Times New Roman" panose="02020603050405020304" pitchFamily="18" charset="0"/>
                <a:cs typeface="Times New Roman" panose="02020603050405020304" pitchFamily="18" charset="0"/>
              </a:rPr>
              <a:t>in order to determine their source. </a:t>
            </a:r>
          </a:p>
          <a:p>
            <a:pPr algn="ctr" eaLnBrk="1" hangingPunct="1">
              <a:spcBef>
                <a:spcPct val="0"/>
              </a:spcBef>
              <a:buFont typeface="Arial" panose="020B0604020202020204" pitchFamily="34" charset="0"/>
              <a:buNone/>
            </a:pPr>
            <a:r>
              <a:rPr lang="en-US" altLang="en-US" sz="4000" b="1" dirty="0">
                <a:solidFill>
                  <a:srgbClr val="0000FF"/>
                </a:solidFill>
                <a:latin typeface="Times New Roman" panose="02020603050405020304" pitchFamily="18" charset="0"/>
                <a:cs typeface="Times New Roman" panose="02020603050405020304" pitchFamily="18" charset="0"/>
              </a:rPr>
              <a:t>(God, Satan, or Self)  </a:t>
            </a:r>
            <a:endParaRPr lang="en-US" altLang="en-US" sz="4800" b="1" dirty="0">
              <a:solidFill>
                <a:srgbClr val="0000FF"/>
              </a:solidFill>
              <a:latin typeface="Times New Roman" panose="02020603050405020304" pitchFamily="18" charset="0"/>
              <a:cs typeface="Times New Roman" panose="02020603050405020304" pitchFamily="18" charset="0"/>
            </a:endParaRPr>
          </a:p>
          <a:p>
            <a:pPr>
              <a:spcBef>
                <a:spcPct val="0"/>
              </a:spcBef>
              <a:buFont typeface="Arial" panose="020B0604020202020204" pitchFamily="34" charset="0"/>
              <a:buNone/>
            </a:pPr>
            <a:r>
              <a:rPr lang="en-US" altLang="en-US" sz="4000" b="1" dirty="0">
                <a:latin typeface="Times New Roman" panose="02020603050405020304" pitchFamily="18" charset="0"/>
                <a:cs typeface="Times New Roman" panose="02020603050405020304" pitchFamily="18" charset="0"/>
              </a:rPr>
              <a:t>In Mt. 16:15 Jesus asked </a:t>
            </a:r>
            <a:r>
              <a:rPr lang="en-US" altLang="en-US" sz="4000" b="1" i="1" dirty="0">
                <a:solidFill>
                  <a:srgbClr val="FF0000"/>
                </a:solidFill>
                <a:latin typeface="Times New Roman" panose="02020603050405020304" pitchFamily="18" charset="0"/>
                <a:cs typeface="Times New Roman" panose="02020603050405020304" pitchFamily="18" charset="0"/>
              </a:rPr>
              <a:t>“whom say ye that  am I?”  </a:t>
            </a:r>
          </a:p>
          <a:p>
            <a:pPr>
              <a:spcBef>
                <a:spcPts val="600"/>
              </a:spcBef>
              <a:spcAft>
                <a:spcPts val="600"/>
              </a:spcAft>
              <a:buFont typeface="Arial" panose="020B0604020202020204" pitchFamily="34" charset="0"/>
              <a:buNone/>
            </a:pPr>
            <a:r>
              <a:rPr lang="en-US" altLang="en-US" sz="4000" b="1" dirty="0">
                <a:latin typeface="Times New Roman" panose="02020603050405020304" pitchFamily="18" charset="0"/>
                <a:cs typeface="Times New Roman" panose="02020603050405020304" pitchFamily="18" charset="0"/>
              </a:rPr>
              <a:t>Peter answered (16) </a:t>
            </a:r>
            <a:r>
              <a:rPr lang="en-US" altLang="en-US" sz="3600" b="1" i="1" dirty="0">
                <a:solidFill>
                  <a:srgbClr val="FF0000"/>
                </a:solidFill>
                <a:latin typeface="Times New Roman" panose="02020603050405020304" pitchFamily="18" charset="0"/>
                <a:cs typeface="Times New Roman" panose="02020603050405020304" pitchFamily="18" charset="0"/>
              </a:rPr>
              <a:t>“thou art the Christ, the son of ...God.”</a:t>
            </a:r>
            <a:endParaRPr lang="en-US" altLang="en-US" sz="4000" b="1" i="1" dirty="0">
              <a:solidFill>
                <a:srgbClr val="FF0000"/>
              </a:solidFill>
              <a:latin typeface="Times New Roman" panose="02020603050405020304" pitchFamily="18" charset="0"/>
              <a:cs typeface="Times New Roman" panose="02020603050405020304" pitchFamily="18" charset="0"/>
            </a:endParaRPr>
          </a:p>
          <a:p>
            <a:pPr lvl="0" algn="ctr">
              <a:spcBef>
                <a:spcPts val="0"/>
              </a:spcBef>
              <a:buNone/>
            </a:pP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8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Who planted this “Seed thought”</a:t>
            </a:r>
          </a:p>
          <a:p>
            <a:pPr lvl="0" algn="ctr">
              <a:spcBef>
                <a:spcPts val="0"/>
              </a:spcBef>
              <a:buNone/>
            </a:pPr>
            <a:r>
              <a:rPr lang="en-US" altLang="en-US" sz="48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Peter’s mind?</a:t>
            </a:r>
          </a:p>
          <a:p>
            <a:pPr algn="ctr">
              <a:spcBef>
                <a:spcPct val="0"/>
              </a:spcBef>
              <a:buFont typeface="Arial" panose="020B0604020202020204" pitchFamily="34" charset="0"/>
              <a:buNone/>
            </a:pPr>
            <a:r>
              <a:rPr lang="en-US" altLang="en-US" sz="4000" b="1" dirty="0">
                <a:latin typeface="Times New Roman" panose="02020603050405020304" pitchFamily="18" charset="0"/>
                <a:cs typeface="Times New Roman" panose="02020603050405020304" pitchFamily="18" charset="0"/>
              </a:rPr>
              <a:t>Notice Jesus’ response Mt. 16:7  </a:t>
            </a:r>
            <a:r>
              <a:rPr lang="en-US" altLang="en-US" sz="3600" b="1" i="1" dirty="0">
                <a:solidFill>
                  <a:srgbClr val="FF0000"/>
                </a:solidFill>
                <a:latin typeface="Times New Roman" panose="02020603050405020304" pitchFamily="18" charset="0"/>
                <a:cs typeface="Times New Roman" panose="02020603050405020304" pitchFamily="18" charset="0"/>
              </a:rPr>
              <a:t>“Blessed art thou, Simon</a:t>
            </a:r>
          </a:p>
          <a:p>
            <a:pPr algn="ctr">
              <a:spcBef>
                <a:spcPct val="0"/>
              </a:spcBef>
              <a:buFont typeface="Arial" panose="020B0604020202020204" pitchFamily="34" charset="0"/>
              <a:buNone/>
            </a:pPr>
            <a:r>
              <a:rPr lang="en-US" altLang="en-US" sz="3600" b="1" i="1" dirty="0">
                <a:solidFill>
                  <a:srgbClr val="FF0000"/>
                </a:solidFill>
                <a:latin typeface="Times New Roman" panose="02020603050405020304" pitchFamily="18" charset="0"/>
                <a:cs typeface="Times New Roman" panose="02020603050405020304" pitchFamily="18" charset="0"/>
              </a:rPr>
              <a:t>… for </a:t>
            </a:r>
            <a:r>
              <a:rPr lang="en-US" altLang="en-US" sz="4000" b="1" i="1" dirty="0">
                <a:solidFill>
                  <a:srgbClr val="FF0000"/>
                </a:solidFill>
                <a:latin typeface="Times New Roman" panose="02020603050405020304" pitchFamily="18" charset="0"/>
                <a:cs typeface="Times New Roman" panose="02020603050405020304" pitchFamily="18" charset="0"/>
              </a:rPr>
              <a:t>flesh and blood hath not revealed it unto thee,</a:t>
            </a:r>
          </a:p>
          <a:p>
            <a:pPr lvl="0" algn="ctr">
              <a:spcBef>
                <a:spcPts val="0"/>
              </a:spcBef>
              <a:buNone/>
            </a:pPr>
            <a:r>
              <a:rPr lang="en-US" altLang="en-US" sz="4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my Father which is in heaven</a:t>
            </a:r>
            <a:r>
              <a:rPr lang="en-US" altLang="en-US" sz="5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buFont typeface="Arial" panose="020B0604020202020204" pitchFamily="34" charset="0"/>
              <a:buNone/>
            </a:pPr>
            <a:endParaRPr lang="en-US" altLang="en-US"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42">
                                            <p:txEl>
                                              <p:pRg st="2" end="2"/>
                                            </p:txEl>
                                          </p:spTgt>
                                        </p:tgtEl>
                                        <p:attrNameLst>
                                          <p:attrName>style.visibility</p:attrName>
                                        </p:attrNameLst>
                                      </p:cBhvr>
                                      <p:to>
                                        <p:strVal val="visible"/>
                                      </p:to>
                                    </p:set>
                                    <p:animEffect transition="in" filter="randombar(horizontal)">
                                      <p:cBhvr>
                                        <p:cTn id="7" dur="500"/>
                                        <p:tgtEl>
                                          <p:spTgt spid="1024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42">
                                            <p:txEl>
                                              <p:pRg st="3" end="3"/>
                                            </p:txEl>
                                          </p:spTgt>
                                        </p:tgtEl>
                                        <p:attrNameLst>
                                          <p:attrName>style.visibility</p:attrName>
                                        </p:attrNameLst>
                                      </p:cBhvr>
                                      <p:to>
                                        <p:strVal val="visible"/>
                                      </p:to>
                                    </p:set>
                                    <p:animEffect transition="in" filter="wipe(down)">
                                      <p:cBhvr>
                                        <p:cTn id="12" dur="500"/>
                                        <p:tgtEl>
                                          <p:spTgt spid="1024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242">
                                            <p:txEl>
                                              <p:pRg st="4" end="4"/>
                                            </p:txEl>
                                          </p:spTgt>
                                        </p:tgtEl>
                                        <p:attrNameLst>
                                          <p:attrName>style.visibility</p:attrName>
                                        </p:attrNameLst>
                                      </p:cBhvr>
                                      <p:to>
                                        <p:strVal val="visible"/>
                                      </p:to>
                                    </p:set>
                                    <p:anim calcmode="lin" valueType="num">
                                      <p:cBhvr>
                                        <p:cTn id="17" dur="500" fill="hold"/>
                                        <p:tgtEl>
                                          <p:spTgt spid="10242">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10242">
                                            <p:txEl>
                                              <p:pRg st="4" end="4"/>
                                            </p:txEl>
                                          </p:spTgt>
                                        </p:tgtEl>
                                        <p:attrNameLst>
                                          <p:attrName>ppt_h</p:attrName>
                                        </p:attrNameLst>
                                      </p:cBhvr>
                                      <p:tavLst>
                                        <p:tav tm="0">
                                          <p:val>
                                            <p:fltVal val="0"/>
                                          </p:val>
                                        </p:tav>
                                        <p:tav tm="100000">
                                          <p:val>
                                            <p:strVal val="#ppt_h"/>
                                          </p:val>
                                        </p:tav>
                                      </p:tavLst>
                                    </p:anim>
                                    <p:animEffect transition="in" filter="fade">
                                      <p:cBhvr>
                                        <p:cTn id="19" dur="500"/>
                                        <p:tgtEl>
                                          <p:spTgt spid="10242">
                                            <p:txEl>
                                              <p:pRg st="4" end="4"/>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10242">
                                            <p:txEl>
                                              <p:pRg st="5" end="5"/>
                                            </p:txEl>
                                          </p:spTgt>
                                        </p:tgtEl>
                                        <p:attrNameLst>
                                          <p:attrName>style.visibility</p:attrName>
                                        </p:attrNameLst>
                                      </p:cBhvr>
                                      <p:to>
                                        <p:strVal val="visible"/>
                                      </p:to>
                                    </p:set>
                                    <p:anim calcmode="lin" valueType="num">
                                      <p:cBhvr>
                                        <p:cTn id="22" dur="500" fill="hold"/>
                                        <p:tgtEl>
                                          <p:spTgt spid="10242">
                                            <p:txEl>
                                              <p:pRg st="5" end="5"/>
                                            </p:txEl>
                                          </p:spTgt>
                                        </p:tgtEl>
                                        <p:attrNameLst>
                                          <p:attrName>ppt_w</p:attrName>
                                        </p:attrNameLst>
                                      </p:cBhvr>
                                      <p:tavLst>
                                        <p:tav tm="0">
                                          <p:val>
                                            <p:fltVal val="0"/>
                                          </p:val>
                                        </p:tav>
                                        <p:tav tm="100000">
                                          <p:val>
                                            <p:strVal val="#ppt_w"/>
                                          </p:val>
                                        </p:tav>
                                      </p:tavLst>
                                    </p:anim>
                                    <p:anim calcmode="lin" valueType="num">
                                      <p:cBhvr>
                                        <p:cTn id="23" dur="500" fill="hold"/>
                                        <p:tgtEl>
                                          <p:spTgt spid="10242">
                                            <p:txEl>
                                              <p:pRg st="5" end="5"/>
                                            </p:txEl>
                                          </p:spTgt>
                                        </p:tgtEl>
                                        <p:attrNameLst>
                                          <p:attrName>ppt_h</p:attrName>
                                        </p:attrNameLst>
                                      </p:cBhvr>
                                      <p:tavLst>
                                        <p:tav tm="0">
                                          <p:val>
                                            <p:fltVal val="0"/>
                                          </p:val>
                                        </p:tav>
                                        <p:tav tm="100000">
                                          <p:val>
                                            <p:strVal val="#ppt_h"/>
                                          </p:val>
                                        </p:tav>
                                      </p:tavLst>
                                    </p:anim>
                                    <p:animEffect transition="in" filter="fade">
                                      <p:cBhvr>
                                        <p:cTn id="24" dur="500"/>
                                        <p:tgtEl>
                                          <p:spTgt spid="1024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0242">
                                            <p:txEl>
                                              <p:pRg st="6" end="6"/>
                                            </p:txEl>
                                          </p:spTgt>
                                        </p:tgtEl>
                                        <p:attrNameLst>
                                          <p:attrName>style.visibility</p:attrName>
                                        </p:attrNameLst>
                                      </p:cBhvr>
                                      <p:to>
                                        <p:strVal val="visible"/>
                                      </p:to>
                                    </p:set>
                                    <p:animEffect transition="in" filter="randombar(horizontal)">
                                      <p:cBhvr>
                                        <p:cTn id="29" dur="500"/>
                                        <p:tgtEl>
                                          <p:spTgt spid="10242">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0242">
                                            <p:txEl>
                                              <p:pRg st="7" end="7"/>
                                            </p:txEl>
                                          </p:spTgt>
                                        </p:tgtEl>
                                        <p:attrNameLst>
                                          <p:attrName>style.visibility</p:attrName>
                                        </p:attrNameLst>
                                      </p:cBhvr>
                                      <p:to>
                                        <p:strVal val="visible"/>
                                      </p:to>
                                    </p:set>
                                    <p:animEffect transition="in" filter="wipe(down)">
                                      <p:cBhvr>
                                        <p:cTn id="34" dur="500"/>
                                        <p:tgtEl>
                                          <p:spTgt spid="10242">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242">
                                            <p:txEl>
                                              <p:pRg st="8" end="8"/>
                                            </p:txEl>
                                          </p:spTgt>
                                        </p:tgtEl>
                                        <p:attrNameLst>
                                          <p:attrName>style.visibility</p:attrName>
                                        </p:attrNameLst>
                                      </p:cBhvr>
                                      <p:to>
                                        <p:strVal val="visible"/>
                                      </p:to>
                                    </p:set>
                                    <p:anim calcmode="lin" valueType="num">
                                      <p:cBhvr>
                                        <p:cTn id="39" dur="1000" fill="hold"/>
                                        <p:tgtEl>
                                          <p:spTgt spid="10242">
                                            <p:txEl>
                                              <p:pRg st="8" end="8"/>
                                            </p:txEl>
                                          </p:spTgt>
                                        </p:tgtEl>
                                        <p:attrNameLst>
                                          <p:attrName>ppt_w</p:attrName>
                                        </p:attrNameLst>
                                      </p:cBhvr>
                                      <p:tavLst>
                                        <p:tav tm="0">
                                          <p:val>
                                            <p:fltVal val="0"/>
                                          </p:val>
                                        </p:tav>
                                        <p:tav tm="100000">
                                          <p:val>
                                            <p:strVal val="#ppt_w"/>
                                          </p:val>
                                        </p:tav>
                                      </p:tavLst>
                                    </p:anim>
                                    <p:anim calcmode="lin" valueType="num">
                                      <p:cBhvr>
                                        <p:cTn id="40" dur="1000" fill="hold"/>
                                        <p:tgtEl>
                                          <p:spTgt spid="10242">
                                            <p:txEl>
                                              <p:pRg st="8" end="8"/>
                                            </p:txEl>
                                          </p:spTgt>
                                        </p:tgtEl>
                                        <p:attrNameLst>
                                          <p:attrName>ppt_h</p:attrName>
                                        </p:attrNameLst>
                                      </p:cBhvr>
                                      <p:tavLst>
                                        <p:tav tm="0">
                                          <p:val>
                                            <p:fltVal val="0"/>
                                          </p:val>
                                        </p:tav>
                                        <p:tav tm="100000">
                                          <p:val>
                                            <p:strVal val="#ppt_h"/>
                                          </p:val>
                                        </p:tav>
                                      </p:tavLst>
                                    </p:anim>
                                    <p:anim calcmode="lin" valueType="num">
                                      <p:cBhvr>
                                        <p:cTn id="41" dur="1000" fill="hold"/>
                                        <p:tgtEl>
                                          <p:spTgt spid="10242">
                                            <p:txEl>
                                              <p:pRg st="8" end="8"/>
                                            </p:txEl>
                                          </p:spTgt>
                                        </p:tgtEl>
                                        <p:attrNameLst>
                                          <p:attrName>style.rotation</p:attrName>
                                        </p:attrNameLst>
                                      </p:cBhvr>
                                      <p:tavLst>
                                        <p:tav tm="0">
                                          <p:val>
                                            <p:fltVal val="90"/>
                                          </p:val>
                                        </p:tav>
                                        <p:tav tm="100000">
                                          <p:val>
                                            <p:fltVal val="0"/>
                                          </p:val>
                                        </p:tav>
                                      </p:tavLst>
                                    </p:anim>
                                    <p:animEffect transition="in" filter="fade">
                                      <p:cBhvr>
                                        <p:cTn id="42" dur="1000"/>
                                        <p:tgtEl>
                                          <p:spTgt spid="1024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a:extLst>
              <a:ext uri="{FF2B5EF4-FFF2-40B4-BE49-F238E27FC236}">
                <a16:creationId xmlns:a16="http://schemas.microsoft.com/office/drawing/2014/main" id="{D587C6A0-5557-92C4-468F-5443722E8BE8}"/>
              </a:ext>
            </a:extLst>
          </p:cNvPr>
          <p:cNvSpPr>
            <a:spLocks noGrp="1"/>
          </p:cNvSpPr>
          <p:nvPr>
            <p:ph idx="1"/>
          </p:nvPr>
        </p:nvSpPr>
        <p:spPr>
          <a:xfrm>
            <a:off x="76200" y="76200"/>
            <a:ext cx="12115800" cy="6019800"/>
          </a:xfrm>
        </p:spPr>
        <p:txBody>
          <a:bodyPr/>
          <a:lstStyle/>
          <a:p>
            <a:pPr algn="ctr">
              <a:spcBef>
                <a:spcPts val="0"/>
              </a:spcBef>
              <a:buNone/>
            </a:pPr>
            <a:r>
              <a:rPr lang="en-US" altLang="en-US" sz="4000" dirty="0">
                <a:latin typeface="Times New Roman" panose="02020603050405020304" pitchFamily="18" charset="0"/>
                <a:cs typeface="Times New Roman" panose="02020603050405020304" pitchFamily="18" charset="0"/>
              </a:rPr>
              <a:t>Mt 16:21-23 </a:t>
            </a:r>
            <a:r>
              <a:rPr lang="en-US" altLang="en-US" sz="4000" b="1" i="1" dirty="0">
                <a:solidFill>
                  <a:srgbClr val="FF0000"/>
                </a:solidFill>
                <a:latin typeface="Times New Roman" panose="02020603050405020304" pitchFamily="18" charset="0"/>
                <a:cs typeface="Times New Roman" panose="02020603050405020304" pitchFamily="18" charset="0"/>
              </a:rPr>
              <a:t>“From that time began Jesus to shew unto his disciples, how that he must go to Jerusalem, suffer many things of the elders and chief priests and scribes, and be killed, and be raised again the third day.” </a:t>
            </a:r>
          </a:p>
          <a:p>
            <a:pPr algn="ctr">
              <a:spcBef>
                <a:spcPts val="0"/>
              </a:spcBef>
              <a:buNone/>
            </a:pPr>
            <a:r>
              <a:rPr lang="en-US" altLang="en-US" sz="4000" b="1" i="1" dirty="0">
                <a:solidFill>
                  <a:srgbClr val="FF0000"/>
                </a:solidFill>
                <a:latin typeface="Times New Roman" panose="02020603050405020304" pitchFamily="18" charset="0"/>
                <a:cs typeface="Times New Roman" panose="02020603050405020304" pitchFamily="18" charset="0"/>
              </a:rPr>
              <a:t>Then Peter took him, and began to rebuke him, saying,</a:t>
            </a:r>
          </a:p>
          <a:p>
            <a:pPr algn="ctr">
              <a:spcBef>
                <a:spcPts val="0"/>
              </a:spcBef>
              <a:buNone/>
            </a:pPr>
            <a:r>
              <a:rPr lang="en-US" altLang="en-US" sz="4000" b="1" i="1" dirty="0">
                <a:solidFill>
                  <a:srgbClr val="FF0000"/>
                </a:solidFill>
                <a:latin typeface="Times New Roman" panose="02020603050405020304" pitchFamily="18" charset="0"/>
                <a:cs typeface="Times New Roman" panose="02020603050405020304" pitchFamily="18" charset="0"/>
              </a:rPr>
              <a:t> </a:t>
            </a:r>
            <a:r>
              <a:rPr lang="en-US" altLang="en-US" sz="40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 it far from thee, Lord: this shall not be unto thee. </a:t>
            </a:r>
          </a:p>
          <a:p>
            <a:pPr lvl="0">
              <a:spcBef>
                <a:spcPts val="600"/>
              </a:spcBef>
              <a:spcAft>
                <a:spcPts val="600"/>
              </a:spcAft>
              <a:buNone/>
            </a:pPr>
            <a:r>
              <a:rPr lang="en-US" alt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Who planted this seed thought in Peter’s mind? </a:t>
            </a:r>
          </a:p>
          <a:p>
            <a:pPr marL="742950" indent="-742950">
              <a:spcBef>
                <a:spcPts val="0"/>
              </a:spcBef>
              <a:buAutoNum type="arabicPlain" startAt="23"/>
            </a:pPr>
            <a:r>
              <a:rPr lang="en-US" alt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he turned, and said.., </a:t>
            </a:r>
            <a:r>
              <a:rPr lang="en-US" altLang="en-US" sz="40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Get thee behind me, Satan:</a:t>
            </a:r>
          </a:p>
          <a:p>
            <a:pPr marL="0" indent="0">
              <a:spcBef>
                <a:spcPts val="0"/>
              </a:spcBef>
              <a:buNone/>
            </a:pPr>
            <a:r>
              <a:rPr lang="en-US" altLang="en-US" sz="40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thou art an offence unto me: for thou </a:t>
            </a:r>
            <a:r>
              <a:rPr lang="en-US" altLang="en-US" sz="4000" b="1" i="1" u="sng"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savourest</a:t>
            </a:r>
            <a:r>
              <a:rPr lang="en-US" alt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b="1" i="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phroneo</a:t>
            </a:r>
            <a:r>
              <a:rPr lang="en-US" altLang="en-US"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 the things that be of God, but those that be of men.”</a:t>
            </a:r>
          </a:p>
          <a:p>
            <a:pPr>
              <a:spcBef>
                <a:spcPts val="0"/>
              </a:spcBef>
              <a:buNone/>
            </a:pPr>
            <a:endParaRPr lang="en-US" altLang="en-US" sz="40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buFont typeface="Arial" panose="020B0604020202020204" pitchFamily="34" charset="0"/>
              <a:buNone/>
            </a:pPr>
            <a:endParaRPr lang="en-US" altLang="en-US" b="1" dirty="0">
              <a:solidFill>
                <a:srgbClr val="0000FF"/>
              </a:solidFill>
            </a:endParaRPr>
          </a:p>
        </p:txBody>
      </p:sp>
    </p:spTree>
    <p:extLst>
      <p:ext uri="{BB962C8B-B14F-4D97-AF65-F5344CB8AC3E}">
        <p14:creationId xmlns:p14="http://schemas.microsoft.com/office/powerpoint/2010/main" val="121039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42">
                                            <p:txEl>
                                              <p:pRg st="1" end="1"/>
                                            </p:txEl>
                                          </p:spTgt>
                                        </p:tgtEl>
                                        <p:attrNameLst>
                                          <p:attrName>style.visibility</p:attrName>
                                        </p:attrNameLst>
                                      </p:cBhvr>
                                      <p:to>
                                        <p:strVal val="visible"/>
                                      </p:to>
                                    </p:set>
                                    <p:anim calcmode="lin" valueType="num">
                                      <p:cBhvr>
                                        <p:cTn id="7" dur="500" fill="hold"/>
                                        <p:tgtEl>
                                          <p:spTgt spid="1024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024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0242">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0242">
                                            <p:txEl>
                                              <p:pRg st="2" end="2"/>
                                            </p:txEl>
                                          </p:spTgt>
                                        </p:tgtEl>
                                        <p:attrNameLst>
                                          <p:attrName>style.visibility</p:attrName>
                                        </p:attrNameLst>
                                      </p:cBhvr>
                                      <p:to>
                                        <p:strVal val="visible"/>
                                      </p:to>
                                    </p:set>
                                    <p:anim calcmode="lin" valueType="num">
                                      <p:cBhvr>
                                        <p:cTn id="12" dur="500" fill="hold"/>
                                        <p:tgtEl>
                                          <p:spTgt spid="10242">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10242">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1024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0242">
                                            <p:txEl>
                                              <p:pRg st="3" end="3"/>
                                            </p:txEl>
                                          </p:spTgt>
                                        </p:tgtEl>
                                        <p:attrNameLst>
                                          <p:attrName>style.visibility</p:attrName>
                                        </p:attrNameLst>
                                      </p:cBhvr>
                                      <p:to>
                                        <p:strVal val="visible"/>
                                      </p:to>
                                    </p:set>
                                    <p:anim calcmode="lin" valueType="num">
                                      <p:cBhvr>
                                        <p:cTn id="19" dur="1000" fill="hold"/>
                                        <p:tgtEl>
                                          <p:spTgt spid="10242">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10242">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10242">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102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242">
                                            <p:txEl>
                                              <p:pRg st="4" end="4"/>
                                            </p:txEl>
                                          </p:spTgt>
                                        </p:tgtEl>
                                        <p:attrNameLst>
                                          <p:attrName>style.visibility</p:attrName>
                                        </p:attrNameLst>
                                      </p:cBhvr>
                                      <p:to>
                                        <p:strVal val="visible"/>
                                      </p:to>
                                    </p:set>
                                    <p:animEffect transition="in" filter="fade">
                                      <p:cBhvr>
                                        <p:cTn id="27" dur="1000"/>
                                        <p:tgtEl>
                                          <p:spTgt spid="10242">
                                            <p:txEl>
                                              <p:pRg st="4" end="4"/>
                                            </p:txEl>
                                          </p:spTgt>
                                        </p:tgtEl>
                                      </p:cBhvr>
                                    </p:animEffect>
                                    <p:anim calcmode="lin" valueType="num">
                                      <p:cBhvr>
                                        <p:cTn id="28" dur="1000" fill="hold"/>
                                        <p:tgtEl>
                                          <p:spTgt spid="1024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024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242">
                                            <p:txEl>
                                              <p:pRg st="5" end="5"/>
                                            </p:txEl>
                                          </p:spTgt>
                                        </p:tgtEl>
                                        <p:attrNameLst>
                                          <p:attrName>style.visibility</p:attrName>
                                        </p:attrNameLst>
                                      </p:cBhvr>
                                      <p:to>
                                        <p:strVal val="visible"/>
                                      </p:to>
                                    </p:set>
                                    <p:animEffect transition="in" filter="fade">
                                      <p:cBhvr>
                                        <p:cTn id="32" dur="1000"/>
                                        <p:tgtEl>
                                          <p:spTgt spid="10242">
                                            <p:txEl>
                                              <p:pRg st="5" end="5"/>
                                            </p:txEl>
                                          </p:spTgt>
                                        </p:tgtEl>
                                      </p:cBhvr>
                                    </p:animEffect>
                                    <p:anim calcmode="lin" valueType="num">
                                      <p:cBhvr>
                                        <p:cTn id="33" dur="1000" fill="hold"/>
                                        <p:tgtEl>
                                          <p:spTgt spid="1024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1024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a:extLst>
              <a:ext uri="{FF2B5EF4-FFF2-40B4-BE49-F238E27FC236}">
                <a16:creationId xmlns:a16="http://schemas.microsoft.com/office/drawing/2014/main" id="{DA7F292E-125B-FB60-97B0-0FCDA1345543}"/>
              </a:ext>
            </a:extLst>
          </p:cNvPr>
          <p:cNvSpPr>
            <a:spLocks noGrp="1"/>
          </p:cNvSpPr>
          <p:nvPr>
            <p:ph idx="1"/>
          </p:nvPr>
        </p:nvSpPr>
        <p:spPr>
          <a:xfrm>
            <a:off x="228600" y="152400"/>
            <a:ext cx="11887200" cy="6248400"/>
          </a:xfrm>
        </p:spPr>
        <p:txBody>
          <a:bodyPr/>
          <a:lstStyle/>
          <a:p>
            <a:pPr algn="ctr" eaLnBrk="1" hangingPunct="1">
              <a:buFont typeface="Arial" panose="020B0604020202020204" pitchFamily="34" charset="0"/>
              <a:buNone/>
            </a:pPr>
            <a:r>
              <a:rPr lang="en-US" altLang="en-US" sz="4400" b="1" i="1" dirty="0">
                <a:latin typeface="Times New Roman" panose="02020603050405020304" pitchFamily="18" charset="0"/>
                <a:cs typeface="Times New Roman" panose="02020603050405020304" pitchFamily="18" charset="0"/>
              </a:rPr>
              <a:t>The Universe Operates through natural principles  because the Creator Does.</a:t>
            </a:r>
          </a:p>
          <a:p>
            <a:pPr eaLnBrk="1" hangingPunct="1">
              <a:buFont typeface="Arial" panose="020B0604020202020204" pitchFamily="34" charset="0"/>
              <a:buNone/>
            </a:pPr>
            <a:r>
              <a:rPr lang="en-US" altLang="en-US" sz="4000" b="1" dirty="0">
                <a:latin typeface="Times New Roman" panose="02020603050405020304" pitchFamily="18" charset="0"/>
                <a:cs typeface="Times New Roman" panose="02020603050405020304" pitchFamily="18" charset="0"/>
              </a:rPr>
              <a:t>The Bible reveals Spiritual principles to help guide us to God and His plans.   Some of these include:</a:t>
            </a:r>
          </a:p>
          <a:p>
            <a:pPr eaLnBrk="1" hangingPunct="1">
              <a:buFont typeface="Wingdings" panose="05000000000000000000" pitchFamily="2" charset="2"/>
              <a:buChar char="Ø"/>
            </a:pPr>
            <a:r>
              <a:rPr lang="en-US" altLang="en-US" sz="40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Passion </a:t>
            </a:r>
            <a:r>
              <a:rPr lang="en-US" altLang="en-US" sz="4000"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(Open Heart) </a:t>
            </a:r>
            <a:r>
              <a:rPr lang="en-US" altLang="en-US" sz="40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Principle.  (Col. 3:16-24)</a:t>
            </a:r>
          </a:p>
          <a:p>
            <a:pPr eaLnBrk="1" hangingPunct="1">
              <a:buFont typeface="Wingdings" panose="05000000000000000000" pitchFamily="2" charset="2"/>
              <a:buChar char="Ø"/>
            </a:pPr>
            <a:r>
              <a:rPr lang="en-US" altLang="en-US" sz="40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Purpose </a:t>
            </a:r>
            <a:r>
              <a:rPr lang="en-US" altLang="en-US" sz="4000"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(Open Hand) </a:t>
            </a:r>
            <a:r>
              <a:rPr lang="en-US" altLang="en-US" sz="40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Principle.  (Ex. 3,4)</a:t>
            </a:r>
          </a:p>
          <a:p>
            <a:pPr eaLnBrk="1" hangingPunct="1">
              <a:buFont typeface="Wingdings" panose="05000000000000000000" pitchFamily="2" charset="2"/>
              <a:buChar char="Ø"/>
            </a:pPr>
            <a:r>
              <a:rPr lang="en-US" altLang="en-US" sz="40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Path </a:t>
            </a:r>
            <a:r>
              <a:rPr lang="en-US" altLang="en-US" sz="4000"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(Open Door) </a:t>
            </a:r>
            <a:r>
              <a:rPr lang="en-US" altLang="en-US" sz="40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Principle. (Rev. 3:7-13)</a:t>
            </a:r>
          </a:p>
          <a:p>
            <a:pPr eaLnBrk="1" hangingPunct="1">
              <a:buFont typeface="Arial" panose="020B0604020202020204" pitchFamily="34" charset="0"/>
              <a:buNone/>
            </a:pPr>
            <a:r>
              <a:rPr lang="en-US" alt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morning we’re going to examine</a:t>
            </a:r>
          </a:p>
          <a:p>
            <a:pPr algn="ctr" eaLnBrk="1" hangingPunct="1">
              <a:buFont typeface="Arial" panose="020B0604020202020204" pitchFamily="34" charset="0"/>
              <a:buNone/>
            </a:pPr>
            <a:r>
              <a:rPr lang="en-US" altLang="en-US" sz="40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Preparation Principle”  </a:t>
            </a:r>
            <a:r>
              <a:rPr lang="en-US" altLang="en-US" sz="40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(Seed)</a:t>
            </a:r>
          </a:p>
          <a:p>
            <a:pPr eaLnBrk="1" hangingPunct="1">
              <a:buFont typeface="Arial" panose="020B0604020202020204" pitchFamily="34" charset="0"/>
              <a:buNone/>
            </a:pPr>
            <a:endParaRPr lang="en-US" altLang="en-US" sz="40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en-US"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xEl>
                                              <p:pRg st="1" end="1"/>
                                            </p:txEl>
                                          </p:spTgt>
                                        </p:tgtEl>
                                        <p:attrNameLst>
                                          <p:attrName>style.visibility</p:attrName>
                                        </p:attrNameLst>
                                      </p:cBhvr>
                                      <p:to>
                                        <p:strVal val="visible"/>
                                      </p:to>
                                    </p:set>
                                    <p:animEffect transition="in" filter="blinds(horizontal)">
                                      <p:cBhvr>
                                        <p:cTn id="7" dur="500"/>
                                        <p:tgtEl>
                                          <p:spTgt spid="307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074">
                                            <p:txEl>
                                              <p:pRg st="2" end="2"/>
                                            </p:txEl>
                                          </p:spTgt>
                                        </p:tgtEl>
                                        <p:attrNameLst>
                                          <p:attrName>style.visibility</p:attrName>
                                        </p:attrNameLst>
                                      </p:cBhvr>
                                      <p:to>
                                        <p:strVal val="visible"/>
                                      </p:to>
                                    </p:set>
                                    <p:animEffect transition="in" filter="box(in)">
                                      <p:cBhvr>
                                        <p:cTn id="12" dur="500"/>
                                        <p:tgtEl>
                                          <p:spTgt spid="307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074">
                                            <p:txEl>
                                              <p:pRg st="3" end="3"/>
                                            </p:txEl>
                                          </p:spTgt>
                                        </p:tgtEl>
                                        <p:attrNameLst>
                                          <p:attrName>style.visibility</p:attrName>
                                        </p:attrNameLst>
                                      </p:cBhvr>
                                      <p:to>
                                        <p:strVal val="visible"/>
                                      </p:to>
                                    </p:set>
                                    <p:animEffect transition="in" filter="checkerboard(across)">
                                      <p:cBhvr>
                                        <p:cTn id="17" dur="500"/>
                                        <p:tgtEl>
                                          <p:spTgt spid="307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074">
                                            <p:txEl>
                                              <p:pRg st="4" end="4"/>
                                            </p:txEl>
                                          </p:spTgt>
                                        </p:tgtEl>
                                        <p:attrNameLst>
                                          <p:attrName>style.visibility</p:attrName>
                                        </p:attrNameLst>
                                      </p:cBhvr>
                                      <p:to>
                                        <p:strVal val="visible"/>
                                      </p:to>
                                    </p:set>
                                    <p:animEffect transition="in" filter="dissolve">
                                      <p:cBhvr>
                                        <p:cTn id="22" dur="500"/>
                                        <p:tgtEl>
                                          <p:spTgt spid="3074">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5" presetClass="entr" presetSubtype="0" fill="hold" nodeType="clickEffect">
                                  <p:stCondLst>
                                    <p:cond delay="0"/>
                                  </p:stCondLst>
                                  <p:childTnLst>
                                    <p:set>
                                      <p:cBhvr>
                                        <p:cTn id="26" dur="1" fill="hold">
                                          <p:stCondLst>
                                            <p:cond delay="0"/>
                                          </p:stCondLst>
                                        </p:cTn>
                                        <p:tgtEl>
                                          <p:spTgt spid="3074">
                                            <p:txEl>
                                              <p:pRg st="5" end="5"/>
                                            </p:txEl>
                                          </p:spTgt>
                                        </p:tgtEl>
                                        <p:attrNameLst>
                                          <p:attrName>style.visibility</p:attrName>
                                        </p:attrNameLst>
                                      </p:cBhvr>
                                      <p:to>
                                        <p:strVal val="visible"/>
                                      </p:to>
                                    </p:set>
                                    <p:anim calcmode="lin" valueType="num">
                                      <p:cBhvr>
                                        <p:cTn id="27" dur="1000" fill="hold"/>
                                        <p:tgtEl>
                                          <p:spTgt spid="3074">
                                            <p:txEl>
                                              <p:pRg st="5" end="5"/>
                                            </p:txEl>
                                          </p:spTgt>
                                        </p:tgtEl>
                                        <p:attrNameLst>
                                          <p:attrName>ppt_w</p:attrName>
                                        </p:attrNameLst>
                                      </p:cBhvr>
                                      <p:tavLst>
                                        <p:tav tm="0">
                                          <p:val>
                                            <p:strVal val="#ppt_w*0.70"/>
                                          </p:val>
                                        </p:tav>
                                        <p:tav tm="100000">
                                          <p:val>
                                            <p:strVal val="#ppt_w"/>
                                          </p:val>
                                        </p:tav>
                                      </p:tavLst>
                                    </p:anim>
                                    <p:anim calcmode="lin" valueType="num">
                                      <p:cBhvr>
                                        <p:cTn id="28" dur="1000" fill="hold"/>
                                        <p:tgtEl>
                                          <p:spTgt spid="3074">
                                            <p:txEl>
                                              <p:pRg st="5" end="5"/>
                                            </p:txEl>
                                          </p:spTgt>
                                        </p:tgtEl>
                                        <p:attrNameLst>
                                          <p:attrName>ppt_h</p:attrName>
                                        </p:attrNameLst>
                                      </p:cBhvr>
                                      <p:tavLst>
                                        <p:tav tm="0">
                                          <p:val>
                                            <p:strVal val="#ppt_h"/>
                                          </p:val>
                                        </p:tav>
                                        <p:tav tm="100000">
                                          <p:val>
                                            <p:strVal val="#ppt_h"/>
                                          </p:val>
                                        </p:tav>
                                      </p:tavLst>
                                    </p:anim>
                                    <p:animEffect transition="in" filter="fade">
                                      <p:cBhvr>
                                        <p:cTn id="29" dur="1000"/>
                                        <p:tgtEl>
                                          <p:spTgt spid="3074">
                                            <p:txEl>
                                              <p:pRg st="5" end="5"/>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3074">
                                            <p:txEl>
                                              <p:pRg st="6" end="6"/>
                                            </p:txEl>
                                          </p:spTgt>
                                        </p:tgtEl>
                                        <p:attrNameLst>
                                          <p:attrName>style.visibility</p:attrName>
                                        </p:attrNameLst>
                                      </p:cBhvr>
                                      <p:to>
                                        <p:strVal val="visible"/>
                                      </p:to>
                                    </p:set>
                                    <p:anim calcmode="lin" valueType="num">
                                      <p:cBhvr>
                                        <p:cTn id="32" dur="1000" fill="hold"/>
                                        <p:tgtEl>
                                          <p:spTgt spid="3074">
                                            <p:txEl>
                                              <p:pRg st="6" end="6"/>
                                            </p:txEl>
                                          </p:spTgt>
                                        </p:tgtEl>
                                        <p:attrNameLst>
                                          <p:attrName>ppt_w</p:attrName>
                                        </p:attrNameLst>
                                      </p:cBhvr>
                                      <p:tavLst>
                                        <p:tav tm="0">
                                          <p:val>
                                            <p:strVal val="#ppt_w*0.70"/>
                                          </p:val>
                                        </p:tav>
                                        <p:tav tm="100000">
                                          <p:val>
                                            <p:strVal val="#ppt_w"/>
                                          </p:val>
                                        </p:tav>
                                      </p:tavLst>
                                    </p:anim>
                                    <p:anim calcmode="lin" valueType="num">
                                      <p:cBhvr>
                                        <p:cTn id="33" dur="1000" fill="hold"/>
                                        <p:tgtEl>
                                          <p:spTgt spid="3074">
                                            <p:txEl>
                                              <p:pRg st="6" end="6"/>
                                            </p:txEl>
                                          </p:spTgt>
                                        </p:tgtEl>
                                        <p:attrNameLst>
                                          <p:attrName>ppt_h</p:attrName>
                                        </p:attrNameLst>
                                      </p:cBhvr>
                                      <p:tavLst>
                                        <p:tav tm="0">
                                          <p:val>
                                            <p:strVal val="#ppt_h"/>
                                          </p:val>
                                        </p:tav>
                                        <p:tav tm="100000">
                                          <p:val>
                                            <p:strVal val="#ppt_h"/>
                                          </p:val>
                                        </p:tav>
                                      </p:tavLst>
                                    </p:anim>
                                    <p:animEffect transition="in" filter="fade">
                                      <p:cBhvr>
                                        <p:cTn id="34" dur="1000"/>
                                        <p:tgtEl>
                                          <p:spTgt spid="307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a:extLst>
              <a:ext uri="{FF2B5EF4-FFF2-40B4-BE49-F238E27FC236}">
                <a16:creationId xmlns:a16="http://schemas.microsoft.com/office/drawing/2014/main" id="{CB3E1C33-027B-BE54-E61B-BDE62CFCD7EB}"/>
              </a:ext>
            </a:extLst>
          </p:cNvPr>
          <p:cNvSpPr>
            <a:spLocks noGrp="1"/>
          </p:cNvSpPr>
          <p:nvPr>
            <p:ph idx="1"/>
          </p:nvPr>
        </p:nvSpPr>
        <p:spPr>
          <a:xfrm>
            <a:off x="76200" y="26266"/>
            <a:ext cx="12039600" cy="3959225"/>
          </a:xfrm>
        </p:spPr>
        <p:txBody>
          <a:bodyPr/>
          <a:lstStyle/>
          <a:p>
            <a:pPr algn="ctr">
              <a:buFont typeface="Arial" panose="020B0604020202020204" pitchFamily="34" charset="0"/>
              <a:buNone/>
            </a:pPr>
            <a:r>
              <a:rPr lang="en-US" altLang="en-US" sz="4000" b="1" dirty="0">
                <a:latin typeface="Times New Roman" panose="02020603050405020304" pitchFamily="18" charset="0"/>
                <a:cs typeface="Times New Roman" panose="02020603050405020304" pitchFamily="18" charset="0"/>
              </a:rPr>
              <a:t>Pam and Bob served as Missionaries in the Philippines when Pam got pregnant with her 5</a:t>
            </a:r>
            <a:r>
              <a:rPr lang="en-US" altLang="en-US" sz="4000" b="1" baseline="30000" dirty="0">
                <a:latin typeface="Times New Roman" panose="02020603050405020304" pitchFamily="18" charset="0"/>
                <a:cs typeface="Times New Roman" panose="02020603050405020304" pitchFamily="18" charset="0"/>
              </a:rPr>
              <a:t>th</a:t>
            </a:r>
            <a:r>
              <a:rPr lang="en-US" altLang="en-US" sz="4000" b="1" dirty="0">
                <a:latin typeface="Times New Roman" panose="02020603050405020304" pitchFamily="18" charset="0"/>
                <a:cs typeface="Times New Roman" panose="02020603050405020304" pitchFamily="18" charset="0"/>
              </a:rPr>
              <a:t> child.  </a:t>
            </a:r>
          </a:p>
          <a:p>
            <a:pPr algn="ctr">
              <a:buFont typeface="Arial" panose="020B0604020202020204" pitchFamily="34" charset="0"/>
              <a:buNone/>
            </a:pPr>
            <a:r>
              <a:rPr lang="en-US" altLang="en-US" sz="4000" b="1" dirty="0">
                <a:latin typeface="Times New Roman" panose="02020603050405020304" pitchFamily="18" charset="0"/>
                <a:cs typeface="Times New Roman" panose="02020603050405020304" pitchFamily="18" charset="0"/>
              </a:rPr>
              <a:t>She developed amoebic dysentery during the pregnancy and was very sick. </a:t>
            </a:r>
          </a:p>
          <a:p>
            <a:pPr algn="ctr">
              <a:buFont typeface="Arial" panose="020B0604020202020204" pitchFamily="34" charset="0"/>
              <a:buNone/>
            </a:pPr>
            <a:r>
              <a:rPr lang="en-US" altLang="en-US" sz="4000" b="1" dirty="0">
                <a:latin typeface="Times New Roman" panose="02020603050405020304" pitchFamily="18" charset="0"/>
                <a:cs typeface="Times New Roman" panose="02020603050405020304" pitchFamily="18" charset="0"/>
              </a:rPr>
              <a:t> </a:t>
            </a:r>
            <a:r>
              <a:rPr lang="en-US" altLang="en-US" sz="4000" b="1" i="1" dirty="0">
                <a:latin typeface="Times New Roman" panose="02020603050405020304" pitchFamily="18" charset="0"/>
                <a:cs typeface="Times New Roman" panose="02020603050405020304" pitchFamily="18" charset="0"/>
              </a:rPr>
              <a:t>Her doctors told her to abort the baby for her own safety because the medicines had done irreversible damage to the baby.</a:t>
            </a:r>
          </a:p>
          <a:p>
            <a:pPr algn="ctr">
              <a:spcBef>
                <a:spcPts val="0"/>
              </a:spcBef>
              <a:buFont typeface="Arial" panose="020B0604020202020204" pitchFamily="34" charset="0"/>
              <a:buNone/>
            </a:pPr>
            <a:r>
              <a:rPr lang="en-US" altLang="en-US" sz="4400" b="1" dirty="0">
                <a:latin typeface="Times New Roman" panose="02020603050405020304" pitchFamily="18" charset="0"/>
                <a:cs typeface="Times New Roman" panose="02020603050405020304" pitchFamily="18" charset="0"/>
              </a:rPr>
              <a:t>She told God that if He would give her a son, </a:t>
            </a:r>
          </a:p>
          <a:p>
            <a:pPr algn="ctr">
              <a:spcBef>
                <a:spcPts val="0"/>
              </a:spcBef>
              <a:buFont typeface="Arial" panose="020B0604020202020204" pitchFamily="34" charset="0"/>
              <a:buNone/>
            </a:pPr>
            <a:r>
              <a:rPr lang="en-US" altLang="en-US" sz="4400" b="1" dirty="0">
                <a:latin typeface="Times New Roman" panose="02020603050405020304" pitchFamily="18" charset="0"/>
                <a:cs typeface="Times New Roman" panose="02020603050405020304" pitchFamily="18" charset="0"/>
              </a:rPr>
              <a:t>she would name him Timothy </a:t>
            </a:r>
            <a:r>
              <a:rPr lang="en-US" altLang="en-US" sz="4400" b="1" i="1" dirty="0">
                <a:solidFill>
                  <a:srgbClr val="0000FF"/>
                </a:solidFill>
                <a:latin typeface="Times New Roman" panose="02020603050405020304" pitchFamily="18" charset="0"/>
                <a:cs typeface="Times New Roman" panose="02020603050405020304" pitchFamily="18" charset="0"/>
              </a:rPr>
              <a:t>(honoring God)</a:t>
            </a:r>
          </a:p>
          <a:p>
            <a:pPr algn="ctr">
              <a:spcBef>
                <a:spcPts val="0"/>
              </a:spcBef>
              <a:buFont typeface="Arial" panose="020B0604020202020204" pitchFamily="34" charset="0"/>
              <a:buNone/>
            </a:pPr>
            <a:r>
              <a:rPr lang="en-US" altLang="en-US" sz="5400" b="1" i="1" dirty="0">
                <a:latin typeface="Times New Roman" panose="02020603050405020304" pitchFamily="18" charset="0"/>
                <a:cs typeface="Times New Roman" panose="02020603050405020304" pitchFamily="18" charset="0"/>
              </a:rPr>
              <a:t>and dedicate him to God. </a:t>
            </a:r>
          </a:p>
        </p:txBody>
      </p:sp>
    </p:spTree>
    <p:extLst>
      <p:ext uri="{BB962C8B-B14F-4D97-AF65-F5344CB8AC3E}">
        <p14:creationId xmlns:p14="http://schemas.microsoft.com/office/powerpoint/2010/main" val="4165697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338">
                                            <p:txEl>
                                              <p:pRg st="1" end="1"/>
                                            </p:txEl>
                                          </p:spTgt>
                                        </p:tgtEl>
                                        <p:attrNameLst>
                                          <p:attrName>style.visibility</p:attrName>
                                        </p:attrNameLst>
                                      </p:cBhvr>
                                      <p:to>
                                        <p:strVal val="visible"/>
                                      </p:to>
                                    </p:set>
                                    <p:animEffect transition="in" filter="box(in)">
                                      <p:cBhvr>
                                        <p:cTn id="7" dur="500"/>
                                        <p:tgtEl>
                                          <p:spTgt spid="1433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338">
                                            <p:txEl>
                                              <p:pRg st="2" end="2"/>
                                            </p:txEl>
                                          </p:spTgt>
                                        </p:tgtEl>
                                        <p:attrNameLst>
                                          <p:attrName>style.visibility</p:attrName>
                                        </p:attrNameLst>
                                      </p:cBhvr>
                                      <p:to>
                                        <p:strVal val="visible"/>
                                      </p:to>
                                    </p:set>
                                    <p:anim calcmode="lin" valueType="num">
                                      <p:cBhvr>
                                        <p:cTn id="12" dur="500" fill="hold"/>
                                        <p:tgtEl>
                                          <p:spTgt spid="14338">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14338">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14338">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14338">
                                            <p:txEl>
                                              <p:pRg st="3" end="3"/>
                                            </p:txEl>
                                          </p:spTgt>
                                        </p:tgtEl>
                                        <p:attrNameLst>
                                          <p:attrName>style.visibility</p:attrName>
                                        </p:attrNameLst>
                                      </p:cBhvr>
                                      <p:to>
                                        <p:strVal val="visible"/>
                                      </p:to>
                                    </p:set>
                                    <p:animEffect transition="in" filter="barn(inVertical)">
                                      <p:cBhvr>
                                        <p:cTn id="19" dur="500"/>
                                        <p:tgtEl>
                                          <p:spTgt spid="14338">
                                            <p:txEl>
                                              <p:pRg st="3" end="3"/>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14338">
                                            <p:txEl>
                                              <p:pRg st="4" end="4"/>
                                            </p:txEl>
                                          </p:spTgt>
                                        </p:tgtEl>
                                        <p:attrNameLst>
                                          <p:attrName>style.visibility</p:attrName>
                                        </p:attrNameLst>
                                      </p:cBhvr>
                                      <p:to>
                                        <p:strVal val="visible"/>
                                      </p:to>
                                    </p:set>
                                    <p:animEffect transition="in" filter="barn(inVertical)">
                                      <p:cBhvr>
                                        <p:cTn id="22" dur="500"/>
                                        <p:tgtEl>
                                          <p:spTgt spid="1433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4338">
                                            <p:txEl>
                                              <p:pRg st="5" end="5"/>
                                            </p:txEl>
                                          </p:spTgt>
                                        </p:tgtEl>
                                        <p:attrNameLst>
                                          <p:attrName>style.visibility</p:attrName>
                                        </p:attrNameLst>
                                      </p:cBhvr>
                                      <p:to>
                                        <p:strVal val="visible"/>
                                      </p:to>
                                    </p:set>
                                    <p:anim calcmode="lin" valueType="num">
                                      <p:cBhvr>
                                        <p:cTn id="27" dur="1000" fill="hold"/>
                                        <p:tgtEl>
                                          <p:spTgt spid="14338">
                                            <p:txEl>
                                              <p:pRg st="5" end="5"/>
                                            </p:txEl>
                                          </p:spTgt>
                                        </p:tgtEl>
                                        <p:attrNameLst>
                                          <p:attrName>ppt_w</p:attrName>
                                        </p:attrNameLst>
                                      </p:cBhvr>
                                      <p:tavLst>
                                        <p:tav tm="0">
                                          <p:val>
                                            <p:fltVal val="0"/>
                                          </p:val>
                                        </p:tav>
                                        <p:tav tm="100000">
                                          <p:val>
                                            <p:strVal val="#ppt_w"/>
                                          </p:val>
                                        </p:tav>
                                      </p:tavLst>
                                    </p:anim>
                                    <p:anim calcmode="lin" valueType="num">
                                      <p:cBhvr>
                                        <p:cTn id="28" dur="1000" fill="hold"/>
                                        <p:tgtEl>
                                          <p:spTgt spid="14338">
                                            <p:txEl>
                                              <p:pRg st="5" end="5"/>
                                            </p:txEl>
                                          </p:spTgt>
                                        </p:tgtEl>
                                        <p:attrNameLst>
                                          <p:attrName>ppt_h</p:attrName>
                                        </p:attrNameLst>
                                      </p:cBhvr>
                                      <p:tavLst>
                                        <p:tav tm="0">
                                          <p:val>
                                            <p:fltVal val="0"/>
                                          </p:val>
                                        </p:tav>
                                        <p:tav tm="100000">
                                          <p:val>
                                            <p:strVal val="#ppt_h"/>
                                          </p:val>
                                        </p:tav>
                                      </p:tavLst>
                                    </p:anim>
                                    <p:anim calcmode="lin" valueType="num">
                                      <p:cBhvr>
                                        <p:cTn id="29" dur="1000" fill="hold"/>
                                        <p:tgtEl>
                                          <p:spTgt spid="14338">
                                            <p:txEl>
                                              <p:pRg st="5" end="5"/>
                                            </p:txEl>
                                          </p:spTgt>
                                        </p:tgtEl>
                                        <p:attrNameLst>
                                          <p:attrName>style.rotation</p:attrName>
                                        </p:attrNameLst>
                                      </p:cBhvr>
                                      <p:tavLst>
                                        <p:tav tm="0">
                                          <p:val>
                                            <p:fltVal val="90"/>
                                          </p:val>
                                        </p:tav>
                                        <p:tav tm="100000">
                                          <p:val>
                                            <p:fltVal val="0"/>
                                          </p:val>
                                        </p:tav>
                                      </p:tavLst>
                                    </p:anim>
                                    <p:animEffect transition="in" filter="fade">
                                      <p:cBhvr>
                                        <p:cTn id="30" dur="1000"/>
                                        <p:tgtEl>
                                          <p:spTgt spid="1433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a:extLst>
              <a:ext uri="{FF2B5EF4-FFF2-40B4-BE49-F238E27FC236}">
                <a16:creationId xmlns:a16="http://schemas.microsoft.com/office/drawing/2014/main" id="{CB3E1C33-027B-BE54-E61B-BDE62CFCD7EB}"/>
              </a:ext>
            </a:extLst>
          </p:cNvPr>
          <p:cNvSpPr>
            <a:spLocks noGrp="1"/>
          </p:cNvSpPr>
          <p:nvPr>
            <p:ph idx="1"/>
          </p:nvPr>
        </p:nvSpPr>
        <p:spPr>
          <a:xfrm>
            <a:off x="76200" y="26266"/>
            <a:ext cx="12039600" cy="3959225"/>
          </a:xfrm>
        </p:spPr>
        <p:txBody>
          <a:bodyPr/>
          <a:lstStyle/>
          <a:p>
            <a:pPr algn="ctr">
              <a:spcBef>
                <a:spcPts val="0"/>
              </a:spcBef>
              <a:buFont typeface="Arial" panose="020B0604020202020204" pitchFamily="34" charset="0"/>
              <a:buNone/>
            </a:pPr>
            <a:r>
              <a:rPr lang="en-US" altLang="en-US" sz="4000" b="1" dirty="0">
                <a:latin typeface="Times New Roman" panose="02020603050405020304" pitchFamily="18" charset="0"/>
                <a:cs typeface="Times New Roman" panose="02020603050405020304" pitchFamily="18" charset="0"/>
              </a:rPr>
              <a:t>God answered her with a healthy baby boy</a:t>
            </a:r>
          </a:p>
          <a:p>
            <a:pPr algn="ctr">
              <a:spcBef>
                <a:spcPts val="0"/>
              </a:spcBef>
              <a:buFont typeface="Arial" panose="020B0604020202020204" pitchFamily="34" charset="0"/>
              <a:buNone/>
            </a:pPr>
            <a:r>
              <a:rPr lang="en-US" altLang="en-US" sz="4000" b="1" dirty="0">
                <a:latin typeface="Times New Roman" panose="02020603050405020304" pitchFamily="18" charset="0"/>
                <a:cs typeface="Times New Roman" panose="02020603050405020304" pitchFamily="18" charset="0"/>
              </a:rPr>
              <a:t> and she honored her commitment by raising him </a:t>
            </a:r>
          </a:p>
          <a:p>
            <a:pPr algn="ctr">
              <a:spcBef>
                <a:spcPts val="0"/>
              </a:spcBef>
              <a:buFont typeface="Arial" panose="020B0604020202020204" pitchFamily="34" charset="0"/>
              <a:buNone/>
            </a:pPr>
            <a:r>
              <a:rPr lang="en-US" altLang="en-US" sz="4000" b="1" dirty="0">
                <a:latin typeface="Times New Roman" panose="02020603050405020304" pitchFamily="18" charset="0"/>
                <a:cs typeface="Times New Roman" panose="02020603050405020304" pitchFamily="18" charset="0"/>
              </a:rPr>
              <a:t>to know and love God. </a:t>
            </a:r>
          </a:p>
        </p:txBody>
      </p:sp>
      <p:sp>
        <p:nvSpPr>
          <p:cNvPr id="4" name="TextBox 3">
            <a:extLst>
              <a:ext uri="{FF2B5EF4-FFF2-40B4-BE49-F238E27FC236}">
                <a16:creationId xmlns:a16="http://schemas.microsoft.com/office/drawing/2014/main" id="{4E4AC165-A1DD-AFC6-AE0E-97D75E7ACC6E}"/>
              </a:ext>
            </a:extLst>
          </p:cNvPr>
          <p:cNvSpPr txBox="1">
            <a:spLocks noChangeArrowheads="1"/>
          </p:cNvSpPr>
          <p:nvPr/>
        </p:nvSpPr>
        <p:spPr bwMode="auto">
          <a:xfrm>
            <a:off x="533400" y="2133600"/>
            <a:ext cx="11125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800" b="1" dirty="0">
                <a:solidFill>
                  <a:srgbClr val="0000FF"/>
                </a:solidFill>
                <a:latin typeface="Arial" panose="020B0604020202020204" pitchFamily="34" charset="0"/>
              </a:rPr>
              <a:t>We know that son as “Tim Tebow”</a:t>
            </a:r>
          </a:p>
        </p:txBody>
      </p:sp>
      <p:pic>
        <p:nvPicPr>
          <p:cNvPr id="3074" name="Picture 2" descr="Jets, Broncos Complete Trade For Tim Tebow : The Two-Way : NPR">
            <a:extLst>
              <a:ext uri="{FF2B5EF4-FFF2-40B4-BE49-F238E27FC236}">
                <a16:creationId xmlns:a16="http://schemas.microsoft.com/office/drawing/2014/main" id="{0FB7CE4D-D8BD-51D2-F300-28C0BB56F8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349063"/>
            <a:ext cx="3657600" cy="348267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im Tebow Super Bowl ad: an astonishingly bold stand - CSMonitor.com">
            <a:extLst>
              <a:ext uri="{FF2B5EF4-FFF2-40B4-BE49-F238E27FC236}">
                <a16:creationId xmlns:a16="http://schemas.microsoft.com/office/drawing/2014/main" id="{0F0ED12E-1E47-FAF1-26D0-146679B68B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799" y="3893405"/>
            <a:ext cx="4407494" cy="293833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oll: Tebow 3rd most influential athlete in U.S.">
            <a:extLst>
              <a:ext uri="{FF2B5EF4-FFF2-40B4-BE49-F238E27FC236}">
                <a16:creationId xmlns:a16="http://schemas.microsoft.com/office/drawing/2014/main" id="{D1755169-789A-2E91-8775-2FD9404B37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2293" y="3048000"/>
            <a:ext cx="3999707" cy="37837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57DA806-ADBD-78F7-7103-B3C7C266FFAB}"/>
              </a:ext>
            </a:extLst>
          </p:cNvPr>
          <p:cNvSpPr txBox="1"/>
          <p:nvPr/>
        </p:nvSpPr>
        <p:spPr>
          <a:xfrm>
            <a:off x="3862343" y="3139409"/>
            <a:ext cx="4329949" cy="584775"/>
          </a:xfrm>
          <a:prstGeom prst="rect">
            <a:avLst/>
          </a:prstGeom>
          <a:noFill/>
        </p:spPr>
        <p:txBody>
          <a:bodyPr wrap="square" rtlCol="0">
            <a:spAutoFit/>
          </a:bodyPr>
          <a:lstStyle/>
          <a:p>
            <a:r>
              <a:rPr lang="en-US" sz="3200" b="1" dirty="0"/>
              <a:t>Eph. 2:8,9; John 3:16</a:t>
            </a:r>
          </a:p>
        </p:txBody>
      </p:sp>
      <p:cxnSp>
        <p:nvCxnSpPr>
          <p:cNvPr id="5" name="Straight Arrow Connector 4">
            <a:extLst>
              <a:ext uri="{FF2B5EF4-FFF2-40B4-BE49-F238E27FC236}">
                <a16:creationId xmlns:a16="http://schemas.microsoft.com/office/drawing/2014/main" id="{0875DBA3-9CD8-95D6-77D5-35AC4E942771}"/>
              </a:ext>
            </a:extLst>
          </p:cNvPr>
          <p:cNvCxnSpPr>
            <a:cxnSpLocks/>
          </p:cNvCxnSpPr>
          <p:nvPr/>
        </p:nvCxnSpPr>
        <p:spPr>
          <a:xfrm>
            <a:off x="4876800" y="3581400"/>
            <a:ext cx="838200" cy="153583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2C63E5C-5AE2-3A9B-9AE9-6BF6268AC24A}"/>
              </a:ext>
            </a:extLst>
          </p:cNvPr>
          <p:cNvCxnSpPr>
            <a:stCxn id="2" idx="3"/>
          </p:cNvCxnSpPr>
          <p:nvPr/>
        </p:nvCxnSpPr>
        <p:spPr>
          <a:xfrm>
            <a:off x="8192292" y="3431797"/>
            <a:ext cx="1104108" cy="29238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 fill="hold"/>
                                        <p:tgtEl>
                                          <p:spTgt spid="3074"/>
                                        </p:tgtEl>
                                        <p:attrNameLst>
                                          <p:attrName>ppt_w</p:attrName>
                                        </p:attrNameLst>
                                      </p:cBhvr>
                                      <p:tavLst>
                                        <p:tav tm="0">
                                          <p:val>
                                            <p:fltVal val="0"/>
                                          </p:val>
                                        </p:tav>
                                        <p:tav tm="100000">
                                          <p:val>
                                            <p:strVal val="#ppt_w"/>
                                          </p:val>
                                        </p:tav>
                                      </p:tavLst>
                                    </p:anim>
                                    <p:anim calcmode="lin" valueType="num">
                                      <p:cBhvr>
                                        <p:cTn id="13" dur="500" fill="hold"/>
                                        <p:tgtEl>
                                          <p:spTgt spid="3074"/>
                                        </p:tgtEl>
                                        <p:attrNameLst>
                                          <p:attrName>ppt_h</p:attrName>
                                        </p:attrNameLst>
                                      </p:cBhvr>
                                      <p:tavLst>
                                        <p:tav tm="0">
                                          <p:val>
                                            <p:fltVal val="0"/>
                                          </p:val>
                                        </p:tav>
                                        <p:tav tm="100000">
                                          <p:val>
                                            <p:strVal val="#ppt_h"/>
                                          </p:val>
                                        </p:tav>
                                      </p:tavLst>
                                    </p:anim>
                                    <p:animEffect transition="in" filter="fade">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Effect transition="in" filter="barn(inVertical)">
                                      <p:cBhvr>
                                        <p:cTn id="19" dur="500"/>
                                        <p:tgtEl>
                                          <p:spTgt spid="307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078"/>
                                        </p:tgtEl>
                                        <p:attrNameLst>
                                          <p:attrName>style.visibility</p:attrName>
                                        </p:attrNameLst>
                                      </p:cBhvr>
                                      <p:to>
                                        <p:strVal val="visible"/>
                                      </p:to>
                                    </p:set>
                                    <p:animEffect transition="in" filter="wipe(down)">
                                      <p:cBhvr>
                                        <p:cTn id="24" dur="500"/>
                                        <p:tgtEl>
                                          <p:spTgt spid="307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a:extLst>
              <a:ext uri="{FF2B5EF4-FFF2-40B4-BE49-F238E27FC236}">
                <a16:creationId xmlns:a16="http://schemas.microsoft.com/office/drawing/2014/main" id="{CB3E1C33-027B-BE54-E61B-BDE62CFCD7EB}"/>
              </a:ext>
            </a:extLst>
          </p:cNvPr>
          <p:cNvSpPr>
            <a:spLocks noGrp="1"/>
          </p:cNvSpPr>
          <p:nvPr>
            <p:ph idx="1"/>
          </p:nvPr>
        </p:nvSpPr>
        <p:spPr>
          <a:xfrm>
            <a:off x="76200" y="26266"/>
            <a:ext cx="12039600" cy="3959225"/>
          </a:xfrm>
        </p:spPr>
        <p:txBody>
          <a:bodyPr/>
          <a:lstStyle/>
          <a:p>
            <a:pPr algn="ctr">
              <a:spcBef>
                <a:spcPts val="0"/>
              </a:spcBef>
              <a:buFont typeface="Arial" panose="020B0604020202020204" pitchFamily="34" charset="0"/>
              <a:buNone/>
            </a:pPr>
            <a:r>
              <a:rPr lang="en-US" altLang="en-US" sz="4800" b="1" dirty="0">
                <a:latin typeface="Times New Roman" panose="02020603050405020304" pitchFamily="18" charset="0"/>
                <a:cs typeface="Times New Roman" panose="02020603050405020304" pitchFamily="18" charset="0"/>
              </a:rPr>
              <a:t>Application</a:t>
            </a:r>
          </a:p>
        </p:txBody>
      </p:sp>
      <p:sp>
        <p:nvSpPr>
          <p:cNvPr id="4" name="TextBox 3">
            <a:extLst>
              <a:ext uri="{FF2B5EF4-FFF2-40B4-BE49-F238E27FC236}">
                <a16:creationId xmlns:a16="http://schemas.microsoft.com/office/drawing/2014/main" id="{4E4AC165-A1DD-AFC6-AE0E-97D75E7ACC6E}"/>
              </a:ext>
            </a:extLst>
          </p:cNvPr>
          <p:cNvSpPr txBox="1">
            <a:spLocks noChangeArrowheads="1"/>
          </p:cNvSpPr>
          <p:nvPr/>
        </p:nvSpPr>
        <p:spPr bwMode="auto">
          <a:xfrm>
            <a:off x="381000" y="914400"/>
            <a:ext cx="111252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800" b="1" dirty="0">
                <a:latin typeface="Times New Roman" panose="02020603050405020304" pitchFamily="18" charset="0"/>
                <a:cs typeface="Times New Roman" panose="02020603050405020304" pitchFamily="18" charset="0"/>
              </a:rPr>
              <a:t>Who’s voices are you listening to?</a:t>
            </a:r>
          </a:p>
          <a:p>
            <a:pPr algn="ctr" eaLnBrk="1" hangingPunct="1">
              <a:spcBef>
                <a:spcPct val="0"/>
              </a:spcBef>
              <a:buFontTx/>
              <a:buNone/>
            </a:pPr>
            <a:r>
              <a:rPr lang="en-US" altLang="en-US" sz="4800" b="1" dirty="0">
                <a:latin typeface="Times New Roman" panose="02020603050405020304" pitchFamily="18" charset="0"/>
                <a:cs typeface="Times New Roman" panose="02020603050405020304" pitchFamily="18" charset="0"/>
              </a:rPr>
              <a:t>What seeds are they sowing into the soil of your soul?</a:t>
            </a:r>
          </a:p>
          <a:p>
            <a:pPr algn="ctr" eaLnBrk="1" hangingPunct="1">
              <a:spcBef>
                <a:spcPct val="0"/>
              </a:spcBef>
              <a:buFontTx/>
              <a:buNone/>
            </a:pPr>
            <a:r>
              <a:rPr lang="en-US" altLang="en-US" sz="4800" b="1" dirty="0">
                <a:latin typeface="Times New Roman" panose="02020603050405020304" pitchFamily="18" charset="0"/>
                <a:cs typeface="Times New Roman" panose="02020603050405020304" pitchFamily="18" charset="0"/>
              </a:rPr>
              <a:t>What will these seeds produce in and through your life?</a:t>
            </a:r>
          </a:p>
          <a:p>
            <a:pPr algn="ctr" eaLnBrk="1" hangingPunct="1">
              <a:spcBef>
                <a:spcPct val="0"/>
              </a:spcBef>
              <a:buFontTx/>
              <a:buNone/>
            </a:pPr>
            <a:r>
              <a:rPr lang="en-US" altLang="en-US" sz="4800" b="1" dirty="0">
                <a:latin typeface="Times New Roman" panose="02020603050405020304" pitchFamily="18" charset="0"/>
                <a:cs typeface="Times New Roman" panose="02020603050405020304" pitchFamily="18" charset="0"/>
              </a:rPr>
              <a:t>Are you prepared to do some “weeding” and “Feeding”?</a:t>
            </a:r>
          </a:p>
        </p:txBody>
      </p:sp>
    </p:spTree>
    <p:extLst>
      <p:ext uri="{BB962C8B-B14F-4D97-AF65-F5344CB8AC3E}">
        <p14:creationId xmlns:p14="http://schemas.microsoft.com/office/powerpoint/2010/main" val="2181314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down)">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p:cTn id="24"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5"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6"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27"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Wheat Field Photos, Download The BEST Free Wheat Field Stock Photos &amp; HD  Images">
            <a:extLst>
              <a:ext uri="{FF2B5EF4-FFF2-40B4-BE49-F238E27FC236}">
                <a16:creationId xmlns:a16="http://schemas.microsoft.com/office/drawing/2014/main" id="{50BA6A8B-9362-D4C4-9F8C-23975E0C6B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35273"/>
            <a:ext cx="6705600" cy="50227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455C70B-23BA-2E57-0963-2CD8D49F1744}"/>
              </a:ext>
            </a:extLst>
          </p:cNvPr>
          <p:cNvSpPr txBox="1"/>
          <p:nvPr/>
        </p:nvSpPr>
        <p:spPr>
          <a:xfrm>
            <a:off x="152400" y="76200"/>
            <a:ext cx="12268200" cy="1384995"/>
          </a:xfrm>
          <a:prstGeom prst="rect">
            <a:avLst/>
          </a:prstGeom>
          <a:noFill/>
        </p:spPr>
        <p:txBody>
          <a:bodyPr wrap="square">
            <a:spAutoFit/>
          </a:bodyPr>
          <a:lstStyle/>
          <a:p>
            <a:r>
              <a:rPr lang="en-US" sz="3200" b="1" dirty="0"/>
              <a:t>Ps 126:5-6 </a:t>
            </a:r>
            <a:r>
              <a:rPr lang="en-US" sz="4400" dirty="0">
                <a:solidFill>
                  <a:srgbClr val="FF0000"/>
                </a:solidFill>
                <a:latin typeface="Times New Roman" panose="02020603050405020304" pitchFamily="18" charset="0"/>
                <a:cs typeface="Times New Roman" panose="02020603050405020304" pitchFamily="18" charset="0"/>
              </a:rPr>
              <a:t> ”</a:t>
            </a:r>
            <a:r>
              <a:rPr lang="en-US" sz="4000" b="1" i="1" dirty="0">
                <a:solidFill>
                  <a:srgbClr val="FF0000"/>
                </a:solidFill>
                <a:latin typeface="Times New Roman" panose="02020603050405020304" pitchFamily="18" charset="0"/>
                <a:cs typeface="Times New Roman" panose="02020603050405020304" pitchFamily="18" charset="0"/>
              </a:rPr>
              <a:t>They that sow in tears shall reap in joy. </a:t>
            </a:r>
            <a:br>
              <a:rPr lang="en-US" sz="4000" b="1" i="1" dirty="0">
                <a:solidFill>
                  <a:srgbClr val="FF0000"/>
                </a:solidFill>
                <a:latin typeface="Times New Roman" panose="02020603050405020304" pitchFamily="18" charset="0"/>
                <a:cs typeface="Times New Roman" panose="02020603050405020304" pitchFamily="18" charset="0"/>
              </a:rPr>
            </a:br>
            <a:r>
              <a:rPr lang="en-US" sz="4000" b="1" i="1" dirty="0">
                <a:solidFill>
                  <a:srgbClr val="FF0000"/>
                </a:solidFill>
                <a:latin typeface="Times New Roman" panose="02020603050405020304" pitchFamily="18" charset="0"/>
                <a:cs typeface="Times New Roman" panose="02020603050405020304" pitchFamily="18" charset="0"/>
              </a:rPr>
              <a:t>He that </a:t>
            </a:r>
            <a:r>
              <a:rPr lang="en-US" sz="4000" b="1" i="1" dirty="0" err="1">
                <a:solidFill>
                  <a:srgbClr val="FF0000"/>
                </a:solidFill>
                <a:latin typeface="Times New Roman" panose="02020603050405020304" pitchFamily="18" charset="0"/>
                <a:cs typeface="Times New Roman" panose="02020603050405020304" pitchFamily="18" charset="0"/>
              </a:rPr>
              <a:t>goeth</a:t>
            </a:r>
            <a:r>
              <a:rPr lang="en-US" sz="4000" b="1" i="1" dirty="0">
                <a:solidFill>
                  <a:srgbClr val="FF0000"/>
                </a:solidFill>
                <a:latin typeface="Times New Roman" panose="02020603050405020304" pitchFamily="18" charset="0"/>
                <a:cs typeface="Times New Roman" panose="02020603050405020304" pitchFamily="18" charset="0"/>
              </a:rPr>
              <a:t> forth and </a:t>
            </a:r>
            <a:r>
              <a:rPr lang="en-US" sz="4000" b="1" i="1" dirty="0" err="1">
                <a:solidFill>
                  <a:srgbClr val="FF0000"/>
                </a:solidFill>
                <a:latin typeface="Times New Roman" panose="02020603050405020304" pitchFamily="18" charset="0"/>
                <a:cs typeface="Times New Roman" panose="02020603050405020304" pitchFamily="18" charset="0"/>
              </a:rPr>
              <a:t>weepeth</a:t>
            </a:r>
            <a:r>
              <a:rPr lang="en-US" sz="4000" b="1" i="1" dirty="0">
                <a:solidFill>
                  <a:srgbClr val="FF0000"/>
                </a:solidFill>
                <a:latin typeface="Times New Roman" panose="02020603050405020304" pitchFamily="18" charset="0"/>
                <a:cs typeface="Times New Roman" panose="02020603050405020304" pitchFamily="18" charset="0"/>
              </a:rPr>
              <a:t>, bearing precious seed, </a:t>
            </a:r>
            <a:endParaRPr lang="en-US" b="1" i="1"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65CDB05-B615-C771-E70F-D0CCC3924C16}"/>
              </a:ext>
            </a:extLst>
          </p:cNvPr>
          <p:cNvSpPr txBox="1"/>
          <p:nvPr/>
        </p:nvSpPr>
        <p:spPr>
          <a:xfrm>
            <a:off x="6705600" y="1843049"/>
            <a:ext cx="5550159" cy="4401205"/>
          </a:xfrm>
          <a:prstGeom prst="rect">
            <a:avLst/>
          </a:prstGeom>
          <a:noFill/>
        </p:spPr>
        <p:txBody>
          <a:bodyPr wrap="square">
            <a:spAutoFit/>
          </a:bodyPr>
          <a:lstStyle/>
          <a:p>
            <a:pPr algn="ct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shall doubtless come again with rejoicing, </a:t>
            </a:r>
          </a:p>
          <a:p>
            <a:pPr algn="ct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bringing his sheaves </a:t>
            </a:r>
          </a:p>
          <a:p>
            <a:pPr algn="ct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with him.” </a:t>
            </a:r>
          </a:p>
          <a:p>
            <a:pPr algn="ctr"/>
            <a:r>
              <a:rPr lang="en-US" sz="4000" b="1" dirty="0">
                <a:latin typeface="Times New Roman" panose="02020603050405020304" pitchFamily="18" charset="0"/>
                <a:cs typeface="Times New Roman" panose="02020603050405020304" pitchFamily="18" charset="0"/>
              </a:rPr>
              <a:t>What will you be bringing to God in that inevitable day!</a:t>
            </a:r>
            <a:endParaRPr lang="en-US" dirty="0"/>
          </a:p>
        </p:txBody>
      </p:sp>
    </p:spTree>
    <p:extLst>
      <p:ext uri="{BB962C8B-B14F-4D97-AF65-F5344CB8AC3E}">
        <p14:creationId xmlns:p14="http://schemas.microsoft.com/office/powerpoint/2010/main" val="378060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p:cTn id="7"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2028D8D4-3157-149C-ABE5-E169640861A1}"/>
              </a:ext>
            </a:extLst>
          </p:cNvPr>
          <p:cNvSpPr>
            <a:spLocks noGrp="1"/>
          </p:cNvSpPr>
          <p:nvPr>
            <p:ph idx="1"/>
          </p:nvPr>
        </p:nvSpPr>
        <p:spPr>
          <a:xfrm>
            <a:off x="0" y="152400"/>
            <a:ext cx="12115800" cy="6248400"/>
          </a:xfrm>
        </p:spPr>
        <p:txBody>
          <a:bodyPr/>
          <a:lstStyle/>
          <a:p>
            <a:pPr algn="ctr" eaLnBrk="1" hangingPunct="1">
              <a:buFont typeface="Arial" panose="020B0604020202020204" pitchFamily="34" charset="0"/>
              <a:buNone/>
            </a:pPr>
            <a:r>
              <a:rPr lang="en-US" altLang="en-US" sz="4800" b="1" dirty="0">
                <a:latin typeface="Times New Roman" panose="02020603050405020304" pitchFamily="18" charset="0"/>
                <a:cs typeface="Times New Roman" panose="02020603050405020304" pitchFamily="18" charset="0"/>
              </a:rPr>
              <a:t>The Bible often uses agricultural terms to describe our lives and Relationships.  </a:t>
            </a:r>
          </a:p>
          <a:p>
            <a:pPr algn="ctr" eaLnBrk="1" hangingPunct="1">
              <a:spcBef>
                <a:spcPct val="0"/>
              </a:spcBef>
              <a:buFont typeface="Arial" panose="020B0604020202020204" pitchFamily="34" charset="0"/>
              <a:buNone/>
            </a:pPr>
            <a:r>
              <a:rPr lang="en-US" altLang="en-US" sz="4400" b="1" dirty="0">
                <a:latin typeface="Times New Roman" panose="02020603050405020304" pitchFamily="18" charset="0"/>
                <a:cs typeface="Times New Roman" panose="02020603050405020304" pitchFamily="18" charset="0"/>
              </a:rPr>
              <a:t>“Seed” is mentioned 254 times in the Bible,</a:t>
            </a:r>
          </a:p>
          <a:p>
            <a:pPr algn="ctr" eaLnBrk="1" hangingPunct="1">
              <a:spcBef>
                <a:spcPct val="0"/>
              </a:spcBef>
              <a:buFont typeface="Arial" panose="020B0604020202020204" pitchFamily="34" charset="0"/>
              <a:buNone/>
            </a:pPr>
            <a:r>
              <a:rPr lang="en-US" altLang="en-US" sz="4400" b="1" dirty="0">
                <a:latin typeface="Times New Roman" panose="02020603050405020304" pitchFamily="18" charset="0"/>
                <a:cs typeface="Times New Roman" panose="02020603050405020304" pitchFamily="18" charset="0"/>
              </a:rPr>
              <a:t>Often metaphorically.  </a:t>
            </a:r>
          </a:p>
          <a:p>
            <a:pPr algn="ctr">
              <a:buFont typeface="Arial" panose="020B0604020202020204" pitchFamily="34" charset="0"/>
              <a:buNone/>
            </a:pPr>
            <a:r>
              <a:rPr lang="en-US" altLang="en-US" sz="4800" b="1" dirty="0">
                <a:latin typeface="Times New Roman" panose="02020603050405020304" pitchFamily="18" charset="0"/>
                <a:cs typeface="Times New Roman" panose="02020603050405020304" pitchFamily="18" charset="0"/>
              </a:rPr>
              <a:t>The importance of planting even small seeds or “preparations” can’t be overstated.</a:t>
            </a:r>
          </a:p>
          <a:p>
            <a:pPr eaLnBrk="1" hangingPunct="1">
              <a:buFont typeface="Arial" panose="020B0604020202020204" pitchFamily="34" charset="0"/>
              <a:buNone/>
            </a:pPr>
            <a:endParaRPr lang="en-US" altLang="en-US" b="1" dirty="0">
              <a:solidFill>
                <a:srgbClr val="0000FF"/>
              </a:solidFill>
            </a:endParaRPr>
          </a:p>
        </p:txBody>
      </p:sp>
      <p:pic>
        <p:nvPicPr>
          <p:cNvPr id="2052" name="Picture 4" descr="Sowing, Germination, and Hardening – Bank on Seeds">
            <a:extLst>
              <a:ext uri="{FF2B5EF4-FFF2-40B4-BE49-F238E27FC236}">
                <a16:creationId xmlns:a16="http://schemas.microsoft.com/office/drawing/2014/main" id="{EBAD12F7-C322-105D-EEC5-5A0E270592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546112"/>
            <a:ext cx="4419600" cy="21683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xEl>
                                              <p:pRg st="1" end="1"/>
                                            </p:txEl>
                                          </p:spTgt>
                                        </p:tgtEl>
                                        <p:attrNameLst>
                                          <p:attrName>style.visibility</p:attrName>
                                        </p:attrNameLst>
                                      </p:cBhvr>
                                      <p:to>
                                        <p:strVal val="visible"/>
                                      </p:to>
                                    </p:set>
                                    <p:animEffect transition="in" filter="barn(inVertical)">
                                      <p:cBhvr>
                                        <p:cTn id="7" dur="500"/>
                                        <p:tgtEl>
                                          <p:spTgt spid="4098">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098">
                                            <p:txEl>
                                              <p:pRg st="2" end="2"/>
                                            </p:txEl>
                                          </p:spTgt>
                                        </p:tgtEl>
                                        <p:attrNameLst>
                                          <p:attrName>style.visibility</p:attrName>
                                        </p:attrNameLst>
                                      </p:cBhvr>
                                      <p:to>
                                        <p:strVal val="visible"/>
                                      </p:to>
                                    </p:set>
                                    <p:animEffect transition="in" filter="barn(inVertical)">
                                      <p:cBhvr>
                                        <p:cTn id="10" dur="500"/>
                                        <p:tgtEl>
                                          <p:spTgt spid="4098">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4098">
                                            <p:txEl>
                                              <p:pRg st="3" end="3"/>
                                            </p:txEl>
                                          </p:spTgt>
                                        </p:tgtEl>
                                        <p:attrNameLst>
                                          <p:attrName>style.visibility</p:attrName>
                                        </p:attrNameLst>
                                      </p:cBhvr>
                                      <p:to>
                                        <p:strVal val="visible"/>
                                      </p:to>
                                    </p:set>
                                    <p:animEffect transition="in" filter="box(in)">
                                      <p:cBhvr>
                                        <p:cTn id="15" dur="500"/>
                                        <p:tgtEl>
                                          <p:spTgt spid="4098">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052"/>
                                        </p:tgtEl>
                                        <p:attrNameLst>
                                          <p:attrName>style.visibility</p:attrName>
                                        </p:attrNameLst>
                                      </p:cBhvr>
                                      <p:to>
                                        <p:strVal val="visible"/>
                                      </p:to>
                                    </p:set>
                                    <p:anim calcmode="lin" valueType="num">
                                      <p:cBhvr>
                                        <p:cTn id="20" dur="500" fill="hold"/>
                                        <p:tgtEl>
                                          <p:spTgt spid="2052"/>
                                        </p:tgtEl>
                                        <p:attrNameLst>
                                          <p:attrName>ppt_w</p:attrName>
                                        </p:attrNameLst>
                                      </p:cBhvr>
                                      <p:tavLst>
                                        <p:tav tm="0">
                                          <p:val>
                                            <p:fltVal val="0"/>
                                          </p:val>
                                        </p:tav>
                                        <p:tav tm="100000">
                                          <p:val>
                                            <p:strVal val="#ppt_w"/>
                                          </p:val>
                                        </p:tav>
                                      </p:tavLst>
                                    </p:anim>
                                    <p:anim calcmode="lin" valueType="num">
                                      <p:cBhvr>
                                        <p:cTn id="21" dur="500" fill="hold"/>
                                        <p:tgtEl>
                                          <p:spTgt spid="2052"/>
                                        </p:tgtEl>
                                        <p:attrNameLst>
                                          <p:attrName>ppt_h</p:attrName>
                                        </p:attrNameLst>
                                      </p:cBhvr>
                                      <p:tavLst>
                                        <p:tav tm="0">
                                          <p:val>
                                            <p:fltVal val="0"/>
                                          </p:val>
                                        </p:tav>
                                        <p:tav tm="100000">
                                          <p:val>
                                            <p:strVal val="#ppt_h"/>
                                          </p:val>
                                        </p:tav>
                                      </p:tavLst>
                                    </p:anim>
                                    <p:animEffect transition="in" filter="fade">
                                      <p:cBhvr>
                                        <p:cTn id="2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alph Waldo Emerson quote: The purpose of life is not to be happy. It...">
            <a:extLst>
              <a:ext uri="{FF2B5EF4-FFF2-40B4-BE49-F238E27FC236}">
                <a16:creationId xmlns:a16="http://schemas.microsoft.com/office/drawing/2014/main" id="{86B64374-7846-8EF4-6AA7-AEC9CF2B69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333"/>
          <a:stretch/>
        </p:blipFill>
        <p:spPr bwMode="auto">
          <a:xfrm>
            <a:off x="8458200" y="0"/>
            <a:ext cx="3701415" cy="5105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ext&#10;&#10;Description automatically generated">
            <a:extLst>
              <a:ext uri="{FF2B5EF4-FFF2-40B4-BE49-F238E27FC236}">
                <a16:creationId xmlns:a16="http://schemas.microsoft.com/office/drawing/2014/main" id="{2A65EA9F-4513-D161-C1F1-632372EFD025}"/>
              </a:ext>
            </a:extLst>
          </p:cNvPr>
          <p:cNvPicPr>
            <a:picLocks noChangeAspect="1"/>
          </p:cNvPicPr>
          <p:nvPr/>
        </p:nvPicPr>
        <p:blipFill rotWithShape="1">
          <a:blip r:embed="rId3">
            <a:extLst>
              <a:ext uri="{28A0092B-C50C-407E-A947-70E740481C1C}">
                <a14:useLocalDpi xmlns:a14="http://schemas.microsoft.com/office/drawing/2010/main" val="0"/>
              </a:ext>
            </a:extLst>
          </a:blip>
          <a:srcRect r="1099" b="6593"/>
          <a:stretch/>
        </p:blipFill>
        <p:spPr>
          <a:xfrm>
            <a:off x="0" y="-76200"/>
            <a:ext cx="8229600" cy="6477000"/>
          </a:xfrm>
          <a:prstGeom prst="rect">
            <a:avLst/>
          </a:prstGeom>
        </p:spPr>
      </p:pic>
      <p:sp>
        <p:nvSpPr>
          <p:cNvPr id="7" name="TextBox 6">
            <a:extLst>
              <a:ext uri="{FF2B5EF4-FFF2-40B4-BE49-F238E27FC236}">
                <a16:creationId xmlns:a16="http://schemas.microsoft.com/office/drawing/2014/main" id="{867C843E-C373-DA76-248C-3DF1B319BED9}"/>
              </a:ext>
            </a:extLst>
          </p:cNvPr>
          <p:cNvSpPr txBox="1"/>
          <p:nvPr/>
        </p:nvSpPr>
        <p:spPr>
          <a:xfrm>
            <a:off x="304800" y="-27709"/>
            <a:ext cx="7620000" cy="5016758"/>
          </a:xfrm>
          <a:prstGeom prst="rect">
            <a:avLst/>
          </a:prstGeom>
          <a:solidFill>
            <a:schemeClr val="tx1"/>
          </a:solidFill>
          <a:effectLst>
            <a:softEdge rad="355600"/>
          </a:effectLst>
        </p:spPr>
        <p:txBody>
          <a:bodyPr wrap="square" rtlCol="0">
            <a:spAutoFit/>
          </a:bodyPr>
          <a:lstStyle/>
          <a:p>
            <a:pPr algn="ctr"/>
            <a:r>
              <a:rPr lang="en-US" sz="4000" dirty="0">
                <a:solidFill>
                  <a:schemeClr val="bg1"/>
                </a:solidFill>
                <a:latin typeface="Georgia" panose="02040502050405020303" pitchFamily="18" charset="0"/>
              </a:rPr>
              <a:t>Sow a thought </a:t>
            </a:r>
          </a:p>
          <a:p>
            <a:pPr algn="ctr"/>
            <a:r>
              <a:rPr lang="en-US" sz="4000" dirty="0">
                <a:solidFill>
                  <a:schemeClr val="bg1"/>
                </a:solidFill>
                <a:latin typeface="Georgia" panose="02040502050405020303" pitchFamily="18" charset="0"/>
              </a:rPr>
              <a:t>and you reap and action;</a:t>
            </a:r>
          </a:p>
          <a:p>
            <a:pPr algn="ctr"/>
            <a:r>
              <a:rPr lang="en-US" sz="4000" dirty="0">
                <a:solidFill>
                  <a:schemeClr val="bg1"/>
                </a:solidFill>
                <a:latin typeface="Georgia" panose="02040502050405020303" pitchFamily="18" charset="0"/>
              </a:rPr>
              <a:t>Sow and act </a:t>
            </a:r>
          </a:p>
          <a:p>
            <a:pPr algn="ctr"/>
            <a:r>
              <a:rPr lang="en-US" sz="4000" dirty="0">
                <a:solidFill>
                  <a:schemeClr val="bg1"/>
                </a:solidFill>
                <a:latin typeface="Georgia" panose="02040502050405020303" pitchFamily="18" charset="0"/>
              </a:rPr>
              <a:t>and you reap a habit;</a:t>
            </a:r>
          </a:p>
          <a:p>
            <a:pPr algn="ctr"/>
            <a:r>
              <a:rPr lang="en-US" sz="4000" dirty="0">
                <a:solidFill>
                  <a:schemeClr val="bg1"/>
                </a:solidFill>
                <a:latin typeface="Georgia" panose="02040502050405020303" pitchFamily="18" charset="0"/>
              </a:rPr>
              <a:t>Sow a habit </a:t>
            </a:r>
          </a:p>
          <a:p>
            <a:pPr algn="ctr"/>
            <a:r>
              <a:rPr lang="en-US" sz="4000" dirty="0">
                <a:solidFill>
                  <a:schemeClr val="bg1"/>
                </a:solidFill>
                <a:latin typeface="Georgia" panose="02040502050405020303" pitchFamily="18" charset="0"/>
              </a:rPr>
              <a:t>and you reap a character; </a:t>
            </a:r>
          </a:p>
          <a:p>
            <a:pPr algn="ctr"/>
            <a:r>
              <a:rPr lang="en-US" sz="4000" dirty="0">
                <a:solidFill>
                  <a:schemeClr val="bg1"/>
                </a:solidFill>
                <a:latin typeface="Georgia" panose="02040502050405020303" pitchFamily="18" charset="0"/>
              </a:rPr>
              <a:t>Sow a character </a:t>
            </a:r>
          </a:p>
          <a:p>
            <a:pPr algn="ctr"/>
            <a:r>
              <a:rPr lang="en-US" sz="4000" dirty="0">
                <a:solidFill>
                  <a:schemeClr val="bg1"/>
                </a:solidFill>
                <a:latin typeface="Georgia" panose="02040502050405020303" pitchFamily="18" charset="0"/>
              </a:rPr>
              <a:t>and your reap a destiny!</a:t>
            </a:r>
            <a:endParaRPr lang="en-US" sz="3200" dirty="0">
              <a:solidFill>
                <a:schemeClr val="bg1"/>
              </a:solidFill>
              <a:latin typeface="Georgia" panose="02040502050405020303" pitchFamily="18" charset="0"/>
            </a:endParaRPr>
          </a:p>
        </p:txBody>
      </p:sp>
      <p:sp>
        <p:nvSpPr>
          <p:cNvPr id="8" name="TextBox 7">
            <a:extLst>
              <a:ext uri="{FF2B5EF4-FFF2-40B4-BE49-F238E27FC236}">
                <a16:creationId xmlns:a16="http://schemas.microsoft.com/office/drawing/2014/main" id="{D14D33D9-ADD7-4EBA-2050-E30D2C2A01CD}"/>
              </a:ext>
            </a:extLst>
          </p:cNvPr>
          <p:cNvSpPr txBox="1"/>
          <p:nvPr/>
        </p:nvSpPr>
        <p:spPr>
          <a:xfrm>
            <a:off x="8534400" y="5105400"/>
            <a:ext cx="3429000" cy="461665"/>
          </a:xfrm>
          <a:prstGeom prst="rect">
            <a:avLst/>
          </a:prstGeom>
          <a:noFill/>
        </p:spPr>
        <p:txBody>
          <a:bodyPr wrap="square" rtlCol="0">
            <a:spAutoFit/>
          </a:bodyPr>
          <a:lstStyle/>
          <a:p>
            <a:r>
              <a:rPr lang="en-US" sz="2400" b="1" dirty="0"/>
              <a:t>Ralph Waldo Emerson</a:t>
            </a:r>
          </a:p>
        </p:txBody>
      </p:sp>
    </p:spTree>
    <p:extLst>
      <p:ext uri="{BB962C8B-B14F-4D97-AF65-F5344CB8AC3E}">
        <p14:creationId xmlns:p14="http://schemas.microsoft.com/office/powerpoint/2010/main" val="244899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anim calcmode="lin" valueType="num">
                                      <p:cBhvr>
                                        <p:cTn id="7" dur="1000" fill="hold"/>
                                        <p:tgtEl>
                                          <p:spTgt spid="7">
                                            <p:txEl>
                                              <p:pRg st="7" end="7"/>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7" end="7"/>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7" end="7"/>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a:extLst>
              <a:ext uri="{FF2B5EF4-FFF2-40B4-BE49-F238E27FC236}">
                <a16:creationId xmlns:a16="http://schemas.microsoft.com/office/drawing/2014/main" id="{3D8B5FB7-BA42-989F-A6BF-A02445FAD2B3}"/>
              </a:ext>
            </a:extLst>
          </p:cNvPr>
          <p:cNvSpPr>
            <a:spLocks noGrp="1"/>
          </p:cNvSpPr>
          <p:nvPr>
            <p:ph idx="1"/>
          </p:nvPr>
        </p:nvSpPr>
        <p:spPr>
          <a:xfrm>
            <a:off x="76200" y="0"/>
            <a:ext cx="12039600" cy="6934200"/>
          </a:xfrm>
        </p:spPr>
        <p:txBody>
          <a:bodyPr/>
          <a:lstStyle/>
          <a:p>
            <a:pPr marL="0" indent="0" algn="ctr">
              <a:buFont typeface="Arial" panose="020B0604020202020204" pitchFamily="34" charset="0"/>
              <a:buNone/>
              <a:defRPr/>
            </a:pPr>
            <a:r>
              <a:rPr lang="en-US" sz="4400" b="1" dirty="0">
                <a:latin typeface="Times New Roman" panose="02020603050405020304" pitchFamily="18" charset="0"/>
                <a:cs typeface="Times New Roman" panose="02020603050405020304" pitchFamily="18" charset="0"/>
              </a:rPr>
              <a:t>Into Every Field (</a:t>
            </a:r>
            <a:r>
              <a:rPr lang="en-US" sz="4000" b="1" dirty="0">
                <a:latin typeface="Times New Roman" panose="02020603050405020304" pitchFamily="18" charset="0"/>
                <a:cs typeface="Times New Roman" panose="02020603050405020304" pitchFamily="18" charset="0"/>
              </a:rPr>
              <a:t>Life</a:t>
            </a:r>
            <a:r>
              <a:rPr lang="en-US" sz="4400" b="1" dirty="0">
                <a:latin typeface="Times New Roman" panose="02020603050405020304" pitchFamily="18" charset="0"/>
                <a:cs typeface="Times New Roman" panose="02020603050405020304" pitchFamily="18" charset="0"/>
              </a:rPr>
              <a:t>) A Little Seed Will Fall.</a:t>
            </a:r>
            <a:r>
              <a:rPr lang="en-US" sz="3600" b="1" dirty="0">
                <a:latin typeface="Times New Roman" panose="02020603050405020304" pitchFamily="18" charset="0"/>
                <a:cs typeface="Times New Roman" panose="02020603050405020304" pitchFamily="18" charset="0"/>
              </a:rPr>
              <a:t>   </a:t>
            </a:r>
            <a:endParaRPr lang="en-US" sz="4000" b="1" dirty="0">
              <a:latin typeface="Times New Roman" panose="02020603050405020304" pitchFamily="18" charset="0"/>
              <a:cs typeface="Times New Roman" panose="02020603050405020304" pitchFamily="18" charset="0"/>
            </a:endParaRPr>
          </a:p>
          <a:p>
            <a:pPr marL="914400" indent="-914400">
              <a:buFont typeface="Arial" charset="0"/>
              <a:buAutoNum type="arabicPeriod"/>
              <a:defRPr/>
            </a:pPr>
            <a:r>
              <a:rPr lang="en-US" sz="4400" b="1" dirty="0">
                <a:latin typeface="Times New Roman" panose="02020603050405020304" pitchFamily="18" charset="0"/>
                <a:cs typeface="Times New Roman" panose="02020603050405020304" pitchFamily="18" charset="0"/>
              </a:rPr>
              <a:t>God Is Busy Planting </a:t>
            </a:r>
            <a:r>
              <a:rPr lang="en-US" sz="4400" b="1" i="1" u="sng" dirty="0">
                <a:solidFill>
                  <a:srgbClr val="FF0066"/>
                </a:solidFill>
                <a:latin typeface="Times New Roman" panose="02020603050405020304" pitchFamily="18" charset="0"/>
                <a:cs typeface="Times New Roman" panose="02020603050405020304" pitchFamily="18" charset="0"/>
              </a:rPr>
              <a:t>Good</a:t>
            </a:r>
            <a:r>
              <a:rPr lang="en-US" sz="4400" b="1" dirty="0">
                <a:latin typeface="Times New Roman" panose="02020603050405020304" pitchFamily="18" charset="0"/>
                <a:cs typeface="Times New Roman" panose="02020603050405020304" pitchFamily="18" charset="0"/>
              </a:rPr>
              <a:t> Seed.  </a:t>
            </a:r>
            <a:r>
              <a:rPr lang="en-US" b="1"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Mt 13:24      </a:t>
            </a:r>
          </a:p>
          <a:p>
            <a:pPr>
              <a:spcBef>
                <a:spcPts val="0"/>
              </a:spcBef>
              <a:buFont typeface="Arial" panose="020B0604020202020204" pitchFamily="34" charset="0"/>
              <a:buNone/>
              <a:defRPr/>
            </a:pPr>
            <a:r>
              <a:rPr lang="en-US" sz="3600" b="1" i="1" dirty="0">
                <a:solidFill>
                  <a:srgbClr val="FF0000"/>
                </a:solidFill>
                <a:latin typeface="Times New Roman" panose="02020603050405020304" pitchFamily="18" charset="0"/>
                <a:cs typeface="Times New Roman" panose="02020603050405020304" pitchFamily="18" charset="0"/>
              </a:rPr>
              <a:t> </a:t>
            </a:r>
            <a:r>
              <a:rPr lang="en-US" sz="4000" b="1" i="1" dirty="0">
                <a:solidFill>
                  <a:srgbClr val="FF0000"/>
                </a:solidFill>
                <a:latin typeface="Times New Roman" panose="02020603050405020304" pitchFamily="18" charset="0"/>
                <a:cs typeface="Times New Roman" panose="02020603050405020304" pitchFamily="18" charset="0"/>
              </a:rPr>
              <a:t>“The kingdom of heaven is likened unto a man which sowed </a:t>
            </a:r>
            <a:r>
              <a:rPr lang="en-US" sz="40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good </a:t>
            </a:r>
            <a:r>
              <a:rPr lang="en-US" sz="3600" b="1" dirty="0">
                <a:solidFill>
                  <a:srgbClr val="0000FF"/>
                </a:solidFill>
                <a:latin typeface="Times New Roman" panose="02020603050405020304" pitchFamily="18" charset="0"/>
                <a:cs typeface="Times New Roman" panose="02020603050405020304" pitchFamily="18" charset="0"/>
              </a:rPr>
              <a:t>(kalos: valuable, virtuous) </a:t>
            </a:r>
            <a:r>
              <a:rPr lang="en-US" sz="4000" b="1" i="1" dirty="0">
                <a:solidFill>
                  <a:srgbClr val="FF0000"/>
                </a:solidFill>
                <a:latin typeface="Times New Roman" panose="02020603050405020304" pitchFamily="18" charset="0"/>
                <a:cs typeface="Times New Roman" panose="02020603050405020304" pitchFamily="18" charset="0"/>
              </a:rPr>
              <a:t>seed in </a:t>
            </a:r>
            <a:r>
              <a:rPr lang="en-US" sz="40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his field</a:t>
            </a:r>
            <a:r>
              <a:rPr lang="en-US" sz="4000" b="1" i="1" dirty="0">
                <a:solidFill>
                  <a:srgbClr val="FF0000"/>
                </a:solidFill>
                <a:latin typeface="Times New Roman" panose="02020603050405020304" pitchFamily="18" charset="0"/>
                <a:cs typeface="Times New Roman" panose="02020603050405020304" pitchFamily="18" charset="0"/>
              </a:rPr>
              <a:t>.”</a:t>
            </a:r>
          </a:p>
          <a:p>
            <a:pPr>
              <a:spcBef>
                <a:spcPts val="0"/>
              </a:spcBef>
              <a:buFont typeface="Arial" panose="020B0604020202020204" pitchFamily="34" charset="0"/>
              <a:buNone/>
              <a:defRPr/>
            </a:pP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seed is the word of God.” </a:t>
            </a:r>
            <a:r>
              <a:rPr lang="en-US" sz="3600" b="1" dirty="0">
                <a:latin typeface="Times New Roman" panose="02020603050405020304" pitchFamily="18" charset="0"/>
                <a:cs typeface="Times New Roman" panose="02020603050405020304" pitchFamily="18" charset="0"/>
              </a:rPr>
              <a:t>Luke 8:11 </a:t>
            </a:r>
          </a:p>
          <a:p>
            <a:pPr>
              <a:spcBef>
                <a:spcPts val="0"/>
              </a:spcBef>
              <a:buFont typeface="Arial" panose="020B0604020202020204" pitchFamily="34" charset="0"/>
              <a:buNone/>
              <a:defRPr/>
            </a:pPr>
            <a:r>
              <a:rPr lang="en-US" sz="3600" b="1" dirty="0">
                <a:latin typeface="Times New Roman" panose="02020603050405020304" pitchFamily="18" charset="0"/>
                <a:cs typeface="Times New Roman" panose="02020603050405020304" pitchFamily="18" charset="0"/>
              </a:rPr>
              <a:t>          Mt 13:19 calls it </a:t>
            </a:r>
            <a:r>
              <a:rPr lang="en-US" sz="4000" b="1" i="1" dirty="0">
                <a:solidFill>
                  <a:srgbClr val="FF0000"/>
                </a:solidFill>
                <a:latin typeface="Times New Roman" panose="02020603050405020304" pitchFamily="18" charset="0"/>
                <a:cs typeface="Times New Roman" panose="02020603050405020304" pitchFamily="18" charset="0"/>
              </a:rPr>
              <a:t>“the word of the kingdom”</a:t>
            </a:r>
            <a:endParaRPr lang="en-US" sz="3600" b="1" i="1" dirty="0">
              <a:solidFill>
                <a:srgbClr val="FF0000"/>
              </a:solidFill>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buNone/>
              <a:defRPr/>
            </a:pPr>
            <a:r>
              <a:rPr lang="en-US" sz="4000" b="1" dirty="0">
                <a:latin typeface="Times New Roman" panose="02020603050405020304" pitchFamily="18" charset="0"/>
                <a:cs typeface="Times New Roman" panose="02020603050405020304" pitchFamily="18" charset="0"/>
              </a:rPr>
              <a:t>  </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The </a:t>
            </a:r>
            <a:r>
              <a:rPr lang="en-US" sz="4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initial </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purpose of the seed is to produce </a:t>
            </a:r>
            <a:r>
              <a:rPr lang="en-US" sz="40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life</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spcBef>
                <a:spcPts val="0"/>
              </a:spcBef>
              <a:buFont typeface="Arial" panose="020B0604020202020204" pitchFamily="34" charset="0"/>
              <a:buNone/>
              <a:defRPr/>
            </a:pPr>
            <a:r>
              <a:rPr lang="en-US" sz="4000" b="1" dirty="0">
                <a:latin typeface="Times New Roman" panose="02020603050405020304" pitchFamily="18" charset="0"/>
                <a:cs typeface="Times New Roman" panose="02020603050405020304" pitchFamily="18" charset="0"/>
              </a:rPr>
              <a:t>     Jn 1:1-5;  </a:t>
            </a:r>
            <a:r>
              <a:rPr lang="en-US" b="1" i="1"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Mt 13:38  </a:t>
            </a:r>
            <a:r>
              <a:rPr lang="en-US" sz="4000" b="1" i="1" dirty="0">
                <a:solidFill>
                  <a:srgbClr val="FF0000"/>
                </a:solidFill>
                <a:latin typeface="Times New Roman" panose="02020603050405020304" pitchFamily="18" charset="0"/>
                <a:cs typeface="Times New Roman" panose="02020603050405020304" pitchFamily="18" charset="0"/>
              </a:rPr>
              <a:t>“children of the kingdom” </a:t>
            </a:r>
          </a:p>
          <a:p>
            <a:pPr>
              <a:spcBef>
                <a:spcPts val="0"/>
              </a:spcBef>
              <a:buFont typeface="Arial" panose="020B0604020202020204" pitchFamily="34" charset="0"/>
              <a:buNone/>
              <a:defRPr/>
            </a:pP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1) Before it can do this, it must germinate. Jn 12:24 </a:t>
            </a:r>
            <a:r>
              <a:rPr lang="en-US" sz="3600" b="1" i="1" dirty="0">
                <a:solidFill>
                  <a:srgbClr val="FF0000"/>
                </a:solidFill>
                <a:latin typeface="Times New Roman" panose="02020603050405020304" pitchFamily="18" charset="0"/>
                <a:cs typeface="Times New Roman" panose="02020603050405020304" pitchFamily="18" charset="0"/>
              </a:rPr>
              <a:t>“Except a corn of wheat fall into the ground and die, </a:t>
            </a:r>
          </a:p>
          <a:p>
            <a:pPr>
              <a:spcBef>
                <a:spcPts val="0"/>
              </a:spcBef>
              <a:buFont typeface="Arial" panose="020B0604020202020204" pitchFamily="34" charset="0"/>
              <a:buNone/>
              <a:defRPr/>
            </a:pPr>
            <a:r>
              <a:rPr lang="en-US" sz="3600" b="1" i="1" dirty="0">
                <a:solidFill>
                  <a:srgbClr val="FF0000"/>
                </a:solidFill>
                <a:latin typeface="Times New Roman" panose="02020603050405020304" pitchFamily="18" charset="0"/>
                <a:cs typeface="Times New Roman" panose="02020603050405020304" pitchFamily="18" charset="0"/>
              </a:rPr>
              <a:t>       it </a:t>
            </a:r>
            <a:r>
              <a:rPr lang="en-US" sz="3600" b="1" i="1" dirty="0" err="1">
                <a:solidFill>
                  <a:srgbClr val="FF0000"/>
                </a:solidFill>
                <a:latin typeface="Times New Roman" panose="02020603050405020304" pitchFamily="18" charset="0"/>
                <a:cs typeface="Times New Roman" panose="02020603050405020304" pitchFamily="18" charset="0"/>
              </a:rPr>
              <a:t>abideth</a:t>
            </a:r>
            <a:r>
              <a:rPr lang="en-US" sz="3600" b="1" i="1" dirty="0">
                <a:solidFill>
                  <a:srgbClr val="FF0000"/>
                </a:solidFill>
                <a:latin typeface="Times New Roman" panose="02020603050405020304" pitchFamily="18" charset="0"/>
                <a:cs typeface="Times New Roman" panose="02020603050405020304" pitchFamily="18" charset="0"/>
              </a:rPr>
              <a:t> alone: but if it die, it brings forth much fruit.”</a:t>
            </a:r>
            <a:r>
              <a:rPr lang="en-US" sz="3600" b="1" dirty="0">
                <a:latin typeface="Times New Roman" panose="02020603050405020304" pitchFamily="18" charset="0"/>
                <a:cs typeface="Times New Roman" panose="02020603050405020304" pitchFamily="18" charset="0"/>
              </a:rPr>
              <a:t> </a:t>
            </a:r>
          </a:p>
          <a:p>
            <a:pPr>
              <a:spcBef>
                <a:spcPts val="0"/>
              </a:spcBef>
              <a:buFont typeface="Arial" panose="020B0604020202020204" pitchFamily="34" charset="0"/>
              <a:buNone/>
              <a:defRPr/>
            </a:pPr>
            <a:endParaRPr lang="en-US" sz="3600" b="1" dirty="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buNone/>
              <a:defRPr/>
            </a:pPr>
            <a:r>
              <a:rPr lang="en-US" sz="3600" b="1" dirty="0">
                <a:latin typeface="Times New Roman" panose="02020603050405020304" pitchFamily="18" charset="0"/>
                <a:cs typeface="Times New Roman" panose="02020603050405020304" pitchFamily="18" charset="0"/>
              </a:rPr>
              <a:t> </a:t>
            </a:r>
            <a:endParaRPr lang="en-US" sz="4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xEl>
                                              <p:pRg st="3" end="3"/>
                                            </p:txEl>
                                          </p:spTgt>
                                        </p:tgtEl>
                                        <p:attrNameLst>
                                          <p:attrName>style.visibility</p:attrName>
                                        </p:attrNameLst>
                                      </p:cBhvr>
                                      <p:to>
                                        <p:strVal val="visible"/>
                                      </p:to>
                                    </p:set>
                                    <p:anim calcmode="lin" valueType="num">
                                      <p:cBhvr>
                                        <p:cTn id="7" dur="500" fill="hold"/>
                                        <p:tgtEl>
                                          <p:spTgt spid="3074">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074">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074">
                                            <p:txEl>
                                              <p:pRg st="3" end="3"/>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3074">
                                            <p:txEl>
                                              <p:pRg st="4" end="4"/>
                                            </p:txEl>
                                          </p:spTgt>
                                        </p:tgtEl>
                                        <p:attrNameLst>
                                          <p:attrName>style.visibility</p:attrName>
                                        </p:attrNameLst>
                                      </p:cBhvr>
                                      <p:to>
                                        <p:strVal val="visible"/>
                                      </p:to>
                                    </p:set>
                                    <p:animEffect transition="in" filter="barn(inVertical)">
                                      <p:cBhvr>
                                        <p:cTn id="14" dur="500"/>
                                        <p:tgtEl>
                                          <p:spTgt spid="3074">
                                            <p:txEl>
                                              <p:pRg st="4" end="4"/>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3074">
                                            <p:txEl>
                                              <p:pRg st="5" end="5"/>
                                            </p:txEl>
                                          </p:spTgt>
                                        </p:tgtEl>
                                        <p:attrNameLst>
                                          <p:attrName>style.visibility</p:attrName>
                                        </p:attrNameLst>
                                      </p:cBhvr>
                                      <p:to>
                                        <p:strVal val="visible"/>
                                      </p:to>
                                    </p:set>
                                    <p:animEffect transition="in" filter="wipe(down)">
                                      <p:cBhvr>
                                        <p:cTn id="19" dur="500"/>
                                        <p:tgtEl>
                                          <p:spTgt spid="3074">
                                            <p:txEl>
                                              <p:pRg st="5" end="5"/>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074">
                                            <p:txEl>
                                              <p:pRg st="6" end="6"/>
                                            </p:txEl>
                                          </p:spTgt>
                                        </p:tgtEl>
                                        <p:attrNameLst>
                                          <p:attrName>style.visibility</p:attrName>
                                        </p:attrNameLst>
                                      </p:cBhvr>
                                      <p:to>
                                        <p:strVal val="visible"/>
                                      </p:to>
                                    </p:set>
                                    <p:animEffect transition="in" filter="wipe(down)">
                                      <p:cBhvr>
                                        <p:cTn id="22" dur="500"/>
                                        <p:tgtEl>
                                          <p:spTgt spid="3074">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nodeType="clickEffect">
                                  <p:stCondLst>
                                    <p:cond delay="0"/>
                                  </p:stCondLst>
                                  <p:childTnLst>
                                    <p:set>
                                      <p:cBhvr>
                                        <p:cTn id="26" dur="1" fill="hold">
                                          <p:stCondLst>
                                            <p:cond delay="0"/>
                                          </p:stCondLst>
                                        </p:cTn>
                                        <p:tgtEl>
                                          <p:spTgt spid="3074">
                                            <p:txEl>
                                              <p:pRg st="7" end="7"/>
                                            </p:txEl>
                                          </p:spTgt>
                                        </p:tgtEl>
                                        <p:attrNameLst>
                                          <p:attrName>style.visibility</p:attrName>
                                        </p:attrNameLst>
                                      </p:cBhvr>
                                      <p:to>
                                        <p:strVal val="visible"/>
                                      </p:to>
                                    </p:set>
                                    <p:animEffect transition="in" filter="fade">
                                      <p:cBhvr>
                                        <p:cTn id="27" dur="1000"/>
                                        <p:tgtEl>
                                          <p:spTgt spid="3074">
                                            <p:txEl>
                                              <p:pRg st="7" end="7"/>
                                            </p:txEl>
                                          </p:spTgt>
                                        </p:tgtEl>
                                      </p:cBhvr>
                                    </p:animEffect>
                                    <p:anim calcmode="lin" valueType="num">
                                      <p:cBhvr>
                                        <p:cTn id="28" dur="1000" fill="hold"/>
                                        <p:tgtEl>
                                          <p:spTgt spid="3074">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3074">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074">
                                            <p:txEl>
                                              <p:pRg st="8" end="8"/>
                                            </p:txEl>
                                          </p:spTgt>
                                        </p:tgtEl>
                                        <p:attrNameLst>
                                          <p:attrName>style.visibility</p:attrName>
                                        </p:attrNameLst>
                                      </p:cBhvr>
                                      <p:to>
                                        <p:strVal val="visible"/>
                                      </p:to>
                                    </p:set>
                                    <p:animEffect transition="in" filter="fade">
                                      <p:cBhvr>
                                        <p:cTn id="32" dur="1000"/>
                                        <p:tgtEl>
                                          <p:spTgt spid="3074">
                                            <p:txEl>
                                              <p:pRg st="8" end="8"/>
                                            </p:txEl>
                                          </p:spTgt>
                                        </p:tgtEl>
                                      </p:cBhvr>
                                    </p:animEffect>
                                    <p:anim calcmode="lin" valueType="num">
                                      <p:cBhvr>
                                        <p:cTn id="33" dur="1000" fill="hold"/>
                                        <p:tgtEl>
                                          <p:spTgt spid="3074">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307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55" presetClass="entr" presetSubtype="0" fill="hold" nodeType="clickEffect">
                                  <p:stCondLst>
                                    <p:cond delay="0"/>
                                  </p:stCondLst>
                                  <p:childTnLst>
                                    <p:set>
                                      <p:cBhvr>
                                        <p:cTn id="38" dur="1" fill="hold">
                                          <p:stCondLst>
                                            <p:cond delay="0"/>
                                          </p:stCondLst>
                                        </p:cTn>
                                        <p:tgtEl>
                                          <p:spTgt spid="3074">
                                            <p:txEl>
                                              <p:pRg st="10" end="10"/>
                                            </p:txEl>
                                          </p:spTgt>
                                        </p:tgtEl>
                                        <p:attrNameLst>
                                          <p:attrName>style.visibility</p:attrName>
                                        </p:attrNameLst>
                                      </p:cBhvr>
                                      <p:to>
                                        <p:strVal val="visible"/>
                                      </p:to>
                                    </p:set>
                                    <p:anim calcmode="lin" valueType="num">
                                      <p:cBhvr>
                                        <p:cTn id="39" dur="1000" fill="hold"/>
                                        <p:tgtEl>
                                          <p:spTgt spid="3074">
                                            <p:txEl>
                                              <p:pRg st="10" end="10"/>
                                            </p:txEl>
                                          </p:spTgt>
                                        </p:tgtEl>
                                        <p:attrNameLst>
                                          <p:attrName>ppt_w</p:attrName>
                                        </p:attrNameLst>
                                      </p:cBhvr>
                                      <p:tavLst>
                                        <p:tav tm="0">
                                          <p:val>
                                            <p:strVal val="#ppt_w*0.70"/>
                                          </p:val>
                                        </p:tav>
                                        <p:tav tm="100000">
                                          <p:val>
                                            <p:strVal val="#ppt_w"/>
                                          </p:val>
                                        </p:tav>
                                      </p:tavLst>
                                    </p:anim>
                                    <p:anim calcmode="lin" valueType="num">
                                      <p:cBhvr>
                                        <p:cTn id="40" dur="1000" fill="hold"/>
                                        <p:tgtEl>
                                          <p:spTgt spid="3074">
                                            <p:txEl>
                                              <p:pRg st="10" end="10"/>
                                            </p:txEl>
                                          </p:spTgt>
                                        </p:tgtEl>
                                        <p:attrNameLst>
                                          <p:attrName>ppt_h</p:attrName>
                                        </p:attrNameLst>
                                      </p:cBhvr>
                                      <p:tavLst>
                                        <p:tav tm="0">
                                          <p:val>
                                            <p:strVal val="#ppt_h"/>
                                          </p:val>
                                        </p:tav>
                                        <p:tav tm="100000">
                                          <p:val>
                                            <p:strVal val="#ppt_h"/>
                                          </p:val>
                                        </p:tav>
                                      </p:tavLst>
                                    </p:anim>
                                    <p:animEffect transition="in" filter="fade">
                                      <p:cBhvr>
                                        <p:cTn id="41" dur="1000"/>
                                        <p:tgtEl>
                                          <p:spTgt spid="307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a:extLst>
              <a:ext uri="{FF2B5EF4-FFF2-40B4-BE49-F238E27FC236}">
                <a16:creationId xmlns:a16="http://schemas.microsoft.com/office/drawing/2014/main" id="{9293A023-BCFD-7719-9BA6-1481C7B612DD}"/>
              </a:ext>
            </a:extLst>
          </p:cNvPr>
          <p:cNvSpPr>
            <a:spLocks noGrp="1"/>
          </p:cNvSpPr>
          <p:nvPr>
            <p:ph idx="1"/>
          </p:nvPr>
        </p:nvSpPr>
        <p:spPr>
          <a:xfrm>
            <a:off x="152400" y="152400"/>
            <a:ext cx="12039600" cy="6248400"/>
          </a:xfrm>
        </p:spPr>
        <p:txBody>
          <a:bodyPr/>
          <a:lstStyle/>
          <a:p>
            <a:pPr marL="0" indent="0">
              <a:spcBef>
                <a:spcPts val="0"/>
              </a:spcBef>
              <a:buNone/>
              <a:defRPr/>
            </a:pPr>
            <a:r>
              <a:rPr lang="en-US" sz="4800" b="1" dirty="0">
                <a:latin typeface="Times New Roman" panose="02020603050405020304" pitchFamily="18" charset="0"/>
                <a:cs typeface="Times New Roman" panose="02020603050405020304" pitchFamily="18" charset="0"/>
              </a:rPr>
              <a:t>B. The </a:t>
            </a:r>
            <a:r>
              <a:rPr lang="en-US" sz="4800" b="1" i="1" dirty="0">
                <a:latin typeface="Times New Roman" panose="02020603050405020304" pitchFamily="18" charset="0"/>
                <a:cs typeface="Times New Roman" panose="02020603050405020304" pitchFamily="18" charset="0"/>
              </a:rPr>
              <a:t>ultimate</a:t>
            </a:r>
            <a:r>
              <a:rPr lang="en-US" sz="4800" b="1" dirty="0">
                <a:latin typeface="Times New Roman" panose="02020603050405020304" pitchFamily="18" charset="0"/>
                <a:cs typeface="Times New Roman" panose="02020603050405020304" pitchFamily="18" charset="0"/>
              </a:rPr>
              <a:t> purpose for the seed </a:t>
            </a:r>
          </a:p>
          <a:p>
            <a:pPr marL="0" indent="0">
              <a:spcBef>
                <a:spcPts val="0"/>
              </a:spcBef>
              <a:buNone/>
              <a:defRPr/>
            </a:pPr>
            <a:r>
              <a:rPr lang="en-US" sz="4800" b="1" dirty="0">
                <a:latin typeface="Times New Roman" panose="02020603050405020304" pitchFamily="18" charset="0"/>
                <a:cs typeface="Times New Roman" panose="02020603050405020304" pitchFamily="18" charset="0"/>
              </a:rPr>
              <a:t>                is to produce </a:t>
            </a:r>
            <a:r>
              <a:rPr lang="en-US" sz="4800" b="1" i="1" u="sng" dirty="0">
                <a:solidFill>
                  <a:srgbClr val="FF0066"/>
                </a:solidFill>
                <a:latin typeface="Times New Roman" panose="02020603050405020304" pitchFamily="18" charset="0"/>
                <a:cs typeface="Times New Roman" panose="02020603050405020304" pitchFamily="18" charset="0"/>
              </a:rPr>
              <a:t>fruit</a:t>
            </a:r>
            <a:r>
              <a:rPr lang="en-US" sz="4800" b="1" dirty="0">
                <a:latin typeface="Times New Roman" panose="02020603050405020304" pitchFamily="18" charset="0"/>
                <a:cs typeface="Times New Roman" panose="02020603050405020304" pitchFamily="18" charset="0"/>
              </a:rPr>
              <a:t>.  </a:t>
            </a:r>
          </a:p>
          <a:p>
            <a:pPr>
              <a:spcBef>
                <a:spcPts val="0"/>
              </a:spcBef>
              <a:buFont typeface="Arial" panose="020B0604020202020204" pitchFamily="34" charset="0"/>
              <a:buNone/>
              <a:defRPr/>
            </a:pPr>
            <a:r>
              <a:rPr lang="en-US" sz="4000" b="1"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Gal. 5:22,23   </a:t>
            </a:r>
            <a:r>
              <a:rPr lang="en-US" sz="3600" i="1" dirty="0">
                <a:solidFill>
                  <a:srgbClr val="FF0000"/>
                </a:solidFill>
                <a:latin typeface="Times New Roman" panose="02020603050405020304" pitchFamily="18" charset="0"/>
                <a:cs typeface="Times New Roman" panose="02020603050405020304" pitchFamily="18" charset="0"/>
              </a:rPr>
              <a:t>“</a:t>
            </a:r>
            <a:r>
              <a:rPr lang="en-US" sz="3600" b="1" i="1" dirty="0">
                <a:solidFill>
                  <a:srgbClr val="FF0000"/>
                </a:solidFill>
                <a:latin typeface="Times New Roman" panose="02020603050405020304" pitchFamily="18" charset="0"/>
                <a:cs typeface="Times New Roman" panose="02020603050405020304" pitchFamily="18" charset="0"/>
              </a:rPr>
              <a:t>The fruit of the Spirit is love, Joy, Peace…”</a:t>
            </a:r>
          </a:p>
          <a:p>
            <a:pPr>
              <a:spcBef>
                <a:spcPts val="0"/>
              </a:spcBef>
              <a:buFont typeface="Arial" panose="020B0604020202020204" pitchFamily="34" charset="0"/>
              <a:buNone/>
              <a:defRPr/>
            </a:pPr>
            <a:r>
              <a:rPr lang="en-US" sz="4000" b="1" dirty="0">
                <a:latin typeface="Times New Roman" panose="02020603050405020304" pitchFamily="18" charset="0"/>
                <a:cs typeface="Times New Roman" panose="02020603050405020304" pitchFamily="18" charset="0"/>
              </a:rPr>
              <a:t>  1)  “Fruit” isn’t for the plant, but for the </a:t>
            </a:r>
            <a:r>
              <a:rPr lang="en-US" sz="4000" b="1" i="1" u="sng" dirty="0">
                <a:solidFill>
                  <a:srgbClr val="FF0066"/>
                </a:solidFill>
                <a:latin typeface="Times New Roman" panose="02020603050405020304" pitchFamily="18" charset="0"/>
                <a:cs typeface="Times New Roman" panose="02020603050405020304" pitchFamily="18" charset="0"/>
              </a:rPr>
              <a:t>Planter</a:t>
            </a:r>
            <a:r>
              <a:rPr lang="en-US" sz="4000" b="1" i="1" dirty="0">
                <a:solidFill>
                  <a:srgbClr val="0000FF"/>
                </a:solidFill>
                <a:latin typeface="Times New Roman" panose="02020603050405020304" pitchFamily="18" charset="0"/>
                <a:cs typeface="Times New Roman" panose="02020603050405020304" pitchFamily="18" charset="0"/>
              </a:rPr>
              <a:t>!</a:t>
            </a:r>
          </a:p>
          <a:p>
            <a:pPr>
              <a:spcBef>
                <a:spcPts val="0"/>
              </a:spcBef>
              <a:buFont typeface="Arial" panose="020B0604020202020204" pitchFamily="34" charset="0"/>
              <a:buNone/>
              <a:defRPr/>
            </a:pP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Jn 15:8 </a:t>
            </a:r>
            <a:r>
              <a:rPr lang="en-US" sz="4000" b="1" i="1" dirty="0">
                <a:solidFill>
                  <a:srgbClr val="FF0000"/>
                </a:solidFill>
                <a:latin typeface="Times New Roman" panose="02020603050405020304" pitchFamily="18" charset="0"/>
                <a:cs typeface="Times New Roman" panose="02020603050405020304" pitchFamily="18" charset="0"/>
              </a:rPr>
              <a:t>“Herein is my Father glorified, </a:t>
            </a:r>
            <a:r>
              <a:rPr lang="en-US" sz="40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ye bear   </a:t>
            </a:r>
          </a:p>
          <a:p>
            <a:pPr>
              <a:spcBef>
                <a:spcPts val="0"/>
              </a:spcBef>
              <a:buFont typeface="Arial" panose="020B0604020202020204" pitchFamily="34" charset="0"/>
              <a:buNone/>
              <a:defRPr/>
            </a:pP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much fruit;</a:t>
            </a:r>
            <a:r>
              <a:rPr lang="en-US" sz="4000" b="1" i="1" dirty="0">
                <a:solidFill>
                  <a:srgbClr val="FF0000"/>
                </a:solidFill>
                <a:latin typeface="Times New Roman" panose="02020603050405020304" pitchFamily="18" charset="0"/>
                <a:cs typeface="Times New Roman" panose="02020603050405020304" pitchFamily="18" charset="0"/>
              </a:rPr>
              <a:t> so shall ye be my disciples.”</a:t>
            </a:r>
          </a:p>
          <a:p>
            <a:pPr>
              <a:spcBef>
                <a:spcPts val="0"/>
              </a:spcBef>
              <a:buFont typeface="Arial" panose="020B0604020202020204" pitchFamily="34" charset="0"/>
              <a:buNone/>
              <a:defRPr/>
            </a:pP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Jn 15:16  </a:t>
            </a:r>
            <a:r>
              <a:rPr lang="en-US" sz="4000" b="1" i="1" dirty="0">
                <a:solidFill>
                  <a:srgbClr val="FF0000"/>
                </a:solidFill>
                <a:latin typeface="Times New Roman" panose="02020603050405020304" pitchFamily="18" charset="0"/>
                <a:cs typeface="Times New Roman" panose="02020603050405020304" pitchFamily="18" charset="0"/>
              </a:rPr>
              <a:t>“I have chosen you, and ordained you,</a:t>
            </a:r>
          </a:p>
          <a:p>
            <a:pPr>
              <a:spcBef>
                <a:spcPts val="0"/>
              </a:spcBef>
              <a:buFont typeface="Arial" panose="020B0604020202020204" pitchFamily="34" charset="0"/>
              <a:buNone/>
              <a:defRPr/>
            </a:pP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ye should go and bring forth fruit</a:t>
            </a:r>
            <a:r>
              <a:rPr lang="en-US" sz="4000" b="1" i="1" dirty="0">
                <a:solidFill>
                  <a:srgbClr val="FF0000"/>
                </a:solidFill>
                <a:latin typeface="Times New Roman" panose="02020603050405020304" pitchFamily="18" charset="0"/>
                <a:cs typeface="Times New Roman" panose="02020603050405020304" pitchFamily="18" charset="0"/>
              </a:rPr>
              <a:t>.”</a:t>
            </a:r>
          </a:p>
          <a:p>
            <a:pPr>
              <a:spcBef>
                <a:spcPts val="0"/>
              </a:spcBef>
              <a:buFont typeface="Arial" panose="020B0604020202020204" pitchFamily="34" charset="0"/>
              <a:buNone/>
              <a:defRPr/>
            </a:pPr>
            <a:r>
              <a:rPr lang="en-US" sz="4000" b="1" dirty="0">
                <a:latin typeface="Times New Roman" panose="02020603050405020304" pitchFamily="18" charset="0"/>
                <a:cs typeface="Times New Roman" panose="02020603050405020304" pitchFamily="18" charset="0"/>
              </a:rPr>
              <a:t>  2)  </a:t>
            </a:r>
            <a:r>
              <a:rPr lang="en-US" sz="4400" b="1" dirty="0">
                <a:latin typeface="Times New Roman" panose="02020603050405020304" pitchFamily="18" charset="0"/>
                <a:cs typeface="Times New Roman" panose="02020603050405020304" pitchFamily="18" charset="0"/>
              </a:rPr>
              <a:t>Without fruit, there will be no more </a:t>
            </a:r>
            <a:r>
              <a:rPr lang="en-US" sz="4400" b="1" i="1" u="sng" dirty="0">
                <a:solidFill>
                  <a:srgbClr val="FF0066"/>
                </a:solidFill>
                <a:latin typeface="Times New Roman" panose="02020603050405020304" pitchFamily="18" charset="0"/>
                <a:cs typeface="Times New Roman" panose="02020603050405020304" pitchFamily="18" charset="0"/>
              </a:rPr>
              <a:t>seed</a:t>
            </a:r>
            <a:r>
              <a:rPr lang="en-US" sz="4400" b="1" i="1" u="sng" dirty="0">
                <a:latin typeface="Times New Roman" panose="02020603050405020304" pitchFamily="18" charset="0"/>
                <a:cs typeface="Times New Roman" panose="02020603050405020304" pitchFamily="18" charset="0"/>
              </a:rPr>
              <a:t>!</a:t>
            </a:r>
            <a:endParaRPr lang="en-US" sz="4000" b="1" i="1" u="sng" dirty="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buNone/>
              <a:defRPr/>
            </a:pPr>
            <a:r>
              <a:rPr lang="en-US" sz="4000" b="1" i="1" dirty="0">
                <a:solidFill>
                  <a:srgbClr val="0000FF"/>
                </a:solidFill>
                <a:latin typeface="Times New Roman" panose="02020603050405020304" pitchFamily="18" charset="0"/>
                <a:cs typeface="Times New Roman" panose="02020603050405020304" pitchFamily="18" charset="0"/>
              </a:rPr>
              <a:t>                       </a:t>
            </a:r>
            <a:r>
              <a:rPr lang="en-US" sz="4400" b="1" i="1" dirty="0">
                <a:solidFill>
                  <a:srgbClr val="0000FF"/>
                </a:solidFill>
                <a:latin typeface="Times New Roman" panose="02020603050405020304" pitchFamily="18" charset="0"/>
                <a:cs typeface="Times New Roman" panose="02020603050405020304" pitchFamily="18" charset="0"/>
              </a:rPr>
              <a:t>(The seed is in the fruit!) </a:t>
            </a:r>
            <a:endParaRPr lang="en-US" sz="2800" b="1" i="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xEl>
                                              <p:pRg st="3" end="3"/>
                                            </p:txEl>
                                          </p:spTgt>
                                        </p:tgtEl>
                                        <p:attrNameLst>
                                          <p:attrName>style.visibility</p:attrName>
                                        </p:attrNameLst>
                                      </p:cBhvr>
                                      <p:to>
                                        <p:strVal val="visible"/>
                                      </p:to>
                                    </p:set>
                                    <p:anim calcmode="lin" valueType="num">
                                      <p:cBhvr>
                                        <p:cTn id="7" dur="500" fill="hold"/>
                                        <p:tgtEl>
                                          <p:spTgt spid="3074">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074">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074">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074">
                                            <p:txEl>
                                              <p:pRg st="4" end="4"/>
                                            </p:txEl>
                                          </p:spTgt>
                                        </p:tgtEl>
                                        <p:attrNameLst>
                                          <p:attrName>style.visibility</p:attrName>
                                        </p:attrNameLst>
                                      </p:cBhvr>
                                      <p:to>
                                        <p:strVal val="visible"/>
                                      </p:to>
                                    </p:set>
                                    <p:animEffect transition="in" filter="barn(inVertical)">
                                      <p:cBhvr>
                                        <p:cTn id="14" dur="500"/>
                                        <p:tgtEl>
                                          <p:spTgt spid="3074">
                                            <p:txEl>
                                              <p:pRg st="4" end="4"/>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3074">
                                            <p:txEl>
                                              <p:pRg st="5" end="5"/>
                                            </p:txEl>
                                          </p:spTgt>
                                        </p:tgtEl>
                                        <p:attrNameLst>
                                          <p:attrName>style.visibility</p:attrName>
                                        </p:attrNameLst>
                                      </p:cBhvr>
                                      <p:to>
                                        <p:strVal val="visible"/>
                                      </p:to>
                                    </p:set>
                                    <p:animEffect transition="in" filter="barn(inVertical)">
                                      <p:cBhvr>
                                        <p:cTn id="17" dur="500"/>
                                        <p:tgtEl>
                                          <p:spTgt spid="307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074">
                                            <p:txEl>
                                              <p:pRg st="6" end="6"/>
                                            </p:txEl>
                                          </p:spTgt>
                                        </p:tgtEl>
                                        <p:attrNameLst>
                                          <p:attrName>style.visibility</p:attrName>
                                        </p:attrNameLst>
                                      </p:cBhvr>
                                      <p:to>
                                        <p:strVal val="visible"/>
                                      </p:to>
                                    </p:set>
                                    <p:anim calcmode="lin" valueType="num">
                                      <p:cBhvr>
                                        <p:cTn id="22" dur="500" fill="hold"/>
                                        <p:tgtEl>
                                          <p:spTgt spid="3074">
                                            <p:txEl>
                                              <p:pRg st="6" end="6"/>
                                            </p:txEl>
                                          </p:spTgt>
                                        </p:tgtEl>
                                        <p:attrNameLst>
                                          <p:attrName>ppt_w</p:attrName>
                                        </p:attrNameLst>
                                      </p:cBhvr>
                                      <p:tavLst>
                                        <p:tav tm="0">
                                          <p:val>
                                            <p:fltVal val="0"/>
                                          </p:val>
                                        </p:tav>
                                        <p:tav tm="100000">
                                          <p:val>
                                            <p:strVal val="#ppt_w"/>
                                          </p:val>
                                        </p:tav>
                                      </p:tavLst>
                                    </p:anim>
                                    <p:anim calcmode="lin" valueType="num">
                                      <p:cBhvr>
                                        <p:cTn id="23" dur="500" fill="hold"/>
                                        <p:tgtEl>
                                          <p:spTgt spid="3074">
                                            <p:txEl>
                                              <p:pRg st="6" end="6"/>
                                            </p:txEl>
                                          </p:spTgt>
                                        </p:tgtEl>
                                        <p:attrNameLst>
                                          <p:attrName>ppt_h</p:attrName>
                                        </p:attrNameLst>
                                      </p:cBhvr>
                                      <p:tavLst>
                                        <p:tav tm="0">
                                          <p:val>
                                            <p:fltVal val="0"/>
                                          </p:val>
                                        </p:tav>
                                        <p:tav tm="100000">
                                          <p:val>
                                            <p:strVal val="#ppt_h"/>
                                          </p:val>
                                        </p:tav>
                                      </p:tavLst>
                                    </p:anim>
                                    <p:animEffect transition="in" filter="fade">
                                      <p:cBhvr>
                                        <p:cTn id="24" dur="500"/>
                                        <p:tgtEl>
                                          <p:spTgt spid="3074">
                                            <p:txEl>
                                              <p:pRg st="6" end="6"/>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074">
                                            <p:txEl>
                                              <p:pRg st="7" end="7"/>
                                            </p:txEl>
                                          </p:spTgt>
                                        </p:tgtEl>
                                        <p:attrNameLst>
                                          <p:attrName>style.visibility</p:attrName>
                                        </p:attrNameLst>
                                      </p:cBhvr>
                                      <p:to>
                                        <p:strVal val="visible"/>
                                      </p:to>
                                    </p:set>
                                    <p:anim calcmode="lin" valueType="num">
                                      <p:cBhvr>
                                        <p:cTn id="27" dur="500" fill="hold"/>
                                        <p:tgtEl>
                                          <p:spTgt spid="3074">
                                            <p:txEl>
                                              <p:pRg st="7" end="7"/>
                                            </p:txEl>
                                          </p:spTgt>
                                        </p:tgtEl>
                                        <p:attrNameLst>
                                          <p:attrName>ppt_w</p:attrName>
                                        </p:attrNameLst>
                                      </p:cBhvr>
                                      <p:tavLst>
                                        <p:tav tm="0">
                                          <p:val>
                                            <p:fltVal val="0"/>
                                          </p:val>
                                        </p:tav>
                                        <p:tav tm="100000">
                                          <p:val>
                                            <p:strVal val="#ppt_w"/>
                                          </p:val>
                                        </p:tav>
                                      </p:tavLst>
                                    </p:anim>
                                    <p:anim calcmode="lin" valueType="num">
                                      <p:cBhvr>
                                        <p:cTn id="28" dur="500" fill="hold"/>
                                        <p:tgtEl>
                                          <p:spTgt spid="3074">
                                            <p:txEl>
                                              <p:pRg st="7" end="7"/>
                                            </p:txEl>
                                          </p:spTgt>
                                        </p:tgtEl>
                                        <p:attrNameLst>
                                          <p:attrName>ppt_h</p:attrName>
                                        </p:attrNameLst>
                                      </p:cBhvr>
                                      <p:tavLst>
                                        <p:tav tm="0">
                                          <p:val>
                                            <p:fltVal val="0"/>
                                          </p:val>
                                        </p:tav>
                                        <p:tav tm="100000">
                                          <p:val>
                                            <p:strVal val="#ppt_h"/>
                                          </p:val>
                                        </p:tav>
                                      </p:tavLst>
                                    </p:anim>
                                    <p:animEffect transition="in" filter="fade">
                                      <p:cBhvr>
                                        <p:cTn id="29" dur="500"/>
                                        <p:tgtEl>
                                          <p:spTgt spid="3074">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074">
                                            <p:txEl>
                                              <p:pRg st="8" end="8"/>
                                            </p:txEl>
                                          </p:spTgt>
                                        </p:tgtEl>
                                        <p:attrNameLst>
                                          <p:attrName>style.visibility</p:attrName>
                                        </p:attrNameLst>
                                      </p:cBhvr>
                                      <p:to>
                                        <p:strVal val="visible"/>
                                      </p:to>
                                    </p:set>
                                    <p:animEffect transition="in" filter="fade">
                                      <p:cBhvr>
                                        <p:cTn id="34" dur="1000"/>
                                        <p:tgtEl>
                                          <p:spTgt spid="3074">
                                            <p:txEl>
                                              <p:pRg st="8" end="8"/>
                                            </p:txEl>
                                          </p:spTgt>
                                        </p:tgtEl>
                                      </p:cBhvr>
                                    </p:animEffect>
                                    <p:anim calcmode="lin" valueType="num">
                                      <p:cBhvr>
                                        <p:cTn id="35" dur="1000" fill="hold"/>
                                        <p:tgtEl>
                                          <p:spTgt spid="3074">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3074">
                                            <p:txEl>
                                              <p:pRg st="8" end="8"/>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074">
                                            <p:txEl>
                                              <p:pRg st="9" end="9"/>
                                            </p:txEl>
                                          </p:spTgt>
                                        </p:tgtEl>
                                        <p:attrNameLst>
                                          <p:attrName>style.visibility</p:attrName>
                                        </p:attrNameLst>
                                      </p:cBhvr>
                                      <p:to>
                                        <p:strVal val="visible"/>
                                      </p:to>
                                    </p:set>
                                    <p:animEffect transition="in" filter="fade">
                                      <p:cBhvr>
                                        <p:cTn id="39" dur="1000"/>
                                        <p:tgtEl>
                                          <p:spTgt spid="3074">
                                            <p:txEl>
                                              <p:pRg st="9" end="9"/>
                                            </p:txEl>
                                          </p:spTgt>
                                        </p:tgtEl>
                                      </p:cBhvr>
                                    </p:animEffect>
                                    <p:anim calcmode="lin" valueType="num">
                                      <p:cBhvr>
                                        <p:cTn id="40" dur="1000" fill="hold"/>
                                        <p:tgtEl>
                                          <p:spTgt spid="3074">
                                            <p:txEl>
                                              <p:pRg st="9" end="9"/>
                                            </p:txEl>
                                          </p:spTgt>
                                        </p:tgtEl>
                                        <p:attrNameLst>
                                          <p:attrName>ppt_x</p:attrName>
                                        </p:attrNameLst>
                                      </p:cBhvr>
                                      <p:tavLst>
                                        <p:tav tm="0">
                                          <p:val>
                                            <p:strVal val="#ppt_x"/>
                                          </p:val>
                                        </p:tav>
                                        <p:tav tm="100000">
                                          <p:val>
                                            <p:strVal val="#ppt_x"/>
                                          </p:val>
                                        </p:tav>
                                      </p:tavLst>
                                    </p:anim>
                                    <p:anim calcmode="lin" valueType="num">
                                      <p:cBhvr>
                                        <p:cTn id="41" dur="1000" fill="hold"/>
                                        <p:tgtEl>
                                          <p:spTgt spid="307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a:extLst>
              <a:ext uri="{FF2B5EF4-FFF2-40B4-BE49-F238E27FC236}">
                <a16:creationId xmlns:a16="http://schemas.microsoft.com/office/drawing/2014/main" id="{FA7A2260-7C56-FFB2-4BC0-17172C2A876F}"/>
              </a:ext>
            </a:extLst>
          </p:cNvPr>
          <p:cNvSpPr>
            <a:spLocks noGrp="1"/>
          </p:cNvSpPr>
          <p:nvPr>
            <p:ph idx="1"/>
          </p:nvPr>
        </p:nvSpPr>
        <p:spPr>
          <a:xfrm>
            <a:off x="76200" y="0"/>
            <a:ext cx="12039600" cy="6019800"/>
          </a:xfrm>
        </p:spPr>
        <p:txBody>
          <a:bodyPr/>
          <a:lstStyle/>
          <a:p>
            <a:pPr>
              <a:buFont typeface="Arial" panose="020B0604020202020204" pitchFamily="34" charset="0"/>
              <a:buNone/>
            </a:pPr>
            <a:r>
              <a:rPr lang="en-US" altLang="en-US" sz="3600" b="1" dirty="0">
                <a:latin typeface="Times New Roman" panose="02020603050405020304" pitchFamily="18" charset="0"/>
                <a:cs typeface="Times New Roman" panose="02020603050405020304" pitchFamily="18" charset="0"/>
              </a:rPr>
              <a:t> Luke 8:11  </a:t>
            </a:r>
            <a:r>
              <a:rPr lang="en-US" altLang="en-US" sz="4000" b="1" i="1" dirty="0">
                <a:solidFill>
                  <a:srgbClr val="FF0000"/>
                </a:solidFill>
                <a:latin typeface="Times New Roman" panose="02020603050405020304" pitchFamily="18" charset="0"/>
                <a:cs typeface="Times New Roman" panose="02020603050405020304" pitchFamily="18" charset="0"/>
              </a:rPr>
              <a:t>“The seed is the word of God.” </a:t>
            </a:r>
            <a:r>
              <a:rPr lang="en-US" altLang="en-US" b="1" i="1" dirty="0">
                <a:latin typeface="Times New Roman" panose="02020603050405020304" pitchFamily="18" charset="0"/>
                <a:cs typeface="Times New Roman" panose="02020603050405020304" pitchFamily="18" charset="0"/>
              </a:rPr>
              <a:t>(Mt 13:19)</a:t>
            </a:r>
          </a:p>
          <a:p>
            <a:pPr>
              <a:spcBef>
                <a:spcPct val="0"/>
              </a:spcBef>
              <a:buFont typeface="Arial" panose="020B0604020202020204" pitchFamily="34" charset="0"/>
              <a:buNone/>
            </a:pPr>
            <a:r>
              <a:rPr lang="en-US" altLang="en-US" sz="3600" b="1" dirty="0">
                <a:latin typeface="Times New Roman" panose="02020603050405020304" pitchFamily="18" charset="0"/>
                <a:cs typeface="Times New Roman" panose="02020603050405020304" pitchFamily="18" charset="0"/>
              </a:rPr>
              <a:t>  </a:t>
            </a:r>
            <a:r>
              <a:rPr lang="en-US" altLang="en-US" sz="4000" b="1" dirty="0">
                <a:latin typeface="Times New Roman" panose="02020603050405020304" pitchFamily="18" charset="0"/>
                <a:cs typeface="Times New Roman" panose="02020603050405020304" pitchFamily="18" charset="0"/>
              </a:rPr>
              <a:t>C. </a:t>
            </a:r>
            <a:r>
              <a:rPr lang="en-US" altLang="en-US" sz="4400" b="1" dirty="0">
                <a:latin typeface="Times New Roman" panose="02020603050405020304" pitchFamily="18" charset="0"/>
                <a:cs typeface="Times New Roman" panose="02020603050405020304" pitchFamily="18" charset="0"/>
              </a:rPr>
              <a:t>To help propagate (spread) the seed God uses: </a:t>
            </a:r>
            <a:endParaRPr lang="en-US" altLang="en-US" sz="3600" b="1" dirty="0">
              <a:latin typeface="Times New Roman" panose="02020603050405020304" pitchFamily="18" charset="0"/>
              <a:cs typeface="Times New Roman" panose="02020603050405020304" pitchFamily="18" charset="0"/>
            </a:endParaRPr>
          </a:p>
          <a:p>
            <a:pPr>
              <a:spcBef>
                <a:spcPct val="0"/>
              </a:spcBef>
              <a:buFont typeface="Arial" panose="020B0604020202020204" pitchFamily="34" charset="0"/>
              <a:buNone/>
            </a:pPr>
            <a:r>
              <a:rPr lang="en-US" altLang="en-US" sz="3600" b="1" dirty="0">
                <a:latin typeface="Times New Roman" panose="02020603050405020304" pitchFamily="18" charset="0"/>
                <a:cs typeface="Times New Roman" panose="02020603050405020304" pitchFamily="18" charset="0"/>
              </a:rPr>
              <a:t>     1)</a:t>
            </a:r>
            <a:r>
              <a:rPr lang="en-US" altLang="en-US" sz="4000" b="1" dirty="0">
                <a:latin typeface="Times New Roman" panose="02020603050405020304" pitchFamily="18" charset="0"/>
                <a:cs typeface="Times New Roman" panose="02020603050405020304" pitchFamily="18" charset="0"/>
              </a:rPr>
              <a:t>  </a:t>
            </a:r>
            <a:r>
              <a:rPr lang="en-US" altLang="en-US" sz="4000" b="1" i="1" u="sng" dirty="0">
                <a:solidFill>
                  <a:srgbClr val="FF0066"/>
                </a:solidFill>
                <a:latin typeface="Times New Roman" panose="02020603050405020304" pitchFamily="18" charset="0"/>
                <a:cs typeface="Times New Roman" panose="02020603050405020304" pitchFamily="18" charset="0"/>
              </a:rPr>
              <a:t>People</a:t>
            </a:r>
            <a:r>
              <a:rPr lang="en-US" altLang="en-US" sz="4000" b="1" dirty="0">
                <a:latin typeface="Times New Roman" panose="02020603050405020304" pitchFamily="18" charset="0"/>
                <a:cs typeface="Times New Roman" panose="02020603050405020304" pitchFamily="18" charset="0"/>
              </a:rPr>
              <a:t>  </a:t>
            </a:r>
            <a:r>
              <a:rPr lang="en-US" altLang="en-US" sz="4000" b="1" i="1" dirty="0">
                <a:solidFill>
                  <a:srgbClr val="FF0000"/>
                </a:solidFill>
                <a:latin typeface="Times New Roman" panose="02020603050405020304" pitchFamily="18" charset="0"/>
                <a:cs typeface="Times New Roman" panose="02020603050405020304" pitchFamily="18" charset="0"/>
              </a:rPr>
              <a:t>“a </a:t>
            </a:r>
            <a:r>
              <a:rPr lang="en-US" altLang="en-US" sz="4000" b="1" i="1" dirty="0" err="1">
                <a:solidFill>
                  <a:srgbClr val="FF0000"/>
                </a:solidFill>
                <a:latin typeface="Times New Roman" panose="02020603050405020304" pitchFamily="18" charset="0"/>
                <a:cs typeface="Times New Roman" panose="02020603050405020304" pitchFamily="18" charset="0"/>
              </a:rPr>
              <a:t>sower</a:t>
            </a:r>
            <a:r>
              <a:rPr lang="en-US" altLang="en-US" sz="4000" b="1" i="1" dirty="0">
                <a:solidFill>
                  <a:srgbClr val="FF0000"/>
                </a:solidFill>
                <a:latin typeface="Times New Roman" panose="02020603050405020304" pitchFamily="18" charset="0"/>
                <a:cs typeface="Times New Roman" panose="02020603050405020304" pitchFamily="18" charset="0"/>
              </a:rPr>
              <a:t> went forth to sow.”  </a:t>
            </a:r>
            <a:r>
              <a:rPr lang="en-US" altLang="en-US" sz="4000" b="1" dirty="0">
                <a:latin typeface="Times New Roman" panose="02020603050405020304" pitchFamily="18" charset="0"/>
                <a:cs typeface="Times New Roman" panose="02020603050405020304" pitchFamily="18" charset="0"/>
              </a:rPr>
              <a:t>Vs 3</a:t>
            </a:r>
          </a:p>
          <a:p>
            <a:pPr>
              <a:spcBef>
                <a:spcPct val="0"/>
              </a:spcBef>
              <a:buFont typeface="Arial" panose="020B0604020202020204" pitchFamily="34" charset="0"/>
              <a:buNone/>
            </a:pPr>
            <a:r>
              <a:rPr lang="en-US" altLang="en-US" sz="4000" b="1" dirty="0">
                <a:latin typeface="Times New Roman" panose="02020603050405020304" pitchFamily="18" charset="0"/>
                <a:cs typeface="Times New Roman" panose="02020603050405020304" pitchFamily="18" charset="0"/>
              </a:rPr>
              <a:t>        This is part of the Great Commission.  </a:t>
            </a:r>
            <a:r>
              <a:rPr lang="en-US" altLang="en-US" sz="3600" b="1" dirty="0">
                <a:latin typeface="Times New Roman" panose="02020603050405020304" pitchFamily="18" charset="0"/>
                <a:cs typeface="Times New Roman" panose="02020603050405020304" pitchFamily="18" charset="0"/>
              </a:rPr>
              <a:t>Mt 28:18-20</a:t>
            </a:r>
            <a:endParaRPr lang="en-US" altLang="en-US" sz="4000" b="1" dirty="0">
              <a:latin typeface="Times New Roman" panose="02020603050405020304" pitchFamily="18" charset="0"/>
              <a:cs typeface="Times New Roman" panose="02020603050405020304" pitchFamily="18" charset="0"/>
            </a:endParaRPr>
          </a:p>
          <a:p>
            <a:pPr>
              <a:spcBef>
                <a:spcPct val="0"/>
              </a:spcBef>
              <a:buFont typeface="Arial" panose="020B0604020202020204" pitchFamily="34" charset="0"/>
              <a:buNone/>
            </a:pPr>
            <a:r>
              <a:rPr lang="en-US" altLang="en-US" sz="4000" b="1" dirty="0">
                <a:latin typeface="Times New Roman" panose="02020603050405020304" pitchFamily="18" charset="0"/>
                <a:cs typeface="Times New Roman" panose="02020603050405020304" pitchFamily="18" charset="0"/>
              </a:rPr>
              <a:t>     2) </a:t>
            </a:r>
            <a:r>
              <a:rPr lang="en-US" altLang="en-US" sz="4000" b="1" i="1" u="sng" dirty="0">
                <a:solidFill>
                  <a:srgbClr val="FF0066"/>
                </a:solidFill>
                <a:latin typeface="Times New Roman" panose="02020603050405020304" pitchFamily="18" charset="0"/>
                <a:cs typeface="Times New Roman" panose="02020603050405020304" pitchFamily="18" charset="0"/>
              </a:rPr>
              <a:t>Problems</a:t>
            </a:r>
            <a:r>
              <a:rPr lang="en-US" altLang="en-US" sz="4000" b="1" dirty="0">
                <a:latin typeface="Times New Roman" panose="02020603050405020304" pitchFamily="18" charset="0"/>
                <a:cs typeface="Times New Roman" panose="02020603050405020304" pitchFamily="18" charset="0"/>
              </a:rPr>
              <a:t>  (Acts 8:3,4)  </a:t>
            </a:r>
            <a:r>
              <a:rPr lang="en-US" altLang="en-US" sz="4000" b="1" i="1" dirty="0">
                <a:solidFill>
                  <a:srgbClr val="FF0000"/>
                </a:solidFill>
                <a:latin typeface="Times New Roman" panose="02020603050405020304" pitchFamily="18" charset="0"/>
                <a:cs typeface="Times New Roman" panose="02020603050405020304" pitchFamily="18" charset="0"/>
              </a:rPr>
              <a:t>“Saul…made </a:t>
            </a:r>
            <a:r>
              <a:rPr lang="en-US" altLang="en-US" sz="4000" b="1" i="1" dirty="0" err="1">
                <a:solidFill>
                  <a:srgbClr val="FF0000"/>
                </a:solidFill>
                <a:latin typeface="Times New Roman" panose="02020603050405020304" pitchFamily="18" charset="0"/>
                <a:cs typeface="Times New Roman" panose="02020603050405020304" pitchFamily="18" charset="0"/>
              </a:rPr>
              <a:t>havock</a:t>
            </a:r>
            <a:r>
              <a:rPr lang="en-US" altLang="en-US" sz="4000" b="1" i="1" dirty="0">
                <a:solidFill>
                  <a:srgbClr val="FF0000"/>
                </a:solidFill>
                <a:latin typeface="Times New Roman" panose="02020603050405020304" pitchFamily="18" charset="0"/>
                <a:cs typeface="Times New Roman" panose="02020603050405020304" pitchFamily="18" charset="0"/>
              </a:rPr>
              <a:t> of </a:t>
            </a:r>
          </a:p>
          <a:p>
            <a:pPr>
              <a:spcBef>
                <a:spcPct val="0"/>
              </a:spcBef>
              <a:buFont typeface="Arial" panose="020B0604020202020204" pitchFamily="34" charset="0"/>
              <a:buNone/>
            </a:pPr>
            <a:r>
              <a:rPr lang="en-US" altLang="en-US" sz="4000" b="1" i="1" dirty="0">
                <a:solidFill>
                  <a:srgbClr val="FF0000"/>
                </a:solidFill>
                <a:latin typeface="Times New Roman" panose="02020603050405020304" pitchFamily="18" charset="0"/>
                <a:cs typeface="Times New Roman" panose="02020603050405020304" pitchFamily="18" charset="0"/>
              </a:rPr>
              <a:t>           the church, entering into every house, and haling </a:t>
            </a:r>
          </a:p>
          <a:p>
            <a:pPr>
              <a:spcBef>
                <a:spcPct val="0"/>
              </a:spcBef>
              <a:buFont typeface="Arial" panose="020B0604020202020204" pitchFamily="34" charset="0"/>
              <a:buNone/>
            </a:pPr>
            <a:r>
              <a:rPr lang="en-US" altLang="en-US" sz="4000" b="1" i="1" dirty="0">
                <a:solidFill>
                  <a:srgbClr val="FF0000"/>
                </a:solidFill>
                <a:latin typeface="Times New Roman" panose="02020603050405020304" pitchFamily="18" charset="0"/>
                <a:cs typeface="Times New Roman" panose="02020603050405020304" pitchFamily="18" charset="0"/>
              </a:rPr>
              <a:t>          men and women committed them to prison. </a:t>
            </a:r>
          </a:p>
          <a:p>
            <a:pPr>
              <a:spcBef>
                <a:spcPct val="0"/>
              </a:spcBef>
              <a:buFont typeface="Arial" panose="020B0604020202020204" pitchFamily="34" charset="0"/>
              <a:buNone/>
            </a:pPr>
            <a:r>
              <a:rPr lang="en-US" altLang="en-US" sz="4000" b="1" i="1" dirty="0">
                <a:solidFill>
                  <a:srgbClr val="FF0000"/>
                </a:solidFill>
                <a:latin typeface="Times New Roman" panose="02020603050405020304" pitchFamily="18" charset="0"/>
                <a:cs typeface="Times New Roman" panose="02020603050405020304" pitchFamily="18" charset="0"/>
              </a:rPr>
              <a:t>          </a:t>
            </a:r>
            <a:r>
              <a:rPr lang="en-US" alt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Therefore they were scattered abroad </a:t>
            </a:r>
          </a:p>
          <a:p>
            <a:pPr>
              <a:spcBef>
                <a:spcPct val="0"/>
              </a:spcBef>
              <a:buFont typeface="Arial" panose="020B0604020202020204" pitchFamily="34" charset="0"/>
              <a:buNone/>
            </a:pPr>
            <a:r>
              <a:rPr lang="en-US" alt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went everywhere preaching.”  </a:t>
            </a:r>
          </a:p>
          <a:p>
            <a:pPr algn="ctr">
              <a:spcBef>
                <a:spcPct val="0"/>
              </a:spcBef>
              <a:buFont typeface="Arial" panose="020B0604020202020204" pitchFamily="34" charset="0"/>
              <a:buNone/>
            </a:pPr>
            <a:r>
              <a:rPr lang="en-US" altLang="en-US" sz="4000" b="1" dirty="0">
                <a:latin typeface="Times New Roman" panose="02020603050405020304" pitchFamily="18" charset="0"/>
                <a:cs typeface="Times New Roman" panose="02020603050405020304" pitchFamily="18" charset="0"/>
              </a:rPr>
              <a:t>God can even use the “birds” to spread the seed.</a:t>
            </a:r>
          </a:p>
          <a:p>
            <a:pPr algn="ctr">
              <a:spcBef>
                <a:spcPct val="0"/>
              </a:spcBef>
              <a:buFont typeface="Arial" panose="020B0604020202020204" pitchFamily="34" charset="0"/>
              <a:buNone/>
            </a:pPr>
            <a:r>
              <a:rPr lang="en-US" altLang="en-US" sz="4000" b="1" dirty="0">
                <a:latin typeface="Times New Roman" panose="02020603050405020304" pitchFamily="18" charset="0"/>
                <a:cs typeface="Times New Roman" panose="02020603050405020304" pitchFamily="18" charset="0"/>
              </a:rPr>
              <a:t>(Gen. 50:20; Psalm 76:10; Ro. 8:28)</a:t>
            </a:r>
          </a:p>
          <a:p>
            <a:pPr>
              <a:spcBef>
                <a:spcPct val="0"/>
              </a:spcBef>
              <a:buFont typeface="Arial" panose="020B0604020202020204" pitchFamily="34" charset="0"/>
              <a:buNone/>
            </a:pPr>
            <a:endParaRPr lang="en-US" altLang="en-US" sz="36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xEl>
                                              <p:pRg st="2" end="2"/>
                                            </p:txEl>
                                          </p:spTgt>
                                        </p:tgtEl>
                                        <p:attrNameLst>
                                          <p:attrName>style.visibility</p:attrName>
                                        </p:attrNameLst>
                                      </p:cBhvr>
                                      <p:to>
                                        <p:strVal val="visible"/>
                                      </p:to>
                                    </p:set>
                                    <p:anim calcmode="lin" valueType="num">
                                      <p:cBhvr>
                                        <p:cTn id="7" dur="500" fill="hold"/>
                                        <p:tgtEl>
                                          <p:spTgt spid="307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07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074">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074">
                                            <p:txEl>
                                              <p:pRg st="3" end="3"/>
                                            </p:txEl>
                                          </p:spTgt>
                                        </p:tgtEl>
                                        <p:attrNameLst>
                                          <p:attrName>style.visibility</p:attrName>
                                        </p:attrNameLst>
                                      </p:cBhvr>
                                      <p:to>
                                        <p:strVal val="visible"/>
                                      </p:to>
                                    </p:set>
                                    <p:animEffect transition="in" filter="randombar(horizontal)">
                                      <p:cBhvr>
                                        <p:cTn id="14" dur="500"/>
                                        <p:tgtEl>
                                          <p:spTgt spid="3074">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074">
                                            <p:txEl>
                                              <p:pRg st="4" end="4"/>
                                            </p:txEl>
                                          </p:spTgt>
                                        </p:tgtEl>
                                        <p:attrNameLst>
                                          <p:attrName>style.visibility</p:attrName>
                                        </p:attrNameLst>
                                      </p:cBhvr>
                                      <p:to>
                                        <p:strVal val="visible"/>
                                      </p:to>
                                    </p:set>
                                    <p:animEffect transition="in" filter="wipe(down)">
                                      <p:cBhvr>
                                        <p:cTn id="19" dur="500"/>
                                        <p:tgtEl>
                                          <p:spTgt spid="3074">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074">
                                            <p:txEl>
                                              <p:pRg st="5" end="5"/>
                                            </p:txEl>
                                          </p:spTgt>
                                        </p:tgtEl>
                                        <p:attrNameLst>
                                          <p:attrName>style.visibility</p:attrName>
                                        </p:attrNameLst>
                                      </p:cBhvr>
                                      <p:to>
                                        <p:strVal val="visible"/>
                                      </p:to>
                                    </p:set>
                                    <p:animEffect transition="in" filter="wipe(down)">
                                      <p:cBhvr>
                                        <p:cTn id="22" dur="500"/>
                                        <p:tgtEl>
                                          <p:spTgt spid="3074">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074">
                                            <p:txEl>
                                              <p:pRg st="6" end="6"/>
                                            </p:txEl>
                                          </p:spTgt>
                                        </p:tgtEl>
                                        <p:attrNameLst>
                                          <p:attrName>style.visibility</p:attrName>
                                        </p:attrNameLst>
                                      </p:cBhvr>
                                      <p:to>
                                        <p:strVal val="visible"/>
                                      </p:to>
                                    </p:set>
                                    <p:animEffect transition="in" filter="wipe(down)">
                                      <p:cBhvr>
                                        <p:cTn id="25" dur="500"/>
                                        <p:tgtEl>
                                          <p:spTgt spid="3074">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3074">
                                            <p:txEl>
                                              <p:pRg st="7" end="7"/>
                                            </p:txEl>
                                          </p:spTgt>
                                        </p:tgtEl>
                                        <p:attrNameLst>
                                          <p:attrName>style.visibility</p:attrName>
                                        </p:attrNameLst>
                                      </p:cBhvr>
                                      <p:to>
                                        <p:strVal val="visible"/>
                                      </p:to>
                                    </p:set>
                                    <p:anim calcmode="lin" valueType="num">
                                      <p:cBhvr>
                                        <p:cTn id="30" dur="1000" fill="hold"/>
                                        <p:tgtEl>
                                          <p:spTgt spid="3074">
                                            <p:txEl>
                                              <p:pRg st="7" end="7"/>
                                            </p:txEl>
                                          </p:spTgt>
                                        </p:tgtEl>
                                        <p:attrNameLst>
                                          <p:attrName>ppt_w</p:attrName>
                                        </p:attrNameLst>
                                      </p:cBhvr>
                                      <p:tavLst>
                                        <p:tav tm="0">
                                          <p:val>
                                            <p:fltVal val="0"/>
                                          </p:val>
                                        </p:tav>
                                        <p:tav tm="100000">
                                          <p:val>
                                            <p:strVal val="#ppt_w"/>
                                          </p:val>
                                        </p:tav>
                                      </p:tavLst>
                                    </p:anim>
                                    <p:anim calcmode="lin" valueType="num">
                                      <p:cBhvr>
                                        <p:cTn id="31" dur="1000" fill="hold"/>
                                        <p:tgtEl>
                                          <p:spTgt spid="3074">
                                            <p:txEl>
                                              <p:pRg st="7" end="7"/>
                                            </p:txEl>
                                          </p:spTgt>
                                        </p:tgtEl>
                                        <p:attrNameLst>
                                          <p:attrName>ppt_h</p:attrName>
                                        </p:attrNameLst>
                                      </p:cBhvr>
                                      <p:tavLst>
                                        <p:tav tm="0">
                                          <p:val>
                                            <p:fltVal val="0"/>
                                          </p:val>
                                        </p:tav>
                                        <p:tav tm="100000">
                                          <p:val>
                                            <p:strVal val="#ppt_h"/>
                                          </p:val>
                                        </p:tav>
                                      </p:tavLst>
                                    </p:anim>
                                    <p:anim calcmode="lin" valueType="num">
                                      <p:cBhvr>
                                        <p:cTn id="32" dur="1000" fill="hold"/>
                                        <p:tgtEl>
                                          <p:spTgt spid="3074">
                                            <p:txEl>
                                              <p:pRg st="7" end="7"/>
                                            </p:txEl>
                                          </p:spTgt>
                                        </p:tgtEl>
                                        <p:attrNameLst>
                                          <p:attrName>style.rotation</p:attrName>
                                        </p:attrNameLst>
                                      </p:cBhvr>
                                      <p:tavLst>
                                        <p:tav tm="0">
                                          <p:val>
                                            <p:fltVal val="90"/>
                                          </p:val>
                                        </p:tav>
                                        <p:tav tm="100000">
                                          <p:val>
                                            <p:fltVal val="0"/>
                                          </p:val>
                                        </p:tav>
                                      </p:tavLst>
                                    </p:anim>
                                    <p:animEffect transition="in" filter="fade">
                                      <p:cBhvr>
                                        <p:cTn id="33" dur="1000"/>
                                        <p:tgtEl>
                                          <p:spTgt spid="3074">
                                            <p:txEl>
                                              <p:pRg st="7" end="7"/>
                                            </p:txEl>
                                          </p:spTgt>
                                        </p:tgtEl>
                                      </p:cBhvr>
                                    </p:animEffect>
                                  </p:childTnLst>
                                </p:cTn>
                              </p:par>
                              <p:par>
                                <p:cTn id="34" presetID="31" presetClass="entr" presetSubtype="0" fill="hold" nodeType="withEffect">
                                  <p:stCondLst>
                                    <p:cond delay="0"/>
                                  </p:stCondLst>
                                  <p:childTnLst>
                                    <p:set>
                                      <p:cBhvr>
                                        <p:cTn id="35" dur="1" fill="hold">
                                          <p:stCondLst>
                                            <p:cond delay="0"/>
                                          </p:stCondLst>
                                        </p:cTn>
                                        <p:tgtEl>
                                          <p:spTgt spid="3074">
                                            <p:txEl>
                                              <p:pRg st="8" end="8"/>
                                            </p:txEl>
                                          </p:spTgt>
                                        </p:tgtEl>
                                        <p:attrNameLst>
                                          <p:attrName>style.visibility</p:attrName>
                                        </p:attrNameLst>
                                      </p:cBhvr>
                                      <p:to>
                                        <p:strVal val="visible"/>
                                      </p:to>
                                    </p:set>
                                    <p:anim calcmode="lin" valueType="num">
                                      <p:cBhvr>
                                        <p:cTn id="36" dur="1000" fill="hold"/>
                                        <p:tgtEl>
                                          <p:spTgt spid="3074">
                                            <p:txEl>
                                              <p:pRg st="8" end="8"/>
                                            </p:txEl>
                                          </p:spTgt>
                                        </p:tgtEl>
                                        <p:attrNameLst>
                                          <p:attrName>ppt_w</p:attrName>
                                        </p:attrNameLst>
                                      </p:cBhvr>
                                      <p:tavLst>
                                        <p:tav tm="0">
                                          <p:val>
                                            <p:fltVal val="0"/>
                                          </p:val>
                                        </p:tav>
                                        <p:tav tm="100000">
                                          <p:val>
                                            <p:strVal val="#ppt_w"/>
                                          </p:val>
                                        </p:tav>
                                      </p:tavLst>
                                    </p:anim>
                                    <p:anim calcmode="lin" valueType="num">
                                      <p:cBhvr>
                                        <p:cTn id="37" dur="1000" fill="hold"/>
                                        <p:tgtEl>
                                          <p:spTgt spid="3074">
                                            <p:txEl>
                                              <p:pRg st="8" end="8"/>
                                            </p:txEl>
                                          </p:spTgt>
                                        </p:tgtEl>
                                        <p:attrNameLst>
                                          <p:attrName>ppt_h</p:attrName>
                                        </p:attrNameLst>
                                      </p:cBhvr>
                                      <p:tavLst>
                                        <p:tav tm="0">
                                          <p:val>
                                            <p:fltVal val="0"/>
                                          </p:val>
                                        </p:tav>
                                        <p:tav tm="100000">
                                          <p:val>
                                            <p:strVal val="#ppt_h"/>
                                          </p:val>
                                        </p:tav>
                                      </p:tavLst>
                                    </p:anim>
                                    <p:anim calcmode="lin" valueType="num">
                                      <p:cBhvr>
                                        <p:cTn id="38" dur="1000" fill="hold"/>
                                        <p:tgtEl>
                                          <p:spTgt spid="3074">
                                            <p:txEl>
                                              <p:pRg st="8" end="8"/>
                                            </p:txEl>
                                          </p:spTgt>
                                        </p:tgtEl>
                                        <p:attrNameLst>
                                          <p:attrName>style.rotation</p:attrName>
                                        </p:attrNameLst>
                                      </p:cBhvr>
                                      <p:tavLst>
                                        <p:tav tm="0">
                                          <p:val>
                                            <p:fltVal val="90"/>
                                          </p:val>
                                        </p:tav>
                                        <p:tav tm="100000">
                                          <p:val>
                                            <p:fltVal val="0"/>
                                          </p:val>
                                        </p:tav>
                                      </p:tavLst>
                                    </p:anim>
                                    <p:animEffect transition="in" filter="fade">
                                      <p:cBhvr>
                                        <p:cTn id="39" dur="1000"/>
                                        <p:tgtEl>
                                          <p:spTgt spid="3074">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074">
                                            <p:txEl>
                                              <p:pRg st="9" end="9"/>
                                            </p:txEl>
                                          </p:spTgt>
                                        </p:tgtEl>
                                        <p:attrNameLst>
                                          <p:attrName>style.visibility</p:attrName>
                                        </p:attrNameLst>
                                      </p:cBhvr>
                                      <p:to>
                                        <p:strVal val="visible"/>
                                      </p:to>
                                    </p:set>
                                    <p:animEffect transition="in" filter="fade">
                                      <p:cBhvr>
                                        <p:cTn id="44" dur="1000"/>
                                        <p:tgtEl>
                                          <p:spTgt spid="3074">
                                            <p:txEl>
                                              <p:pRg st="9" end="9"/>
                                            </p:txEl>
                                          </p:spTgt>
                                        </p:tgtEl>
                                      </p:cBhvr>
                                    </p:animEffect>
                                    <p:anim calcmode="lin" valueType="num">
                                      <p:cBhvr>
                                        <p:cTn id="45" dur="1000" fill="hold"/>
                                        <p:tgtEl>
                                          <p:spTgt spid="3074">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3074">
                                            <p:txEl>
                                              <p:pRg st="9" end="9"/>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074">
                                            <p:txEl>
                                              <p:pRg st="10" end="10"/>
                                            </p:txEl>
                                          </p:spTgt>
                                        </p:tgtEl>
                                        <p:attrNameLst>
                                          <p:attrName>style.visibility</p:attrName>
                                        </p:attrNameLst>
                                      </p:cBhvr>
                                      <p:to>
                                        <p:strVal val="visible"/>
                                      </p:to>
                                    </p:set>
                                    <p:animEffect transition="in" filter="fade">
                                      <p:cBhvr>
                                        <p:cTn id="49" dur="1000"/>
                                        <p:tgtEl>
                                          <p:spTgt spid="3074">
                                            <p:txEl>
                                              <p:pRg st="10" end="10"/>
                                            </p:txEl>
                                          </p:spTgt>
                                        </p:tgtEl>
                                      </p:cBhvr>
                                    </p:animEffect>
                                    <p:anim calcmode="lin" valueType="num">
                                      <p:cBhvr>
                                        <p:cTn id="50" dur="1000" fill="hold"/>
                                        <p:tgtEl>
                                          <p:spTgt spid="3074">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307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a:extLst>
              <a:ext uri="{FF2B5EF4-FFF2-40B4-BE49-F238E27FC236}">
                <a16:creationId xmlns:a16="http://schemas.microsoft.com/office/drawing/2014/main" id="{23F37628-5DA8-A91B-4A18-DC44A5F57123}"/>
              </a:ext>
            </a:extLst>
          </p:cNvPr>
          <p:cNvSpPr>
            <a:spLocks noGrp="1"/>
          </p:cNvSpPr>
          <p:nvPr>
            <p:ph idx="1"/>
          </p:nvPr>
        </p:nvSpPr>
        <p:spPr>
          <a:xfrm>
            <a:off x="76200" y="0"/>
            <a:ext cx="12039600" cy="6019800"/>
          </a:xfrm>
        </p:spPr>
        <p:txBody>
          <a:bodyPr/>
          <a:lstStyle/>
          <a:p>
            <a:pPr>
              <a:buFont typeface="Arial" panose="020B0604020202020204" pitchFamily="34" charset="0"/>
              <a:buNone/>
            </a:pPr>
            <a:r>
              <a:rPr lang="en-US" altLang="en-US" sz="3600" b="1" dirty="0">
                <a:latin typeface="Times New Roman" panose="02020603050405020304" pitchFamily="18" charset="0"/>
                <a:cs typeface="Times New Roman" panose="02020603050405020304" pitchFamily="18" charset="0"/>
              </a:rPr>
              <a:t> Luke 8:11  </a:t>
            </a:r>
            <a:r>
              <a:rPr lang="en-US" altLang="en-US" sz="4400" b="1" i="1" dirty="0">
                <a:solidFill>
                  <a:srgbClr val="FF0000"/>
                </a:solidFill>
                <a:latin typeface="Times New Roman" panose="02020603050405020304" pitchFamily="18" charset="0"/>
                <a:cs typeface="Times New Roman" panose="02020603050405020304" pitchFamily="18" charset="0"/>
              </a:rPr>
              <a:t>“The seed is the word of God.” </a:t>
            </a:r>
            <a:r>
              <a:rPr lang="en-US" altLang="en-US" b="1" i="1" dirty="0">
                <a:latin typeface="Times New Roman" panose="02020603050405020304" pitchFamily="18" charset="0"/>
                <a:cs typeface="Times New Roman" panose="02020603050405020304" pitchFamily="18" charset="0"/>
              </a:rPr>
              <a:t>(Mt 13:19)</a:t>
            </a:r>
          </a:p>
          <a:p>
            <a:pPr>
              <a:spcBef>
                <a:spcPct val="0"/>
              </a:spcBef>
              <a:buFont typeface="Arial" panose="020B0604020202020204" pitchFamily="34" charset="0"/>
              <a:buNone/>
            </a:pPr>
            <a:r>
              <a:rPr lang="en-US" altLang="en-US" sz="3600" b="1" dirty="0">
                <a:latin typeface="Times New Roman" panose="02020603050405020304" pitchFamily="18" charset="0"/>
                <a:cs typeface="Times New Roman" panose="02020603050405020304" pitchFamily="18" charset="0"/>
              </a:rPr>
              <a:t>  B. </a:t>
            </a:r>
            <a:r>
              <a:rPr lang="en-US" altLang="en-US" sz="4000" b="1" dirty="0">
                <a:latin typeface="Times New Roman" panose="02020603050405020304" pitchFamily="18" charset="0"/>
                <a:cs typeface="Times New Roman" panose="02020603050405020304" pitchFamily="18" charset="0"/>
              </a:rPr>
              <a:t>To help propagate (spread) the seed God uses: </a:t>
            </a:r>
            <a:endParaRPr lang="en-US" altLang="en-US" sz="3600" b="1" dirty="0">
              <a:latin typeface="Times New Roman" panose="02020603050405020304" pitchFamily="18" charset="0"/>
              <a:cs typeface="Times New Roman" panose="02020603050405020304" pitchFamily="18" charset="0"/>
            </a:endParaRPr>
          </a:p>
          <a:p>
            <a:pPr>
              <a:spcBef>
                <a:spcPct val="0"/>
              </a:spcBef>
              <a:buFont typeface="Arial" panose="020B0604020202020204" pitchFamily="34" charset="0"/>
              <a:buNone/>
            </a:pPr>
            <a:r>
              <a:rPr lang="en-US" altLang="en-US" sz="3600" b="1" dirty="0">
                <a:latin typeface="Times New Roman" panose="02020603050405020304" pitchFamily="18" charset="0"/>
                <a:cs typeface="Times New Roman" panose="02020603050405020304" pitchFamily="18" charset="0"/>
              </a:rPr>
              <a:t>                      1)</a:t>
            </a:r>
            <a:r>
              <a:rPr lang="en-US" altLang="en-US" sz="4000" b="1" dirty="0">
                <a:latin typeface="Times New Roman" panose="02020603050405020304" pitchFamily="18" charset="0"/>
                <a:cs typeface="Times New Roman" panose="02020603050405020304" pitchFamily="18" charset="0"/>
              </a:rPr>
              <a:t>  </a:t>
            </a:r>
            <a:r>
              <a:rPr lang="en-US" altLang="en-US" sz="4000" b="1" i="1" u="sng" dirty="0">
                <a:solidFill>
                  <a:srgbClr val="FF0066"/>
                </a:solidFill>
                <a:latin typeface="Times New Roman" panose="02020603050405020304" pitchFamily="18" charset="0"/>
                <a:cs typeface="Times New Roman" panose="02020603050405020304" pitchFamily="18" charset="0"/>
              </a:rPr>
              <a:t>People</a:t>
            </a:r>
            <a:r>
              <a:rPr lang="en-US" altLang="en-US" sz="4000" b="1" dirty="0">
                <a:latin typeface="Times New Roman" panose="02020603050405020304" pitchFamily="18" charset="0"/>
                <a:cs typeface="Times New Roman" panose="02020603050405020304" pitchFamily="18" charset="0"/>
              </a:rPr>
              <a:t>         2) </a:t>
            </a:r>
            <a:r>
              <a:rPr lang="en-US" altLang="en-US" sz="4000" b="1" i="1" u="sng" dirty="0">
                <a:solidFill>
                  <a:srgbClr val="FF0066"/>
                </a:solidFill>
                <a:latin typeface="Times New Roman" panose="02020603050405020304" pitchFamily="18" charset="0"/>
                <a:cs typeface="Times New Roman" panose="02020603050405020304" pitchFamily="18" charset="0"/>
              </a:rPr>
              <a:t>Problems</a:t>
            </a:r>
            <a:endParaRPr lang="en-US" altLang="en-US" sz="3600" b="1" dirty="0">
              <a:latin typeface="Times New Roman" panose="02020603050405020304" pitchFamily="18" charset="0"/>
              <a:cs typeface="Times New Roman" panose="02020603050405020304" pitchFamily="18" charset="0"/>
            </a:endParaRPr>
          </a:p>
          <a:p>
            <a:pPr>
              <a:spcBef>
                <a:spcPct val="0"/>
              </a:spcBef>
              <a:buFont typeface="Arial" panose="020B0604020202020204" pitchFamily="34" charset="0"/>
              <a:buNone/>
            </a:pPr>
            <a:r>
              <a:rPr lang="en-US" altLang="en-US" sz="4000" b="1" dirty="0">
                <a:solidFill>
                  <a:srgbClr val="0000FF"/>
                </a:solidFill>
                <a:latin typeface="Times New Roman" panose="02020603050405020304" pitchFamily="18" charset="0"/>
                <a:cs typeface="Times New Roman" panose="02020603050405020304" pitchFamily="18" charset="0"/>
              </a:rPr>
              <a:t>                                </a:t>
            </a:r>
          </a:p>
          <a:p>
            <a:pPr>
              <a:spcBef>
                <a:spcPct val="0"/>
              </a:spcBef>
              <a:buFont typeface="Arial" panose="020B0604020202020204" pitchFamily="34" charset="0"/>
              <a:buNone/>
            </a:pPr>
            <a:r>
              <a:rPr lang="en-US" altLang="en-US" sz="4000" b="1" i="1" dirty="0">
                <a:solidFill>
                  <a:srgbClr val="0000FF"/>
                </a:solidFill>
                <a:latin typeface="Times New Roman" panose="02020603050405020304" pitchFamily="18" charset="0"/>
                <a:cs typeface="Times New Roman" panose="02020603050405020304" pitchFamily="18" charset="0"/>
              </a:rPr>
              <a:t>                               </a:t>
            </a:r>
            <a:r>
              <a:rPr lang="en-US" altLang="en-US" sz="5400" b="1" i="1" dirty="0">
                <a:solidFill>
                  <a:srgbClr val="0000FF"/>
                </a:solidFill>
                <a:latin typeface="Times New Roman" panose="02020603050405020304" pitchFamily="18" charset="0"/>
                <a:cs typeface="Times New Roman" panose="02020603050405020304" pitchFamily="18" charset="0"/>
              </a:rPr>
              <a:t>“The blood of the martyrs </a:t>
            </a:r>
          </a:p>
          <a:p>
            <a:pPr>
              <a:spcBef>
                <a:spcPct val="0"/>
              </a:spcBef>
              <a:buFont typeface="Arial" panose="020B0604020202020204" pitchFamily="34" charset="0"/>
              <a:buNone/>
            </a:pPr>
            <a:r>
              <a:rPr lang="en-US" altLang="en-US" sz="5400" b="1" i="1" dirty="0">
                <a:solidFill>
                  <a:srgbClr val="0000FF"/>
                </a:solidFill>
                <a:latin typeface="Times New Roman" panose="02020603050405020304" pitchFamily="18" charset="0"/>
                <a:cs typeface="Times New Roman" panose="02020603050405020304" pitchFamily="18" charset="0"/>
              </a:rPr>
              <a:t>                         is the seed of the church”</a:t>
            </a:r>
          </a:p>
          <a:p>
            <a:pPr>
              <a:spcBef>
                <a:spcPct val="0"/>
              </a:spcBef>
              <a:buFont typeface="Arial" panose="020B0604020202020204" pitchFamily="34" charset="0"/>
              <a:buNone/>
            </a:pPr>
            <a:r>
              <a:rPr lang="en-US" altLang="en-US" sz="4000" dirty="0">
                <a:solidFill>
                  <a:srgbClr val="494949"/>
                </a:solidFill>
                <a:latin typeface="DDG_ProximaNova"/>
              </a:rPr>
              <a:t>                                                  </a:t>
            </a:r>
            <a:r>
              <a:rPr lang="en-US" altLang="en-US" sz="4000" dirty="0">
                <a:latin typeface="DDG_ProximaNova"/>
              </a:rPr>
              <a:t>Tertullian of Carthage</a:t>
            </a:r>
          </a:p>
          <a:p>
            <a:pPr>
              <a:spcBef>
                <a:spcPct val="0"/>
              </a:spcBef>
              <a:buFont typeface="Arial" panose="020B0604020202020204" pitchFamily="34" charset="0"/>
              <a:buNone/>
            </a:pPr>
            <a:r>
              <a:rPr lang="en-US" altLang="en-US" sz="4000" dirty="0">
                <a:latin typeface="DDG_ProximaNova"/>
              </a:rPr>
              <a:t>                                                         (155-220 AD)</a:t>
            </a:r>
            <a:endParaRPr lang="en-US" altLang="en-US" sz="4000" b="1" dirty="0">
              <a:latin typeface="Times New Roman" panose="02020603050405020304" pitchFamily="18" charset="0"/>
              <a:cs typeface="Times New Roman" panose="02020603050405020304" pitchFamily="18" charset="0"/>
            </a:endParaRPr>
          </a:p>
          <a:p>
            <a:pPr>
              <a:spcBef>
                <a:spcPct val="0"/>
              </a:spcBef>
              <a:buFont typeface="Arial" panose="020B0604020202020204" pitchFamily="34" charset="0"/>
              <a:buNone/>
            </a:pPr>
            <a:endParaRPr lang="en-US" altLang="en-US" sz="3600" b="1" dirty="0">
              <a:solidFill>
                <a:srgbClr val="0000FF"/>
              </a:solidFill>
              <a:latin typeface="Times New Roman" panose="02020603050405020304" pitchFamily="18" charset="0"/>
              <a:cs typeface="Times New Roman" panose="02020603050405020304" pitchFamily="18" charset="0"/>
            </a:endParaRPr>
          </a:p>
        </p:txBody>
      </p:sp>
      <p:pic>
        <p:nvPicPr>
          <p:cNvPr id="6147" name="Picture 2">
            <a:extLst>
              <a:ext uri="{FF2B5EF4-FFF2-40B4-BE49-F238E27FC236}">
                <a16:creationId xmlns:a16="http://schemas.microsoft.com/office/drawing/2014/main" id="{540434E2-30C6-D737-B319-15FC7F1B06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057400"/>
            <a:ext cx="392286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074">
                                            <p:txEl>
                                              <p:pRg st="5" end="5"/>
                                            </p:txEl>
                                          </p:spTgt>
                                        </p:tgtEl>
                                        <p:attrNameLst>
                                          <p:attrName>style.visibility</p:attrName>
                                        </p:attrNameLst>
                                      </p:cBhvr>
                                      <p:to>
                                        <p:strVal val="visible"/>
                                      </p:to>
                                    </p:set>
                                    <p:anim calcmode="lin" valueType="num">
                                      <p:cBhvr>
                                        <p:cTn id="7" dur="1000" fill="hold"/>
                                        <p:tgtEl>
                                          <p:spTgt spid="3074">
                                            <p:txEl>
                                              <p:pRg st="5" end="5"/>
                                            </p:txEl>
                                          </p:spTgt>
                                        </p:tgtEl>
                                        <p:attrNameLst>
                                          <p:attrName>ppt_w</p:attrName>
                                        </p:attrNameLst>
                                      </p:cBhvr>
                                      <p:tavLst>
                                        <p:tav tm="0">
                                          <p:val>
                                            <p:fltVal val="0"/>
                                          </p:val>
                                        </p:tav>
                                        <p:tav tm="100000">
                                          <p:val>
                                            <p:strVal val="#ppt_w"/>
                                          </p:val>
                                        </p:tav>
                                      </p:tavLst>
                                    </p:anim>
                                    <p:anim calcmode="lin" valueType="num">
                                      <p:cBhvr>
                                        <p:cTn id="8" dur="1000" fill="hold"/>
                                        <p:tgtEl>
                                          <p:spTgt spid="3074">
                                            <p:txEl>
                                              <p:pRg st="5" end="5"/>
                                            </p:txEl>
                                          </p:spTgt>
                                        </p:tgtEl>
                                        <p:attrNameLst>
                                          <p:attrName>ppt_h</p:attrName>
                                        </p:attrNameLst>
                                      </p:cBhvr>
                                      <p:tavLst>
                                        <p:tav tm="0">
                                          <p:val>
                                            <p:fltVal val="0"/>
                                          </p:val>
                                        </p:tav>
                                        <p:tav tm="100000">
                                          <p:val>
                                            <p:strVal val="#ppt_h"/>
                                          </p:val>
                                        </p:tav>
                                      </p:tavLst>
                                    </p:anim>
                                    <p:anim calcmode="lin" valueType="num">
                                      <p:cBhvr>
                                        <p:cTn id="9" dur="1000" fill="hold"/>
                                        <p:tgtEl>
                                          <p:spTgt spid="3074">
                                            <p:txEl>
                                              <p:pRg st="5" end="5"/>
                                            </p:txEl>
                                          </p:spTgt>
                                        </p:tgtEl>
                                        <p:attrNameLst>
                                          <p:attrName>style.rotation</p:attrName>
                                        </p:attrNameLst>
                                      </p:cBhvr>
                                      <p:tavLst>
                                        <p:tav tm="0">
                                          <p:val>
                                            <p:fltVal val="90"/>
                                          </p:val>
                                        </p:tav>
                                        <p:tav tm="100000">
                                          <p:val>
                                            <p:fltVal val="0"/>
                                          </p:val>
                                        </p:tav>
                                      </p:tavLst>
                                    </p:anim>
                                    <p:animEffect transition="in" filter="fade">
                                      <p:cBhvr>
                                        <p:cTn id="10" dur="1000"/>
                                        <p:tgtEl>
                                          <p:spTgt spid="307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a:extLst>
              <a:ext uri="{FF2B5EF4-FFF2-40B4-BE49-F238E27FC236}">
                <a16:creationId xmlns:a16="http://schemas.microsoft.com/office/drawing/2014/main" id="{5CBE2B57-5581-F406-01A2-3FA0EB89D443}"/>
              </a:ext>
            </a:extLst>
          </p:cNvPr>
          <p:cNvSpPr>
            <a:spLocks noGrp="1"/>
          </p:cNvSpPr>
          <p:nvPr>
            <p:ph idx="1"/>
          </p:nvPr>
        </p:nvSpPr>
        <p:spPr>
          <a:xfrm>
            <a:off x="76200" y="152400"/>
            <a:ext cx="12192000" cy="6248400"/>
          </a:xfrm>
        </p:spPr>
        <p:txBody>
          <a:bodyPr/>
          <a:lstStyle/>
          <a:p>
            <a:pPr marL="0" indent="0" eaLnBrk="1" hangingPunct="1">
              <a:spcBef>
                <a:spcPts val="0"/>
              </a:spcBef>
              <a:buFont typeface="Arial" panose="020B0604020202020204" pitchFamily="34" charset="0"/>
              <a:buNone/>
              <a:defRPr/>
            </a:pPr>
            <a:r>
              <a:rPr lang="en-US" altLang="en-US" sz="4800" b="1" dirty="0">
                <a:latin typeface="Times New Roman" panose="02020603050405020304" pitchFamily="18" charset="0"/>
                <a:cs typeface="Times New Roman" panose="02020603050405020304" pitchFamily="18" charset="0"/>
              </a:rPr>
              <a:t>2. Satan Is Busy Planting “</a:t>
            </a:r>
            <a:r>
              <a:rPr lang="en-US" altLang="en-US" sz="4800" b="1" i="1" u="sng" dirty="0">
                <a:latin typeface="Times New Roman" panose="02020603050405020304" pitchFamily="18" charset="0"/>
                <a:cs typeface="Times New Roman" panose="02020603050405020304" pitchFamily="18" charset="0"/>
              </a:rPr>
              <a:t>Bad</a:t>
            </a:r>
            <a:r>
              <a:rPr lang="en-US" altLang="en-US" sz="4800" b="1" dirty="0">
                <a:latin typeface="Times New Roman" panose="02020603050405020304" pitchFamily="18" charset="0"/>
                <a:cs typeface="Times New Roman" panose="02020603050405020304" pitchFamily="18" charset="0"/>
              </a:rPr>
              <a:t> Seed</a:t>
            </a:r>
            <a:r>
              <a:rPr lang="en-US" altLang="en-US" sz="4800"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Mt. 13:25 </a:t>
            </a:r>
          </a:p>
          <a:p>
            <a:pPr marL="0" indent="0" eaLnBrk="1" hangingPunct="1">
              <a:spcBef>
                <a:spcPts val="0"/>
              </a:spcBef>
              <a:buFont typeface="Arial" panose="020B0604020202020204" pitchFamily="34" charset="0"/>
              <a:buNone/>
              <a:defRPr/>
            </a:pPr>
            <a:r>
              <a:rPr lang="en-US" altLang="en-US" sz="3600" b="1" i="1" dirty="0">
                <a:solidFill>
                  <a:srgbClr val="FF0000"/>
                </a:solidFill>
                <a:latin typeface="Times New Roman" panose="02020603050405020304" pitchFamily="18" charset="0"/>
                <a:cs typeface="Times New Roman" panose="02020603050405020304" pitchFamily="18" charset="0"/>
              </a:rPr>
              <a:t>    “</a:t>
            </a:r>
            <a:r>
              <a:rPr lang="en-US" altLang="en-US" sz="4000" b="1" i="1" dirty="0">
                <a:solidFill>
                  <a:srgbClr val="FF0000"/>
                </a:solidFill>
                <a:latin typeface="Times New Roman" panose="02020603050405020304" pitchFamily="18" charset="0"/>
                <a:cs typeface="Times New Roman" panose="02020603050405020304" pitchFamily="18" charset="0"/>
              </a:rPr>
              <a:t>while men slept, </a:t>
            </a:r>
            <a:r>
              <a:rPr lang="en-US" altLang="en-US" sz="4000" b="1" i="1" u="sng" dirty="0">
                <a:solidFill>
                  <a:srgbClr val="FF0000"/>
                </a:solidFill>
                <a:latin typeface="Times New Roman" panose="02020603050405020304" pitchFamily="18" charset="0"/>
                <a:cs typeface="Times New Roman" panose="02020603050405020304" pitchFamily="18" charset="0"/>
              </a:rPr>
              <a:t>his enemy came </a:t>
            </a:r>
            <a:r>
              <a:rPr lang="en-US" altLang="en-US" sz="4000" b="1" i="1" dirty="0">
                <a:solidFill>
                  <a:srgbClr val="FF0000"/>
                </a:solidFill>
                <a:latin typeface="Times New Roman" panose="02020603050405020304" pitchFamily="18" charset="0"/>
                <a:cs typeface="Times New Roman" panose="02020603050405020304" pitchFamily="18" charset="0"/>
              </a:rPr>
              <a:t>and sowed tares </a:t>
            </a:r>
          </a:p>
          <a:p>
            <a:pPr marL="0" indent="0" eaLnBrk="1" hangingPunct="1">
              <a:spcBef>
                <a:spcPts val="0"/>
              </a:spcBef>
              <a:buFont typeface="Arial" panose="020B0604020202020204" pitchFamily="34" charset="0"/>
              <a:buNone/>
              <a:defRPr/>
            </a:pPr>
            <a:r>
              <a:rPr lang="en-US" altLang="en-US" sz="4000" b="1" i="1" dirty="0">
                <a:solidFill>
                  <a:srgbClr val="FF0000"/>
                </a:solidFill>
                <a:latin typeface="Times New Roman" panose="02020603050405020304" pitchFamily="18" charset="0"/>
                <a:cs typeface="Times New Roman" panose="02020603050405020304" pitchFamily="18" charset="0"/>
              </a:rPr>
              <a:t>                among the wheat, </a:t>
            </a:r>
            <a:r>
              <a:rPr lang="en-US" altLang="en-US" sz="4000" b="1" dirty="0">
                <a:latin typeface="Times New Roman" panose="02020603050405020304" pitchFamily="18" charset="0"/>
                <a:cs typeface="Times New Roman" panose="02020603050405020304" pitchFamily="18" charset="0"/>
              </a:rPr>
              <a:t>  </a:t>
            </a:r>
          </a:p>
          <a:p>
            <a:pPr marL="0" indent="0" eaLnBrk="1" hangingPunct="1">
              <a:spcBef>
                <a:spcPts val="0"/>
              </a:spcBef>
              <a:buFont typeface="Arial" panose="020B0604020202020204" pitchFamily="34" charset="0"/>
              <a:buNone/>
              <a:defRPr/>
            </a:pPr>
            <a:r>
              <a:rPr lang="en-US" altLang="en-US" sz="4400" b="1" dirty="0">
                <a:latin typeface="Times New Roman" panose="02020603050405020304" pitchFamily="18" charset="0"/>
                <a:cs typeface="Times New Roman" panose="02020603050405020304" pitchFamily="18" charset="0"/>
              </a:rPr>
              <a:t>A.  Satan also uses people, problems, and </a:t>
            </a:r>
          </a:p>
          <a:p>
            <a:pPr>
              <a:spcBef>
                <a:spcPts val="0"/>
              </a:spcBef>
              <a:buFont typeface="Arial" panose="020B0604020202020204" pitchFamily="34" charset="0"/>
              <a:buNone/>
              <a:defRPr/>
            </a:pPr>
            <a:r>
              <a:rPr lang="en-US" altLang="en-US" sz="4400" b="1" dirty="0">
                <a:latin typeface="Times New Roman" panose="02020603050405020304" pitchFamily="18" charset="0"/>
                <a:cs typeface="Times New Roman" panose="02020603050405020304" pitchFamily="18" charset="0"/>
              </a:rPr>
              <a:t>           pressures to spread his seed. </a:t>
            </a:r>
          </a:p>
          <a:p>
            <a:pPr>
              <a:spcBef>
                <a:spcPts val="0"/>
              </a:spcBef>
              <a:buFont typeface="Arial" panose="020B0604020202020204" pitchFamily="34" charset="0"/>
              <a:buNone/>
              <a:defRPr/>
            </a:pPr>
            <a:r>
              <a:rPr lang="en-US" altLang="en-US" sz="4000" b="1" dirty="0">
                <a:latin typeface="Times New Roman" panose="02020603050405020304" pitchFamily="18" charset="0"/>
                <a:cs typeface="Times New Roman" panose="02020603050405020304" pitchFamily="18" charset="0"/>
              </a:rPr>
              <a:t>   1</a:t>
            </a:r>
            <a:r>
              <a:rPr lang="en-US" altLang="en-US" sz="4400" b="1" dirty="0">
                <a:latin typeface="Times New Roman" panose="02020603050405020304" pitchFamily="18" charset="0"/>
                <a:cs typeface="Times New Roman" panose="02020603050405020304" pitchFamily="18" charset="0"/>
              </a:rPr>
              <a:t>) The more trusted the source, </a:t>
            </a:r>
            <a:r>
              <a:rPr lang="en-US" altLang="en-US" sz="4000" b="1" i="1" dirty="0">
                <a:solidFill>
                  <a:srgbClr val="0000FF"/>
                </a:solidFill>
                <a:latin typeface="Times New Roman" panose="02020603050405020304" pitchFamily="18" charset="0"/>
                <a:cs typeface="Times New Roman" panose="02020603050405020304" pitchFamily="18" charset="0"/>
              </a:rPr>
              <a:t>(Messenger)</a:t>
            </a:r>
          </a:p>
          <a:p>
            <a:pPr>
              <a:spcBef>
                <a:spcPts val="0"/>
              </a:spcBef>
              <a:buFont typeface="Arial" panose="020B0604020202020204" pitchFamily="34" charset="0"/>
              <a:buNone/>
              <a:defRPr/>
            </a:pPr>
            <a:r>
              <a:rPr lang="en-US" altLang="en-US" sz="4400" b="1" dirty="0">
                <a:latin typeface="Times New Roman" panose="02020603050405020304" pitchFamily="18" charset="0"/>
                <a:cs typeface="Times New Roman" panose="02020603050405020304" pitchFamily="18" charset="0"/>
              </a:rPr>
              <a:t>                 </a:t>
            </a:r>
            <a:r>
              <a:rPr lang="en-US" altLang="en-US" sz="4400" b="1" i="1" dirty="0">
                <a:latin typeface="Times New Roman" panose="02020603050405020304" pitchFamily="18" charset="0"/>
                <a:cs typeface="Times New Roman" panose="02020603050405020304" pitchFamily="18" charset="0"/>
              </a:rPr>
              <a:t>the more trusted the seed.</a:t>
            </a:r>
            <a:r>
              <a:rPr lang="en-US" altLang="en-US" sz="4000" b="1" dirty="0">
                <a:latin typeface="Times New Roman" panose="02020603050405020304" pitchFamily="18" charset="0"/>
                <a:cs typeface="Times New Roman" panose="02020603050405020304" pitchFamily="18" charset="0"/>
              </a:rPr>
              <a:t>   </a:t>
            </a:r>
            <a:r>
              <a:rPr lang="en-US" altLang="en-US" sz="4000" b="1" i="1" dirty="0">
                <a:solidFill>
                  <a:srgbClr val="0000FF"/>
                </a:solidFill>
                <a:latin typeface="Times New Roman" panose="02020603050405020304" pitchFamily="18" charset="0"/>
                <a:cs typeface="Times New Roman" panose="02020603050405020304" pitchFamily="18" charset="0"/>
              </a:rPr>
              <a:t>(Message)</a:t>
            </a:r>
          </a:p>
          <a:p>
            <a:pPr>
              <a:spcBef>
                <a:spcPts val="0"/>
              </a:spcBef>
              <a:buFont typeface="Arial" panose="020B0604020202020204" pitchFamily="34" charset="0"/>
              <a:buNone/>
              <a:defRPr/>
            </a:pPr>
            <a:r>
              <a:rPr lang="en-US" altLang="en-US" sz="4000" b="1" i="1" dirty="0">
                <a:latin typeface="Times New Roman" panose="02020603050405020304" pitchFamily="18" charset="0"/>
                <a:cs typeface="Times New Roman" panose="02020603050405020304" pitchFamily="18" charset="0"/>
              </a:rPr>
              <a:t>   2) False prophets are mentioned at least 146 times.</a:t>
            </a:r>
          </a:p>
          <a:p>
            <a:pPr algn="ctr">
              <a:spcBef>
                <a:spcPts val="0"/>
              </a:spcBef>
              <a:buFont typeface="Arial" panose="020B0604020202020204" pitchFamily="34" charset="0"/>
              <a:buNone/>
              <a:defRPr/>
            </a:pPr>
            <a:r>
              <a:rPr lang="en-US" alt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Mt 7:15 </a:t>
            </a:r>
            <a:r>
              <a:rPr lang="en-US" alt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“Beware of false prophets…in sheep’s clothing,</a:t>
            </a:r>
          </a:p>
          <a:p>
            <a:pPr algn="ctr">
              <a:spcBef>
                <a:spcPts val="0"/>
              </a:spcBef>
              <a:buFont typeface="Arial" panose="020B0604020202020204" pitchFamily="34" charset="0"/>
              <a:buNone/>
              <a:defRPr/>
            </a:pPr>
            <a:r>
              <a:rPr lang="en-US" alt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inwardly they are ravening wolves”</a:t>
            </a:r>
            <a:endParaRPr lang="en-US" altLang="en-US" sz="4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195" name="TextBox 2">
            <a:extLst>
              <a:ext uri="{FF2B5EF4-FFF2-40B4-BE49-F238E27FC236}">
                <a16:creationId xmlns:a16="http://schemas.microsoft.com/office/drawing/2014/main" id="{DA929E7F-E3E5-1772-1876-72A6D0E8C5F5}"/>
              </a:ext>
            </a:extLst>
          </p:cNvPr>
          <p:cNvSpPr txBox="1">
            <a:spLocks noChangeArrowheads="1"/>
          </p:cNvSpPr>
          <p:nvPr/>
        </p:nvSpPr>
        <p:spPr bwMode="auto">
          <a:xfrm>
            <a:off x="6172200" y="1371600"/>
            <a:ext cx="61610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4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went his way.”</a:t>
            </a:r>
            <a:endParaRPr lang="en-US" altLang="en-US" sz="2000" u="sng"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p:cTn id="7" dur="1000" fill="hold"/>
                                        <p:tgtEl>
                                          <p:spTgt spid="819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19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19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819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7170">
                                            <p:txEl>
                                              <p:pRg st="3" end="3"/>
                                            </p:txEl>
                                          </p:spTgt>
                                        </p:tgtEl>
                                        <p:attrNameLst>
                                          <p:attrName>style.visibility</p:attrName>
                                        </p:attrNameLst>
                                      </p:cBhvr>
                                      <p:to>
                                        <p:strVal val="visible"/>
                                      </p:to>
                                    </p:set>
                                    <p:anim calcmode="lin" valueType="num">
                                      <p:cBhvr>
                                        <p:cTn id="15" dur="500" fill="hold"/>
                                        <p:tgtEl>
                                          <p:spTgt spid="7170">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7170">
                                            <p:txEl>
                                              <p:pRg st="3" end="3"/>
                                            </p:txEl>
                                          </p:spTgt>
                                        </p:tgtEl>
                                        <p:attrNameLst>
                                          <p:attrName>ppt_h</p:attrName>
                                        </p:attrNameLst>
                                      </p:cBhvr>
                                      <p:tavLst>
                                        <p:tav tm="0">
                                          <p:val>
                                            <p:fltVal val="0"/>
                                          </p:val>
                                        </p:tav>
                                        <p:tav tm="100000">
                                          <p:val>
                                            <p:strVal val="#ppt_h"/>
                                          </p:val>
                                        </p:tav>
                                      </p:tavLst>
                                    </p:anim>
                                    <p:animEffect transition="in" filter="fade">
                                      <p:cBhvr>
                                        <p:cTn id="17" dur="500"/>
                                        <p:tgtEl>
                                          <p:spTgt spid="7170">
                                            <p:txEl>
                                              <p:pRg st="3" end="3"/>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7170">
                                            <p:txEl>
                                              <p:pRg st="4" end="4"/>
                                            </p:txEl>
                                          </p:spTgt>
                                        </p:tgtEl>
                                        <p:attrNameLst>
                                          <p:attrName>style.visibility</p:attrName>
                                        </p:attrNameLst>
                                      </p:cBhvr>
                                      <p:to>
                                        <p:strVal val="visible"/>
                                      </p:to>
                                    </p:set>
                                    <p:anim calcmode="lin" valueType="num">
                                      <p:cBhvr>
                                        <p:cTn id="20" dur="500" fill="hold"/>
                                        <p:tgtEl>
                                          <p:spTgt spid="7170">
                                            <p:txEl>
                                              <p:pRg st="4" end="4"/>
                                            </p:txEl>
                                          </p:spTgt>
                                        </p:tgtEl>
                                        <p:attrNameLst>
                                          <p:attrName>ppt_w</p:attrName>
                                        </p:attrNameLst>
                                      </p:cBhvr>
                                      <p:tavLst>
                                        <p:tav tm="0">
                                          <p:val>
                                            <p:fltVal val="0"/>
                                          </p:val>
                                        </p:tav>
                                        <p:tav tm="100000">
                                          <p:val>
                                            <p:strVal val="#ppt_w"/>
                                          </p:val>
                                        </p:tav>
                                      </p:tavLst>
                                    </p:anim>
                                    <p:anim calcmode="lin" valueType="num">
                                      <p:cBhvr>
                                        <p:cTn id="21" dur="500" fill="hold"/>
                                        <p:tgtEl>
                                          <p:spTgt spid="7170">
                                            <p:txEl>
                                              <p:pRg st="4" end="4"/>
                                            </p:txEl>
                                          </p:spTgt>
                                        </p:tgtEl>
                                        <p:attrNameLst>
                                          <p:attrName>ppt_h</p:attrName>
                                        </p:attrNameLst>
                                      </p:cBhvr>
                                      <p:tavLst>
                                        <p:tav tm="0">
                                          <p:val>
                                            <p:fltVal val="0"/>
                                          </p:val>
                                        </p:tav>
                                        <p:tav tm="100000">
                                          <p:val>
                                            <p:strVal val="#ppt_h"/>
                                          </p:val>
                                        </p:tav>
                                      </p:tavLst>
                                    </p:anim>
                                    <p:animEffect transition="in" filter="fade">
                                      <p:cBhvr>
                                        <p:cTn id="22" dur="500"/>
                                        <p:tgtEl>
                                          <p:spTgt spid="717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170">
                                            <p:txEl>
                                              <p:pRg st="5" end="5"/>
                                            </p:txEl>
                                          </p:spTgt>
                                        </p:tgtEl>
                                        <p:attrNameLst>
                                          <p:attrName>style.visibility</p:attrName>
                                        </p:attrNameLst>
                                      </p:cBhvr>
                                      <p:to>
                                        <p:strVal val="visible"/>
                                      </p:to>
                                    </p:set>
                                    <p:animEffect transition="in" filter="wipe(down)">
                                      <p:cBhvr>
                                        <p:cTn id="27" dur="500"/>
                                        <p:tgtEl>
                                          <p:spTgt spid="717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7170">
                                            <p:txEl>
                                              <p:pRg st="6" end="6"/>
                                            </p:txEl>
                                          </p:spTgt>
                                        </p:tgtEl>
                                        <p:attrNameLst>
                                          <p:attrName>style.visibility</p:attrName>
                                        </p:attrNameLst>
                                      </p:cBhvr>
                                      <p:to>
                                        <p:strVal val="visible"/>
                                      </p:to>
                                    </p:set>
                                    <p:anim calcmode="lin" valueType="num">
                                      <p:cBhvr>
                                        <p:cTn id="32" dur="1000" fill="hold"/>
                                        <p:tgtEl>
                                          <p:spTgt spid="7170">
                                            <p:txEl>
                                              <p:pRg st="6" end="6"/>
                                            </p:txEl>
                                          </p:spTgt>
                                        </p:tgtEl>
                                        <p:attrNameLst>
                                          <p:attrName>ppt_w</p:attrName>
                                        </p:attrNameLst>
                                      </p:cBhvr>
                                      <p:tavLst>
                                        <p:tav tm="0">
                                          <p:val>
                                            <p:fltVal val="0"/>
                                          </p:val>
                                        </p:tav>
                                        <p:tav tm="100000">
                                          <p:val>
                                            <p:strVal val="#ppt_w"/>
                                          </p:val>
                                        </p:tav>
                                      </p:tavLst>
                                    </p:anim>
                                    <p:anim calcmode="lin" valueType="num">
                                      <p:cBhvr>
                                        <p:cTn id="33" dur="1000" fill="hold"/>
                                        <p:tgtEl>
                                          <p:spTgt spid="7170">
                                            <p:txEl>
                                              <p:pRg st="6" end="6"/>
                                            </p:txEl>
                                          </p:spTgt>
                                        </p:tgtEl>
                                        <p:attrNameLst>
                                          <p:attrName>ppt_h</p:attrName>
                                        </p:attrNameLst>
                                      </p:cBhvr>
                                      <p:tavLst>
                                        <p:tav tm="0">
                                          <p:val>
                                            <p:fltVal val="0"/>
                                          </p:val>
                                        </p:tav>
                                        <p:tav tm="100000">
                                          <p:val>
                                            <p:strVal val="#ppt_h"/>
                                          </p:val>
                                        </p:tav>
                                      </p:tavLst>
                                    </p:anim>
                                    <p:anim calcmode="lin" valueType="num">
                                      <p:cBhvr>
                                        <p:cTn id="34" dur="1000" fill="hold"/>
                                        <p:tgtEl>
                                          <p:spTgt spid="7170">
                                            <p:txEl>
                                              <p:pRg st="6" end="6"/>
                                            </p:txEl>
                                          </p:spTgt>
                                        </p:tgtEl>
                                        <p:attrNameLst>
                                          <p:attrName>style.rotation</p:attrName>
                                        </p:attrNameLst>
                                      </p:cBhvr>
                                      <p:tavLst>
                                        <p:tav tm="0">
                                          <p:val>
                                            <p:fltVal val="90"/>
                                          </p:val>
                                        </p:tav>
                                        <p:tav tm="100000">
                                          <p:val>
                                            <p:fltVal val="0"/>
                                          </p:val>
                                        </p:tav>
                                      </p:tavLst>
                                    </p:anim>
                                    <p:animEffect transition="in" filter="fade">
                                      <p:cBhvr>
                                        <p:cTn id="35" dur="1000"/>
                                        <p:tgtEl>
                                          <p:spTgt spid="7170">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7170">
                                            <p:txEl>
                                              <p:pRg st="7" end="7"/>
                                            </p:txEl>
                                          </p:spTgt>
                                        </p:tgtEl>
                                        <p:attrNameLst>
                                          <p:attrName>style.visibility</p:attrName>
                                        </p:attrNameLst>
                                      </p:cBhvr>
                                      <p:to>
                                        <p:strVal val="visible"/>
                                      </p:to>
                                    </p:set>
                                    <p:anim calcmode="lin" valueType="num">
                                      <p:cBhvr>
                                        <p:cTn id="40" dur="500" fill="hold"/>
                                        <p:tgtEl>
                                          <p:spTgt spid="7170">
                                            <p:txEl>
                                              <p:pRg st="7" end="7"/>
                                            </p:txEl>
                                          </p:spTgt>
                                        </p:tgtEl>
                                        <p:attrNameLst>
                                          <p:attrName>ppt_w</p:attrName>
                                        </p:attrNameLst>
                                      </p:cBhvr>
                                      <p:tavLst>
                                        <p:tav tm="0">
                                          <p:val>
                                            <p:fltVal val="0"/>
                                          </p:val>
                                        </p:tav>
                                        <p:tav tm="100000">
                                          <p:val>
                                            <p:strVal val="#ppt_w"/>
                                          </p:val>
                                        </p:tav>
                                      </p:tavLst>
                                    </p:anim>
                                    <p:anim calcmode="lin" valueType="num">
                                      <p:cBhvr>
                                        <p:cTn id="41" dur="500" fill="hold"/>
                                        <p:tgtEl>
                                          <p:spTgt spid="7170">
                                            <p:txEl>
                                              <p:pRg st="7" end="7"/>
                                            </p:txEl>
                                          </p:spTgt>
                                        </p:tgtEl>
                                        <p:attrNameLst>
                                          <p:attrName>ppt_h</p:attrName>
                                        </p:attrNameLst>
                                      </p:cBhvr>
                                      <p:tavLst>
                                        <p:tav tm="0">
                                          <p:val>
                                            <p:fltVal val="0"/>
                                          </p:val>
                                        </p:tav>
                                        <p:tav tm="100000">
                                          <p:val>
                                            <p:strVal val="#ppt_h"/>
                                          </p:val>
                                        </p:tav>
                                      </p:tavLst>
                                    </p:anim>
                                    <p:animEffect transition="in" filter="fade">
                                      <p:cBhvr>
                                        <p:cTn id="42" dur="500"/>
                                        <p:tgtEl>
                                          <p:spTgt spid="717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7170">
                                            <p:txEl>
                                              <p:pRg st="8" end="8"/>
                                            </p:txEl>
                                          </p:spTgt>
                                        </p:tgtEl>
                                        <p:attrNameLst>
                                          <p:attrName>style.visibility</p:attrName>
                                        </p:attrNameLst>
                                      </p:cBhvr>
                                      <p:to>
                                        <p:strVal val="visible"/>
                                      </p:to>
                                    </p:set>
                                    <p:animEffect transition="in" filter="wipe(down)">
                                      <p:cBhvr>
                                        <p:cTn id="47" dur="500"/>
                                        <p:tgtEl>
                                          <p:spTgt spid="717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7170">
                                            <p:txEl>
                                              <p:pRg st="9" end="9"/>
                                            </p:txEl>
                                          </p:spTgt>
                                        </p:tgtEl>
                                        <p:attrNameLst>
                                          <p:attrName>style.visibility</p:attrName>
                                        </p:attrNameLst>
                                      </p:cBhvr>
                                      <p:to>
                                        <p:strVal val="visible"/>
                                      </p:to>
                                    </p:set>
                                    <p:animEffect transition="in" filter="fade">
                                      <p:cBhvr>
                                        <p:cTn id="52" dur="1000"/>
                                        <p:tgtEl>
                                          <p:spTgt spid="7170">
                                            <p:txEl>
                                              <p:pRg st="9" end="9"/>
                                            </p:txEl>
                                          </p:spTgt>
                                        </p:tgtEl>
                                      </p:cBhvr>
                                    </p:animEffect>
                                    <p:anim calcmode="lin" valueType="num">
                                      <p:cBhvr>
                                        <p:cTn id="53" dur="1000" fill="hold"/>
                                        <p:tgtEl>
                                          <p:spTgt spid="7170">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7170">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906</TotalTime>
  <Words>1919</Words>
  <Application>Microsoft Office PowerPoint</Application>
  <PresentationFormat>Widescreen</PresentationFormat>
  <Paragraphs>169</Paragraphs>
  <Slides>23</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Calibri</vt:lpstr>
      <vt:lpstr>DDG_ProximaNova</vt:lpstr>
      <vt:lpstr>Georgia</vt:lpstr>
      <vt:lpstr>Georgia Pro</vt:lpstr>
      <vt:lpstr>Times New Roman</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Visual Impact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dc:creator>
  <cp:lastModifiedBy>Keith Peters</cp:lastModifiedBy>
  <cp:revision>87</cp:revision>
  <dcterms:created xsi:type="dcterms:W3CDTF">2011-08-02T06:30:26Z</dcterms:created>
  <dcterms:modified xsi:type="dcterms:W3CDTF">2023-04-16T01:03:43Z</dcterms:modified>
</cp:coreProperties>
</file>