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  <p:sldMasterId id="2147483679" r:id="rId6"/>
  </p:sldMasterIdLst>
  <p:notesMasterIdLst>
    <p:notesMasterId r:id="rId36"/>
  </p:notesMasterIdLst>
  <p:sldIdLst>
    <p:sldId id="259" r:id="rId7"/>
    <p:sldId id="316" r:id="rId8"/>
    <p:sldId id="354" r:id="rId9"/>
    <p:sldId id="362" r:id="rId10"/>
    <p:sldId id="363" r:id="rId11"/>
    <p:sldId id="364" r:id="rId12"/>
    <p:sldId id="367" r:id="rId13"/>
    <p:sldId id="366" r:id="rId14"/>
    <p:sldId id="365" r:id="rId15"/>
    <p:sldId id="368" r:id="rId16"/>
    <p:sldId id="370" r:id="rId17"/>
    <p:sldId id="369" r:id="rId18"/>
    <p:sldId id="371" r:id="rId19"/>
    <p:sldId id="372" r:id="rId20"/>
    <p:sldId id="374" r:id="rId21"/>
    <p:sldId id="375" r:id="rId22"/>
    <p:sldId id="386" r:id="rId23"/>
    <p:sldId id="390" r:id="rId24"/>
    <p:sldId id="376" r:id="rId25"/>
    <p:sldId id="377" r:id="rId26"/>
    <p:sldId id="378" r:id="rId27"/>
    <p:sldId id="387" r:id="rId28"/>
    <p:sldId id="381" r:id="rId29"/>
    <p:sldId id="382" r:id="rId30"/>
    <p:sldId id="385" r:id="rId31"/>
    <p:sldId id="383" r:id="rId32"/>
    <p:sldId id="389" r:id="rId33"/>
    <p:sldId id="379" r:id="rId34"/>
    <p:sldId id="384" r:id="rId3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99"/>
    <a:srgbClr val="66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1069" autoAdjust="0"/>
  </p:normalViewPr>
  <p:slideViewPr>
    <p:cSldViewPr>
      <p:cViewPr varScale="1">
        <p:scale>
          <a:sx n="137" d="100"/>
          <a:sy n="137" d="100"/>
        </p:scale>
        <p:origin x="702" y="1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D35-7665-4DD3-82AF-9CB52F4071F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4B693-4840-465E-8AC9-C87FBC1F8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57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49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68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69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59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6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46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3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71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4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8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71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84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8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6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5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1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27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06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26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0CA77-ED0D-4A8F-B3A8-8C0FC305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1C3E0-D2D8-4B8D-94E4-F057316DF655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4AB41-785F-48BD-BBEA-F889FB5C2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AE77-6087-4C49-B401-0D250048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C20CB-6B3B-410D-AA05-6E31BC1A3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02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7E50B-230D-470E-BC11-2D050BB5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A1551-1837-419A-BEEB-753D5E63C570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A829C-E262-410A-B643-79BFE302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579E-C5D6-42B5-B223-62950538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470E8-212D-4FC9-A01D-AFF86A4626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47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EC6E1-FBE2-4F62-A049-56F9F494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1F961-9477-453A-854A-25CA2E845763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4AC73-94DB-4CB8-B488-5BF207AE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9C01B-7094-4E8B-97D7-0ADFED63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79A7A-46CA-40BA-8926-26B3E16B06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33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686CA-32F4-4E3F-9ACA-B0DA979D2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2DD57-148F-4DCA-B83C-D3070EC79F64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440F2-AA46-422B-855A-D2F4B86D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86432-DA57-4869-B100-8A6ABBBD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E0FBB-70D2-41A1-8ABC-43E66546A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972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6677A-41B0-4E43-A5C1-593C7FCBD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41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5B548-DFB1-4048-8889-62526754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706A-F08F-425D-8082-716E952CFFF2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37663-3D46-4D72-AAE7-52C6805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44A07-594A-4306-AA80-7DF2D4FE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3CCA9-FA7D-4E3A-8146-CF5447BAC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35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ED70B-D631-4C57-9355-F3390C2D4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5EE8-3901-4AD6-A0B9-10FB5C5743D4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A26CE-5C79-4967-B00E-0298EA4C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CE336-2475-4A94-9595-D0687BC27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9402D-1778-4E89-8556-5022E0264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85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3A27DA-3A8B-469A-BB48-51BD71EE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8D180-00DA-4318-81E8-B5780115378B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75BF08-F0A1-491C-B026-F85EDE58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95D58F-9F38-4193-9FCF-7DEA81A1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F1B89-90F8-4C55-858E-C48976BACA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95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004955-70EE-47A5-AA3F-05B8CBE5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78A0-BB1D-4F87-9DEB-8316D09E9AB1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E12D04-15B7-487D-896D-16D13B6A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88B095-15FF-4D78-9A1C-5DF624E9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74BB3-9069-46B8-A3E4-3E4B44CC4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00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052D5C-21BA-4A00-9CA1-A5596783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84F1-589D-406E-8736-9984B70B26CD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F8BBED-82D9-4546-9537-D69EDBE45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DE49D8-E035-419E-8895-106D3A87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38D38-A11F-49C2-BA85-FBF24747C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60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DAE5FED-0763-4E21-B9AB-A5D67BD8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C669F-2834-4BE6-923E-751D21FDD446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9373C6F-49A7-49D5-95E9-52AA93D7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13202C-4882-4804-A95C-E2388B1A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C8DB9-0C0A-4561-8BC4-544051633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63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DC3906-3DAD-49C8-B1A9-857AF8FA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E086-F9F1-4E81-8C9B-4958B752A200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66491A-A89A-4C2B-B0C8-BAC9437C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836747-8D91-4BDE-8460-A3AD23B4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C776B-DD6A-427F-96DD-3B349489C8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27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FCDB9F-83D8-46A3-8246-AE055A4BC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EE2CA-85D2-4B0E-8494-9F82D07D5C4C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0982E5-D04B-47C6-97DF-69AFC1D8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39D28F-16B1-4454-9DB9-FB2B4146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A5DCA-92BF-4013-B1A9-31939EBBC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68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6AAD96-8433-4112-AEB7-D5A07A1AB0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2A5FDC0-B46B-4A45-9209-9CC622487A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1B53-5A9F-4685-A07F-FDC1CA9B6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FDC437-1C56-4BCB-A04D-02E015F639E7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351A7-7D6C-498C-BD62-7DCB799E7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715B6-0F40-4DD9-BC38-9F4E33772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48472ED-A956-446B-8D6B-89583ED113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77" r:id="rId7"/>
    <p:sldLayoutId id="2147483652" r:id="rId8"/>
    <p:sldLayoutId id="2147483651" r:id="rId9"/>
    <p:sldLayoutId id="2147483663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8EB0A0A-CD2F-4B87-B80D-5540BA0E1F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F3CA115-4D9A-42D3-8E71-E2D03E672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D04BF-6AC5-48FC-B880-0F4239AA8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2705A-EAA8-4BDD-B9A2-E04FF10BFB0D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5F78-24C8-48D7-B0A0-E3CCD2CAA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C6F79-20ED-49E3-A00E-4AFEA5F3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17DF57A-562A-486E-9D5A-BA8898AE1E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D045DF44-9355-42DA-AA6F-8446ACE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89C4CC2-8019-405C-8F15-E7457773B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4" b="11378"/>
          <a:stretch/>
        </p:blipFill>
        <p:spPr bwMode="auto">
          <a:xfrm>
            <a:off x="20" y="10"/>
            <a:ext cx="9143980" cy="278294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F6426E2-7ACA-4740-92D4-1D82CA89F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40" y="2876550"/>
            <a:ext cx="9144000" cy="1839515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Priorities of God’s People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God’s call to Serve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0" y="57150"/>
            <a:ext cx="92202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 5:18-20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“God, who hath reconciled us to himself by Jesus Christ, and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hath given to us the ministry of reconciliation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…and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hath committed unto us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word of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reconciliation.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katallagē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Atonement, restoration, adjustment!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Now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ambassadors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Christ…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ye reconciled to God.” </a:t>
            </a:r>
            <a:endParaRPr lang="en-US" sz="6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1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0" y="57150"/>
            <a:ext cx="922020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 startAt="2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Why of Ministry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1Jn 4:16-17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God’s love is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Powerful.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 13:13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“now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abideth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faith, hope, charity…;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the greatest of these is charity.”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</a:rPr>
              <a:t>“Agape” love is the most powerful motivator known to man.  </a:t>
            </a:r>
            <a:endParaRPr lang="en-US" sz="3600" b="1" dirty="0">
              <a:latin typeface="Times New Roman" panose="02020603050405020304" pitchFamily="18" charset="0"/>
            </a:endParaRPr>
          </a:p>
          <a:p>
            <a:endParaRPr lang="en-US" sz="6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1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0" y="57150"/>
            <a:ext cx="92202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 startAt="2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Why of Ministry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1Jn 4:16-17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God’s love is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Powerful.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It </a:t>
            </a:r>
            <a:r>
              <a:rPr lang="en-US" sz="4400" b="1" dirty="0">
                <a:latin typeface="Times New Roman" panose="02020603050405020304" pitchFamily="18" charset="0"/>
              </a:rPr>
              <a:t>Motivated Christ to die for us. </a:t>
            </a:r>
            <a:endParaRPr lang="en-US" sz="4000" b="1" dirty="0">
              <a:latin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Jn 15:13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“Greater love hath no man than this,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That a man lay down his life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for his friends.”</a:t>
            </a:r>
          </a:p>
          <a:p>
            <a:endParaRPr lang="en-US" sz="6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0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0" y="57150"/>
            <a:ext cx="9220200" cy="124711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God’s love is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Powerful.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 13:13    </a:t>
            </a:r>
          </a:p>
          <a:p>
            <a:r>
              <a:rPr lang="en-US" sz="4000" b="1" dirty="0">
                <a:latin typeface="Times New Roman" panose="02020603050405020304" pitchFamily="18" charset="0"/>
              </a:rPr>
              <a:t>  2) It Motivates us to live for him.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</a:rPr>
              <a:t>   </a:t>
            </a:r>
            <a:r>
              <a:rPr lang="en-US" sz="2800" b="1" dirty="0">
                <a:latin typeface="Times New Roman" panose="02020603050405020304" pitchFamily="18" charset="0"/>
              </a:rPr>
              <a:t>2 Cor 5:14 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“the love of Christ constrains us;    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because we thus judge, that if one died for all, then were all dead: </a:t>
            </a:r>
          </a:p>
          <a:p>
            <a:pPr marL="742950" indent="-742950" algn="ctr">
              <a:buAutoNum type="arabicPlain" startAt="15"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And that he died for all, that they which live should not henceforth live unto themselves,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but unto him which died for them.”  </a:t>
            </a: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lain" startAt="15"/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but unto him which died for them, and rose again.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sz="6000" b="1" i="1" dirty="0">
              <a:latin typeface="Times New Roman" panose="02020603050405020304" pitchFamily="18" charset="0"/>
            </a:endParaRPr>
          </a:p>
          <a:p>
            <a:endParaRPr lang="en-US" sz="6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11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0" y="57150"/>
            <a:ext cx="92202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God’s love is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Powerful.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 13:13    </a:t>
            </a:r>
          </a:p>
          <a:p>
            <a:r>
              <a:rPr lang="en-US" sz="4000" b="1" dirty="0">
                <a:latin typeface="Times New Roman" panose="02020603050405020304" pitchFamily="18" charset="0"/>
              </a:rPr>
              <a:t>  2) It Motivates us to live for him.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Gal 2:20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“I am crucified with Christ: nevertheless I live; yet not I,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but Christ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liveth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in me: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and the life which I now live in the flesh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I live by the faith of the Son of God,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who loved me, and gave himself for me.”</a:t>
            </a:r>
            <a:endParaRPr lang="en-US" sz="6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1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0" y="57150"/>
            <a:ext cx="92202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God’s love is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25:35,36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"I was an hungered,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ye gave me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meat: I was thirsty, and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ye gave me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drink: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I was a stranger,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ye took me in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 Naked,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ye clothed me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I was sick,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ye visited me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I was in prison, and ye came unto me." </a:t>
            </a:r>
          </a:p>
        </p:txBody>
      </p:sp>
    </p:spTree>
    <p:extLst>
      <p:ext uri="{BB962C8B-B14F-4D97-AF65-F5344CB8AC3E}">
        <p14:creationId xmlns:p14="http://schemas.microsoft.com/office/powerpoint/2010/main" val="38334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0" y="57150"/>
            <a:ext cx="92202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25:37-40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“Lord, when saw we thee hungry,  … or thirsty, … a stranger… naked, … sick, in prison, and came unto thee?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King shall say unto them, Verily I say unto you, Inasmuch as ye have done it unto one of the least of these my brethren,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have done it unto me.”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48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3960" y="-95250"/>
            <a:ext cx="92202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love is Powerful, Personal, and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Love Is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 13 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“Charity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suffereth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and is kind; charity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envieth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not; charity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vaunteth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itself, is not puffed up,  Doth not behave itself unseemly,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seeketh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her own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not easily provoked, thinketh no evil;”  vs 5,6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Agape literally means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benevolence.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0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3960" y="-95250"/>
            <a:ext cx="92202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ctr">
              <a:buAutoNum type="alphaUcPeriod" startAt="3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Love Is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 6:9-10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us not be weary in well doing: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in due season we shall reap,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faint not.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 have therefore opportunity, </a:t>
            </a:r>
          </a:p>
          <a:p>
            <a:pPr algn="ctr"/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do good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agathos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benefit)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unto all,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especially unto them who are of the household of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faith.” 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0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0" y="57150"/>
            <a:ext cx="92202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love meets us where we are.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consistently demonstrated this!</a:t>
            </a:r>
          </a:p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Mk 2:17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“They that are whole have no need of the physician, but they that are sick...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 came not to call the righteous,</a:t>
            </a:r>
          </a:p>
          <a:p>
            <a:endParaRPr 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026" name="Picture 2" descr="Jesus Calls Matthew, the Tax Collector | Life of Jesus">
            <a:extLst>
              <a:ext uri="{FF2B5EF4-FFF2-40B4-BE49-F238E27FC236}">
                <a16:creationId xmlns:a16="http://schemas.microsoft.com/office/drawing/2014/main" id="{63AED0A9-FC90-475E-B107-9D2C4CAF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48" y="3333750"/>
            <a:ext cx="3658182" cy="182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C1BC5B-2FC6-46E7-AC72-A34658247501}"/>
              </a:ext>
            </a:extLst>
          </p:cNvPr>
          <p:cNvSpPr txBox="1"/>
          <p:nvPr/>
        </p:nvSpPr>
        <p:spPr>
          <a:xfrm>
            <a:off x="381000" y="3351346"/>
            <a:ext cx="49140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but sinners to repentance.” </a:t>
            </a:r>
            <a:endParaRPr lang="en-US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6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6D145D-75F9-4FE1-92DE-013659D355CF}"/>
              </a:ext>
            </a:extLst>
          </p:cNvPr>
          <p:cNvSpPr txBox="1"/>
          <p:nvPr/>
        </p:nvSpPr>
        <p:spPr>
          <a:xfrm>
            <a:off x="-76200" y="0"/>
            <a:ext cx="9296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Passion of God is reflected in the Priorities He’s given His people. </a:t>
            </a:r>
          </a:p>
          <a:p>
            <a:pPr algn="ctr"/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can be summed up in the: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D8068D-ED94-4786-A7EC-DCBB45BA0653}"/>
              </a:ext>
            </a:extLst>
          </p:cNvPr>
          <p:cNvSpPr txBox="1"/>
          <p:nvPr/>
        </p:nvSpPr>
        <p:spPr>
          <a:xfrm>
            <a:off x="82924" y="2038350"/>
            <a:ext cx="906107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 Commission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(Mt. 28:18-20)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 the gospel (Salvation) 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Baptism (Identification/Association) 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Discipleship (Transformation)</a:t>
            </a:r>
          </a:p>
        </p:txBody>
      </p:sp>
    </p:spTree>
    <p:extLst>
      <p:ext uri="{BB962C8B-B14F-4D97-AF65-F5344CB8AC3E}">
        <p14:creationId xmlns:p14="http://schemas.microsoft.com/office/powerpoint/2010/main" val="17550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0" y="57150"/>
            <a:ext cx="9220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Why of Ministry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Love Is Practical.   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We needed a Savior.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3:16; Ro 5:8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2) Multitudes needed food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14:13-21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3)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Apostles needed cleansing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Jn. 13:7-12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"let us not love in word, neither in tongue;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in deed and in truth."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Jn 3:18)</a:t>
            </a:r>
          </a:p>
          <a:p>
            <a:pPr algn="ctr"/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3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-76200" y="0"/>
            <a:ext cx="92202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Love Is Practical.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2:15-17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“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 a brother or sister be naked, and destitute of daily food,  And one of you say unto them,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Depart in peace, be  warmed and filled;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notwithstanding ye give them not those things which are needful to the body;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what doth it profit?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340BB-B9C6-473E-B234-768535BF6073}"/>
              </a:ext>
            </a:extLst>
          </p:cNvPr>
          <p:cNvSpPr txBox="1"/>
          <p:nvPr/>
        </p:nvSpPr>
        <p:spPr>
          <a:xfrm>
            <a:off x="-76200" y="4310130"/>
            <a:ext cx="92964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so faith, if it hath not works, is dead.”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6980" y="-107901"/>
            <a:ext cx="92202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God’s Love Is Powerful, Personal, and Practical.  John 5:3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“In these lay a great multitude of impotent folk, …waiting for the moving of the water. </a:t>
            </a:r>
          </a:p>
          <a:p>
            <a:endParaRPr 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026" name="Picture 2" descr="11. Healing at the Pool of Bethesda (John 5:1-16). John's Gospel: A  Discipleship Journey with Jesus">
            <a:extLst>
              <a:ext uri="{FF2B5EF4-FFF2-40B4-BE49-F238E27FC236}">
                <a16:creationId xmlns:a16="http://schemas.microsoft.com/office/drawing/2014/main" id="{E168306C-D36D-41B5-B6E1-D3822D8F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" y="2569945"/>
            <a:ext cx="3100351" cy="254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DCEF27-E0F6-449B-A598-88EC8B34BA23}"/>
              </a:ext>
            </a:extLst>
          </p:cNvPr>
          <p:cNvSpPr txBox="1"/>
          <p:nvPr/>
        </p:nvSpPr>
        <p:spPr>
          <a:xfrm>
            <a:off x="3141068" y="2569945"/>
            <a:ext cx="608611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certain man was there, which had an infirmity 38 years. </a:t>
            </a:r>
          </a:p>
          <a:p>
            <a:pPr marL="514350" indent="-514350">
              <a:buAutoNum type="arabicPlain" startAt="6"/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…saith unto him,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Wilt thou be made whole?” </a:t>
            </a:r>
            <a:endParaRPr lang="en-US" sz="4000" dirty="0"/>
          </a:p>
          <a:p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8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6980" y="-107901"/>
            <a:ext cx="92202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John 5:7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“The impotent man answered him,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Sir, I have no man, when the water is troubled, to put me into the pool: but while I am coming,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another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steppeth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down before me.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endParaRPr 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026" name="Picture 2" descr="11. Healing at the Pool of Bethesda (John 5:1-16). John's Gospel: A  Discipleship Journey with Jesus">
            <a:extLst>
              <a:ext uri="{FF2B5EF4-FFF2-40B4-BE49-F238E27FC236}">
                <a16:creationId xmlns:a16="http://schemas.microsoft.com/office/drawing/2014/main" id="{E168306C-D36D-41B5-B6E1-D3822D8F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" y="2257205"/>
            <a:ext cx="3480650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DCEF27-E0F6-449B-A598-88EC8B34BA23}"/>
              </a:ext>
            </a:extLst>
          </p:cNvPr>
          <p:cNvSpPr txBox="1"/>
          <p:nvPr/>
        </p:nvSpPr>
        <p:spPr>
          <a:xfrm>
            <a:off x="3429000" y="2038350"/>
            <a:ext cx="569115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saith unto him,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Rise, take up thy bed, and walk. </a:t>
            </a:r>
            <a:endParaRPr lang="en-US" sz="3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immediately the man was made whole, and took up his bed, and walked: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on the same day was the sabbath.”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9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6980" y="-107901"/>
            <a:ext cx="92202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John 5:10-13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“The Jews therefore said unto him that was cured, It is the sabbath day: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it is not lawful for thee to carry thy bed.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 that made me whole, the same said unto me, Take up thy bed, and walk.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Then asked they him, What man …??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And he that was healed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wist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not who it was: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for Jesus had conveyed himself away,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 multitude being in that place. ” </a:t>
            </a:r>
          </a:p>
          <a:p>
            <a:endParaRPr 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9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DCEF27-E0F6-449B-A598-88EC8B34BA23}"/>
              </a:ext>
            </a:extLst>
          </p:cNvPr>
          <p:cNvSpPr txBox="1"/>
          <p:nvPr/>
        </p:nvSpPr>
        <p:spPr>
          <a:xfrm>
            <a:off x="-38100" y="1309"/>
            <a:ext cx="922019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14-16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</a:t>
            </a:r>
            <a:r>
              <a:rPr lang="en-US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findeth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him in the temple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said unto him, Behold, thou art made whole: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sin no more, lest a worse thing come unto thee.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 told the Jews that it was Jesus,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therefore did the Jews persecute Jesus,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sought to slay him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he had done these things on the sabbath day.”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-76200" y="514350"/>
            <a:ext cx="92202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17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“Jesus answered My Father worketh hitherto,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and I work.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18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the Jews sought the more to kill him, because he not only broke the sabbath,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but said also that God was his Father,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making himself equal with God.” </a:t>
            </a:r>
          </a:p>
          <a:p>
            <a:endParaRPr 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952FE-6D97-4AA4-9228-ED9A92DF41E3}"/>
              </a:ext>
            </a:extLst>
          </p:cNvPr>
          <p:cNvSpPr txBox="1"/>
          <p:nvPr/>
        </p:nvSpPr>
        <p:spPr>
          <a:xfrm>
            <a:off x="-76200" y="-147370"/>
            <a:ext cx="922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Of all the sick people there that day, </a:t>
            </a:r>
          </a:p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why did Jesus only heal that man? </a:t>
            </a:r>
          </a:p>
        </p:txBody>
      </p:sp>
    </p:spTree>
    <p:extLst>
      <p:ext uri="{BB962C8B-B14F-4D97-AF65-F5344CB8AC3E}">
        <p14:creationId xmlns:p14="http://schemas.microsoft.com/office/powerpoint/2010/main" val="364250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678AAC-6BA3-4C78-93E0-16550B34CBB1}"/>
              </a:ext>
            </a:extLst>
          </p:cNvPr>
          <p:cNvSpPr txBox="1"/>
          <p:nvPr/>
        </p:nvSpPr>
        <p:spPr>
          <a:xfrm>
            <a:off x="0" y="57150"/>
            <a:ext cx="9143999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aseline="30000" dirty="0"/>
              <a:t>19 </a:t>
            </a:r>
            <a:r>
              <a:rPr lang="en-US" sz="3200" dirty="0">
                <a:solidFill>
                  <a:srgbClr val="FF0000"/>
                </a:solidFill>
              </a:rPr>
              <a:t> ”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answered Jesus and said unto them,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Son can do nothing of himself,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what he </a:t>
            </a:r>
            <a:r>
              <a:rPr lang="en-US" sz="4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seeth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Father do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what things he doeth,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also doeth the Son likewise.”</a:t>
            </a:r>
          </a:p>
          <a:p>
            <a:pPr algn="ctr"/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5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BA5285-F943-4910-8139-F16247277AA2}"/>
              </a:ext>
            </a:extLst>
          </p:cNvPr>
          <p:cNvSpPr txBox="1"/>
          <p:nvPr/>
        </p:nvSpPr>
        <p:spPr>
          <a:xfrm>
            <a:off x="152400" y="209550"/>
            <a:ext cx="8915399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was more concerned with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(attentive to)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Will,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the Cripple’s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the Crowds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(Pharisees).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12:43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His own!  (Luke 22:42)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could trust Jesus with His will!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8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678AAC-6BA3-4C78-93E0-16550B34CBB1}"/>
              </a:ext>
            </a:extLst>
          </p:cNvPr>
          <p:cNvSpPr txBox="1"/>
          <p:nvPr/>
        </p:nvSpPr>
        <p:spPr>
          <a:xfrm>
            <a:off x="1" y="209550"/>
            <a:ext cx="9143999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baseline="30000" dirty="0"/>
              <a:t>How can we serve with confidence?</a:t>
            </a:r>
          </a:p>
          <a:p>
            <a:pPr algn="ctr"/>
            <a:r>
              <a:rPr lang="en-US" sz="2800" b="1" dirty="0"/>
              <a:t>Jn 14:21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that hath my commandments, and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them, he it is that loveth me: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he that loveth me shall be loved of my Father, and I will love him,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will manifest myself to him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we want God’s will or our own?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Christ Trust us with His Will?</a:t>
            </a:r>
          </a:p>
          <a:p>
            <a:pPr algn="ctr"/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7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0" y="-95250"/>
            <a:ext cx="92202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Great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Commandment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Mt 22:37-39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 shalt love the Lord thy God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all thy heart, and with all thy soul, and with all thy mind.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and great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commandment.</a:t>
            </a:r>
          </a:p>
          <a:p>
            <a:pPr algn="ctr"/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second is like unto it,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shalt love thy neighbor as thyself.”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328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-38100" y="209550"/>
            <a:ext cx="92202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</a:rPr>
              <a:t>Sin </a:t>
            </a:r>
            <a:r>
              <a:rPr lang="en-US" sz="4400" b="1" i="1" dirty="0">
                <a:latin typeface="Times New Roman" panose="02020603050405020304" pitchFamily="18" charset="0"/>
              </a:rPr>
              <a:t>(</a:t>
            </a:r>
            <a:r>
              <a:rPr lang="en-US" sz="4400" b="1" i="1" dirty="0" err="1">
                <a:latin typeface="Times New Roman" panose="02020603050405020304" pitchFamily="18" charset="0"/>
              </a:rPr>
              <a:t>hamartano</a:t>
            </a:r>
            <a:r>
              <a:rPr lang="en-US" sz="4400" b="1" i="1" dirty="0">
                <a:latin typeface="Times New Roman" panose="02020603050405020304" pitchFamily="18" charset="0"/>
              </a:rPr>
              <a:t>) </a:t>
            </a:r>
            <a:r>
              <a:rPr lang="en-US" sz="4400" b="1" dirty="0">
                <a:latin typeface="Times New Roman" panose="02020603050405020304" pitchFamily="18" charset="0"/>
              </a:rPr>
              <a:t>literally means: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</a:rPr>
              <a:t> </a:t>
            </a:r>
            <a:r>
              <a:rPr lang="en-US" sz="4400" b="1" i="1" dirty="0">
                <a:latin typeface="Times New Roman" panose="02020603050405020304" pitchFamily="18" charset="0"/>
              </a:rPr>
              <a:t>“to miss the mark”. </a:t>
            </a: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</a:rPr>
              <a:t>If this is true, then wouldn’t the greatest “sin” be to miss </a:t>
            </a:r>
            <a:r>
              <a:rPr lang="en-US" sz="3600" b="1" dirty="0">
                <a:latin typeface="Times New Roman" panose="02020603050405020304" pitchFamily="18" charset="0"/>
              </a:rPr>
              <a:t>(</a:t>
            </a:r>
            <a:r>
              <a:rPr lang="en-US" sz="3600" b="1" i="1" dirty="0">
                <a:latin typeface="Times New Roman" panose="02020603050405020304" pitchFamily="18" charset="0"/>
              </a:rPr>
              <a:t>through neglect or intent</a:t>
            </a:r>
            <a:r>
              <a:rPr lang="en-US" sz="3600" b="1" dirty="0">
                <a:latin typeface="Times New Roman" panose="02020603050405020304" pitchFamily="18" charset="0"/>
              </a:rPr>
              <a:t>) </a:t>
            </a:r>
            <a:endParaRPr lang="en-US" sz="4000" b="1" dirty="0">
              <a:latin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latin typeface="Times New Roman" panose="02020603050405020304" pitchFamily="18" charset="0"/>
              </a:rPr>
              <a:t>The Greatest Command? </a:t>
            </a:r>
          </a:p>
          <a:p>
            <a:pPr algn="ctr"/>
            <a:endParaRPr lang="en-US" sz="4000" b="1" dirty="0">
              <a:latin typeface="Times New Roman" panose="02020603050405020304" pitchFamily="18" charset="0"/>
            </a:endParaRPr>
          </a:p>
          <a:p>
            <a:pPr algn="ctr"/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5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-38100" y="145"/>
            <a:ext cx="922020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“loving our neighbor as ourself” </a:t>
            </a:r>
            <a:r>
              <a:rPr lang="en-US" sz="4000" b="1" dirty="0">
                <a:latin typeface="Times New Roman" panose="02020603050405020304" pitchFamily="18" charset="0"/>
              </a:rPr>
              <a:t>should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</a:rPr>
              <a:t> reveal itself through practical service. </a:t>
            </a:r>
            <a:r>
              <a:rPr lang="en-US" sz="5400" b="1" dirty="0">
                <a:latin typeface="Times New Roman" panose="02020603050405020304" pitchFamily="18" charset="0"/>
              </a:rPr>
              <a:t>1. The “What” of Ministry.  </a:t>
            </a:r>
            <a:endParaRPr lang="en-US" sz="4400" b="1" dirty="0">
              <a:latin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diakonia: service, aid, relief.</a:t>
            </a:r>
          </a:p>
          <a:p>
            <a:r>
              <a:rPr lang="en-US" sz="4400" b="1" dirty="0">
                <a:latin typeface="Times New Roman" panose="02020603050405020304" pitchFamily="18" charset="0"/>
              </a:rPr>
              <a:t>  A.  Love in Action (Jn. 13:1-17)</a:t>
            </a:r>
          </a:p>
          <a:p>
            <a:r>
              <a:rPr lang="en-US" sz="4400" b="1" dirty="0">
                <a:latin typeface="Times New Roman" panose="02020603050405020304" pitchFamily="18" charset="0"/>
              </a:rPr>
              <a:t>  B.  Labor in Jesus’ Name. </a:t>
            </a:r>
            <a:r>
              <a:rPr lang="en-US" sz="4000" b="1" dirty="0">
                <a:latin typeface="Times New Roman" panose="02020603050405020304" pitchFamily="18" charset="0"/>
              </a:rPr>
              <a:t>(Mt. 25:40)</a:t>
            </a:r>
            <a:endParaRPr lang="en-US" sz="4400" b="1" dirty="0">
              <a:latin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</a:rPr>
              <a:t>  C. A Litmus test.  (1 Jn. 3:10-19)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 algn="ctr"/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0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-38100" y="133350"/>
            <a:ext cx="9220200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</a:rPr>
              <a:t>We also learned that God’s Word  </a:t>
            </a:r>
            <a:r>
              <a:rPr lang="en-US" sz="4000" b="1" dirty="0">
                <a:latin typeface="Times New Roman" panose="02020603050405020304" pitchFamily="18" charset="0"/>
              </a:rPr>
              <a:t>(</a:t>
            </a:r>
            <a:r>
              <a:rPr lang="en-US" sz="4000" b="1" i="1" dirty="0">
                <a:latin typeface="Times New Roman" panose="02020603050405020304" pitchFamily="18" charset="0"/>
              </a:rPr>
              <a:t>revealing His will and ways</a:t>
            </a:r>
            <a:r>
              <a:rPr lang="en-US" sz="4000" b="1" dirty="0">
                <a:latin typeface="Times New Roman" panose="02020603050405020304" pitchFamily="18" charset="0"/>
              </a:rPr>
              <a:t>) is a type of Mirror </a:t>
            </a:r>
            <a:r>
              <a:rPr lang="en-US" sz="3600" b="1" i="1" dirty="0">
                <a:latin typeface="Times New Roman" panose="02020603050405020304" pitchFamily="18" charset="0"/>
              </a:rPr>
              <a:t>(James 1:22-27) </a:t>
            </a:r>
            <a:r>
              <a:rPr lang="en-US" sz="4000" b="1" dirty="0">
                <a:latin typeface="Times New Roman" panose="02020603050405020304" pitchFamily="18" charset="0"/>
              </a:rPr>
              <a:t>that reveals:</a:t>
            </a:r>
          </a:p>
          <a:p>
            <a:pPr marL="742950" indent="-742950">
              <a:buAutoNum type="arabicParenR"/>
            </a:pPr>
            <a:r>
              <a:rPr lang="en-US" sz="4400" b="1" dirty="0">
                <a:latin typeface="Times New Roman" panose="02020603050405020304" pitchFamily="18" charset="0"/>
              </a:rPr>
              <a:t>What (where) we actually are.</a:t>
            </a:r>
          </a:p>
          <a:p>
            <a:pPr marL="514350" indent="-514350">
              <a:spcBef>
                <a:spcPts val="1800"/>
              </a:spcBef>
              <a:buAutoNum type="arabicParenR"/>
            </a:pPr>
            <a:r>
              <a:rPr lang="en-US" sz="4400" b="1" dirty="0">
                <a:latin typeface="Times New Roman" panose="02020603050405020304" pitchFamily="18" charset="0"/>
              </a:rPr>
              <a:t> What we can (and should) become.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</a:rPr>
              <a:t>  2 Cor. 3:18; 2 Tim. 3:16,17 </a:t>
            </a:r>
          </a:p>
          <a:p>
            <a:r>
              <a:rPr lang="en-US" sz="4400" b="1" dirty="0">
                <a:latin typeface="Times New Roman" panose="02020603050405020304" pitchFamily="18" charset="0"/>
              </a:rPr>
              <a:t>  </a:t>
            </a:r>
            <a:endParaRPr lang="en-US" sz="3600" b="1" dirty="0">
              <a:latin typeface="Times New Roman" panose="02020603050405020304" pitchFamily="18" charset="0"/>
            </a:endParaRPr>
          </a:p>
          <a:p>
            <a:pPr algn="ctr"/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3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-38100" y="133350"/>
            <a:ext cx="9220200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</a:rPr>
              <a:t>How we respond to the mirror of God’s word will determine if we’re: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</a:rPr>
              <a:t>Blinded </a:t>
            </a:r>
            <a:r>
              <a:rPr lang="en-US" sz="2800" b="1" dirty="0">
                <a:latin typeface="Times New Roman" panose="02020603050405020304" pitchFamily="18" charset="0"/>
              </a:rPr>
              <a:t>22</a:t>
            </a:r>
            <a:r>
              <a:rPr lang="en-US" sz="4400" b="1" dirty="0">
                <a:latin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“deceiving their own selves”</a:t>
            </a:r>
          </a:p>
          <a:p>
            <a:pPr marL="571500" indent="-5715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</a:rPr>
              <a:t>Blessed: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“whoso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looketh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into the perfect law of liberty, and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continueth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therein, 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he being not a forgetful hearer, but a doer of the work, …shall be blessed in his deed.”  </a:t>
            </a:r>
            <a:r>
              <a:rPr lang="en-US" sz="3600" b="1" i="1" dirty="0">
                <a:latin typeface="Times New Roman" panose="02020603050405020304" pitchFamily="18" charset="0"/>
              </a:rPr>
              <a:t>vs 25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-38100" y="133350"/>
            <a:ext cx="9220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sz="4400" b="1" dirty="0">
                <a:latin typeface="Times New Roman" panose="02020603050405020304" pitchFamily="18" charset="0"/>
              </a:rPr>
              <a:t>  </a:t>
            </a:r>
            <a:endParaRPr lang="en-US" sz="3600" b="1" dirty="0">
              <a:latin typeface="Times New Roman" panose="02020603050405020304" pitchFamily="18" charset="0"/>
            </a:endParaRPr>
          </a:p>
          <a:p>
            <a:pPr algn="ctr"/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ooking at yourself can be a big surprise when you begin to open yourself  to the possibilities. ON AIR NOW | Good motivation, Animals, Lion">
            <a:extLst>
              <a:ext uri="{FF2B5EF4-FFF2-40B4-BE49-F238E27FC236}">
                <a16:creationId xmlns:a16="http://schemas.microsoft.com/office/drawing/2014/main" id="{1E8F15BD-92EC-4A65-A62A-C71983AF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12" y="800100"/>
            <a:ext cx="519288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BEB63C-B119-4B16-98DD-C1BDDE8F5753}"/>
              </a:ext>
            </a:extLst>
          </p:cNvPr>
          <p:cNvSpPr txBox="1"/>
          <p:nvPr/>
        </p:nvSpPr>
        <p:spPr>
          <a:xfrm>
            <a:off x="152400" y="5715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this picture?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9D54E-3A71-4E0E-9286-D69C31573923}"/>
              </a:ext>
            </a:extLst>
          </p:cNvPr>
          <p:cNvSpPr txBox="1"/>
          <p:nvPr/>
        </p:nvSpPr>
        <p:spPr>
          <a:xfrm>
            <a:off x="32456" y="996097"/>
            <a:ext cx="403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Kitten with a lion’s heart?</a:t>
            </a:r>
          </a:p>
          <a:p>
            <a:pPr algn="ctr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 Lion with a kitten’s heart?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Jer. 17:9</a:t>
            </a:r>
          </a:p>
        </p:txBody>
      </p:sp>
    </p:spTree>
    <p:extLst>
      <p:ext uri="{BB962C8B-B14F-4D97-AF65-F5344CB8AC3E}">
        <p14:creationId xmlns:p14="http://schemas.microsoft.com/office/powerpoint/2010/main" val="3248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0" y="57150"/>
            <a:ext cx="92202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 startAt="2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Why of Ministry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1Jn 4:16-17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 is love; and he that dwelleth in love dwelleth in God, and God in him.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Herein is our love made perfect, that we may have boldness in the day of judgment: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he is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are we in this world.”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4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855EA5AEDC147AC1E63A32A340471" ma:contentTypeVersion="10" ma:contentTypeDescription="Create a new document." ma:contentTypeScope="" ma:versionID="2a59e408ab06c6f6debebf652febdf73">
  <xsd:schema xmlns:xsd="http://www.w3.org/2001/XMLSchema" xmlns:xs="http://www.w3.org/2001/XMLSchema" xmlns:p="http://schemas.microsoft.com/office/2006/metadata/properties" xmlns:ns3="c7616ae0-bc3b-4475-9d6b-4c1fddd552c4" targetNamespace="http://schemas.microsoft.com/office/2006/metadata/properties" ma:root="true" ma:fieldsID="7b412c5fdf1b45cbd350cb6d98b70aa5" ns3:_="">
    <xsd:import namespace="c7616ae0-bc3b-4475-9d6b-4c1fddd552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16ae0-bc3b-4475-9d6b-4c1fddd55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3D4A83-F3CD-448F-A500-72F006A940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16ae0-bc3b-4475-9d6b-4c1fddd55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7BC6B0-0550-4387-B63E-F15D17A6A2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6EBA9-205F-428F-A632-B2B2534D4EAF}">
  <ds:schemaRefs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c7616ae0-bc3b-4475-9d6b-4c1fddd552c4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1761</Words>
  <Application>Microsoft Office PowerPoint</Application>
  <PresentationFormat>On-screen Show (16:9)</PresentationFormat>
  <Paragraphs>424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GillSans</vt:lpstr>
      <vt:lpstr>Times New Roman</vt:lpstr>
      <vt:lpstr>Wingdings</vt:lpstr>
      <vt:lpstr>Office Theme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 literally means  “A Follower of Jesus Christ”</dc:title>
  <dc:creator>Keith Peters</dc:creator>
  <cp:lastModifiedBy>Keith Peters</cp:lastModifiedBy>
  <cp:revision>47</cp:revision>
  <dcterms:created xsi:type="dcterms:W3CDTF">2020-06-11T21:00:52Z</dcterms:created>
  <dcterms:modified xsi:type="dcterms:W3CDTF">2020-10-22T14:47:38Z</dcterms:modified>
</cp:coreProperties>
</file>