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50" r:id="rId2"/>
    <p:sldMasterId id="2147483724" r:id="rId3"/>
    <p:sldMasterId id="2147483729" r:id="rId4"/>
    <p:sldMasterId id="2147483733" r:id="rId5"/>
    <p:sldMasterId id="2147483737" r:id="rId6"/>
    <p:sldMasterId id="2147483742" r:id="rId7"/>
  </p:sldMasterIdLst>
  <p:notesMasterIdLst>
    <p:notesMasterId r:id="rId38"/>
  </p:notesMasterIdLst>
  <p:sldIdLst>
    <p:sldId id="303" r:id="rId8"/>
    <p:sldId id="450" r:id="rId9"/>
    <p:sldId id="533" r:id="rId10"/>
    <p:sldId id="485" r:id="rId11"/>
    <p:sldId id="528" r:id="rId12"/>
    <p:sldId id="529" r:id="rId13"/>
    <p:sldId id="555" r:id="rId14"/>
    <p:sldId id="526" r:id="rId15"/>
    <p:sldId id="497" r:id="rId16"/>
    <p:sldId id="507" r:id="rId17"/>
    <p:sldId id="560" r:id="rId18"/>
    <p:sldId id="561" r:id="rId19"/>
    <p:sldId id="509" r:id="rId20"/>
    <p:sldId id="562" r:id="rId21"/>
    <p:sldId id="563" r:id="rId22"/>
    <p:sldId id="573" r:id="rId23"/>
    <p:sldId id="575" r:id="rId24"/>
    <p:sldId id="577" r:id="rId25"/>
    <p:sldId id="498" r:id="rId26"/>
    <p:sldId id="565" r:id="rId27"/>
    <p:sldId id="574" r:id="rId28"/>
    <p:sldId id="566" r:id="rId29"/>
    <p:sldId id="523" r:id="rId30"/>
    <p:sldId id="567" r:id="rId31"/>
    <p:sldId id="568" r:id="rId32"/>
    <p:sldId id="525" r:id="rId33"/>
    <p:sldId id="569" r:id="rId34"/>
    <p:sldId id="570" r:id="rId35"/>
    <p:sldId id="571" r:id="rId36"/>
    <p:sldId id="572" r:id="rId3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806"/>
    <a:srgbClr val="0000FF"/>
    <a:srgbClr val="0000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6E28DB-92D7-486E-BDE6-38EAE281A914}" v="441" dt="2024-10-15T14:34:20.592"/>
    <p1510:client id="{D535E2CE-8E78-40A7-86C0-300A1128604A}" v="12" dt="2024-10-15T19:51:08.8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0" y="2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microsoft.com/office/2015/10/relationships/revisionInfo" Target="revisionInfo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AC65F-4714-4653-A94C-2C43872834FC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C8FE7-9712-4AC8-8FC6-24617B461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96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C8FE7-9712-4AC8-8FC6-24617B4616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60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C8FE7-9712-4AC8-8FC6-24617B4616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67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36BD9-83BF-45E5-96DE-1CEF5AC3D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276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6E548F-BF7C-4BA7-84D6-F173068D1C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096000" cy="4114800"/>
          </a:xfrm>
        </p:spPr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sz="2800" dirty="0"/>
              <a:t>Meta Tauta used three times.</a:t>
            </a:r>
          </a:p>
          <a:p>
            <a:pPr marL="685800" lvl="1" indent="-228600">
              <a:buFontTx/>
              <a:buAutoNum type="alphaLcPeriod"/>
            </a:pPr>
            <a:r>
              <a:rPr lang="en-US" sz="2800" dirty="0"/>
              <a:t> 18:1 Concerning religious Babylon.</a:t>
            </a:r>
          </a:p>
          <a:p>
            <a:pPr marL="685800" lvl="1" indent="-228600">
              <a:buFontTx/>
              <a:buAutoNum type="alphaLcPeriod"/>
            </a:pPr>
            <a:r>
              <a:rPr lang="en-US" sz="2800" dirty="0"/>
              <a:t> 19:1 Concerning political Babylon</a:t>
            </a:r>
          </a:p>
          <a:p>
            <a:pPr marL="228600" indent="-228600"/>
            <a:r>
              <a:rPr lang="en-US" sz="2800" dirty="0"/>
              <a:t>Next slide, Door open in heaven.</a:t>
            </a:r>
          </a:p>
        </p:txBody>
      </p:sp>
    </p:spTree>
    <p:extLst>
      <p:ext uri="{BB962C8B-B14F-4D97-AF65-F5344CB8AC3E}">
        <p14:creationId xmlns:p14="http://schemas.microsoft.com/office/powerpoint/2010/main" val="4185049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36BD9-83BF-45E5-96DE-1CEF5AC3D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268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36BD9-83BF-45E5-96DE-1CEF5AC3D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609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ED7C4-3EDF-C477-FF93-AA1551685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09B72B-91CE-DCC9-DA2E-1DB2B1CF75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505CBF-E993-5871-CA90-FB0CC3DF6C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82374-01C2-F8F5-0821-C09EA78482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36BD9-83BF-45E5-96DE-1CEF5AC3D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134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39082-BB86-DC6E-961E-771DA4FFB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03A8DA-C600-61CA-4219-CA2552524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4CF2B7-1818-A737-3E36-60E510674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BB394-870D-F510-C1A7-9E58AF1DF2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36BD9-83BF-45E5-96DE-1CEF5AC3D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438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36BD9-83BF-45E5-96DE-1CEF5AC3D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527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C8FE7-9712-4AC8-8FC6-24617B4616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7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36BD9-83BF-45E5-96DE-1CEF5AC3D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113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0F7DA-88B9-4FE4-B526-33C59912D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38B1C1-8C45-4B82-91DD-82861AD65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C97F4-7C9A-4069-A279-AE3961CE8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99643-5AA8-4FF4-8C1B-B0772ABC6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716E8-4B49-4D9B-B95E-80D6A2398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AE75F-DD9E-4AF2-B8F4-F4A335205F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184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D0DC6-0902-4C72-BC43-B5DE88E6C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A345D2-D081-45AD-914E-357EB5A6F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57490-2028-422F-906A-7C328002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295EF-8499-4B30-9B49-3E67F0187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3FFEC-6CAD-4A97-8FBE-4739CEDD5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017EC3-84C1-4088-A3C8-46A2A8574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2737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5DEA2-486B-4D1E-9789-28C41ADA64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1600200"/>
            <a:ext cx="27432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6B58B5-06E4-4882-8D46-5660CB385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8026400" cy="48006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ADB31-65C4-4C98-B269-397BD447E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60FEA-0330-4F72-A4C5-4DF0630DF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C39B-F3EA-43BC-B85E-5D81640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193F9-F3A9-4E96-9CE9-F46BE9EA35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200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D431D-6B8C-45FB-AE3E-18DF77670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A9BD76-26B3-44F0-AB4C-7ECEC280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323DD-3C38-40C2-85CB-311A56731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88331-860A-4C5A-934C-345FC763B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99F80-A40C-40BC-8A72-A7AB27FF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6E0D0-B7DC-4A04-A5D7-3D096357A8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812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677EC-895F-44EE-8EB5-63E079D3D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C90B6-BCEF-4627-BD38-F1D6ACD84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A61E-35E9-4718-B2AA-B0BB5BC6D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D4C03-5B0C-4460-9228-1C9D0BC2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63188-3CB1-46F1-8BAE-B3B0280EC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B92CD-247C-42A0-8C57-BF82B3EFE8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573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A4B99-9ABE-438A-A3EE-D35E4E2DB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D375D-7B30-44D2-87BF-6FC58A163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DC989-86B2-4F84-8FD4-DBAB9A7E6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E3A0D-D58F-466E-ADBB-506B3A5FE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93E5E-19BB-4F56-9E98-F24B8CF0C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77BDDD-8587-47BE-BFB6-D7761FB954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7298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35FE2-F86F-4F96-BF45-18D626A8A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2AC7F-4202-45D1-B681-DEBC063D5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5567A-A85E-4656-95CB-9EA6A71E2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04870-9DA6-48E5-A4D6-854B22FD2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9CD16-0066-48A8-A2FB-6D8B6C7A8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CBB01-B833-4EEF-AA7B-2AB7FCC32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3B295-F017-4576-9FA4-3A52AF6971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824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A11B1-55A1-42F8-92C1-1165C707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C8C3A-2B7D-4B44-98C4-8C8F6C71E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111C6-B04B-4146-AE38-3BBEFB599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F7F15-2740-446F-929F-A5D00049B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CD802B-DC80-4FE1-A0C8-60CB0D33B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4C912E-0050-4FB9-B600-0D0281465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598839-3B88-4323-8B49-BABF891C2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FD8945-BC60-4382-BFBA-A3882E065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9CF4B-061B-4CAD-A9DF-37A29F336D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799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5DA7D-996D-43B2-BBB9-4D658CE0D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3D218A-772B-4C31-A4C2-B93A87E43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E25F99-1D84-45A5-B7F5-CDADE4544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812796-6C6A-41E9-996F-AE30EB088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B9CC8-45ED-42E7-9D01-D69647C809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269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F4661B-F769-4760-8EAD-F70E9AB07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BF2F0A-3E4D-4EE1-A2AB-0EAC81ED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E6E8F-1480-4413-999B-F3AACDF2C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F1E32-4874-4112-91A1-A1A550ECD9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476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DFCAB-E5BD-45F2-B086-2D0B334BF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8A4EE-69BC-42B9-AC46-F70C34250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D9AC36-C24F-4704-AFC9-6B1AED0A6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3DF6B-835F-42FF-A840-F9B01BE2F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628F8-DB13-4DFA-A536-85393335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D8D1A-F781-417F-9175-D269AA97E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FEC86-BE44-4D2D-B0E6-19FD6BAC0D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469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6B7D4-B406-4A4F-A547-BE2CA2816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8CBE0-8C80-4ADE-9ACF-C5F89AC20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5154E-5C7D-4910-AD68-934A23364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32682-E451-4D05-8728-B93178A3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94964-075F-4549-BBF6-187CAED94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E6544-3598-4632-A397-84B407EF01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542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38479-FA32-462A-AC88-178319E1B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7EC7E5-CD65-4DEA-BFB0-91E9070064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94D0A-6A5D-4B6E-87AF-E9372913C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8F958-9818-4695-B6F5-1999E826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F8398C-E8EA-4150-A1AA-676CAFE03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A9CD31-CE48-4027-9B05-42D487E9B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C84B6-A8E7-4FD7-A687-4B10D1756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6508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4E1C1-4B68-4864-952D-FEE43F637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F562FB-873B-417A-9035-1F786343F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85B43-FCF8-4E05-8E5F-AEB8E419B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D9187-1C92-488C-91FF-0C5D4C58A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9733A-8FFE-4956-A3E1-E4489C8C0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985EE-2FB4-4B57-A601-7D871EB89F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7535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1745B2-07FD-45ED-AAC0-59CCB65BE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F6CC4-F452-4E03-A69B-955C7A20F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D83AB-7B61-4223-99A3-5FCF0845E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6D058-6A33-45CC-9FFA-8F6125F7F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EC25A-9998-4A43-A170-3E7A89647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548D0-E9AE-470D-8F2F-FDBE79E305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253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7FA96-A723-46B1-9F5B-4726E559EC7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879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63C9-FBDD-4051-9C20-EEC787D2F7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75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40D00-FFBB-4611-AE6C-0B5BB114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17B45-B4FD-4583-9239-B0C4B2938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04" y="1826124"/>
            <a:ext cx="10516195" cy="43509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101286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FAE8-3BDD-446E-A781-A15068AA4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04" y="365001"/>
            <a:ext cx="10516195" cy="13260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02B6F-09EA-4AC5-9676-DD8255871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782961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228600"/>
            <a:ext cx="11582400" cy="632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18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52863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BBCE82-34C6-4421-A8C7-96175CAD557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pitchFamily="1" charset="-128"/>
                <a:cs typeface="Arial" charset="0"/>
                <a:sym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pitchFamily="1" charset="-128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25100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16A16-ED10-4886-A6C6-4D3B06DAA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8294E-F7E3-4617-9C4D-870E24872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22AC4-C16A-472F-BE44-91AC2BA2A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7B76F-73D2-40F6-8D3B-8F5DEEB07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E5CE8-2E83-4355-A8CD-7FF69E6C2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ABDFA-5472-4245-83B9-CB9DC1FC00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536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715CF-55A3-4ED0-BCC6-6DBA03026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20C95-1F6F-4CC1-BA67-71145DD389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FB27A8-A2CB-4828-96C5-8E30AF357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45C928-EB02-4129-BB41-9A6D81709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E3C3A-73F5-4DFF-A5BF-91F81A2A3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EF9747-64C3-4028-8E7D-4E4983441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677C2-E8D0-486C-83A1-7C51E4033F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917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2843-C2B3-4E48-8053-4FAB1CF6C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35714-CC10-4803-ACAA-35D918575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F0990-EF9B-4A46-B810-1555251AB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8ACC82-2D0D-4508-9AAE-0C90C0598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A7D39F-F0BB-429E-92A9-605D48C762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C2DF9E-2273-465A-8859-F151D394E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F4E757-6EF8-42DF-9969-87879AF34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2A5D27-0A26-4EDB-B338-83926B3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9FF31-E7BC-464C-8334-0060281B8E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614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2BA6-E933-49A9-8D83-732BF7F26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ABF99F-24E8-4039-8CFA-B6428A4F2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821064-98A4-4D75-B633-5971F9E64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01F45D-9167-48E0-B426-A77590624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C6CA3-5F20-4FD6-A8BC-0C5411CA7E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078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7E3058-4904-455D-ACAA-92D19B29F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EEA8F7-A016-4DA0-B067-3267DB1D3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99225-C481-4B88-BE67-897F7829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F6B60-D7C8-42A6-8AC5-1A8C762281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737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BC4D9-9BA1-4D26-83B8-DE195CBB1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BC3C2-6EA0-440E-89F6-E9C4EC0AD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FEED63-13ED-4FC5-AABC-7B52E3C82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0909F-8D68-4FAE-B00A-15ECF979F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36B94A-0CA8-440C-BB14-82C04E7B4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5CE270-4367-429D-944C-C35BC759F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116AD-4502-4B0E-820B-13DE4CB170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903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CFB64-F129-4B0E-95E8-5260115DB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F75DB5-0516-40F0-991A-0ACB21354E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0AF670-D0DE-49CF-9DA8-A29AAB34D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9DCA6-C8EB-44A7-AC28-1BDAB42E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3AC95-55BE-49B6-8243-5D8F33D10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C9D6C-2AFB-441D-8D22-ADD8080FE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49DBFE-345C-4E70-920B-EAAB64EA11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2476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942FFB6-5EBA-4881-B039-E27E393206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525780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E784E533-ED4A-4DD3-8FE3-6F3BFB7BB0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F5D113B6-FBF3-49D4-860A-B8F768ED9F3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EFEF2F06-D26F-4526-8A84-1A2BF0B0A38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1CC0235A-77DE-4DCC-A4A6-5EF667FA651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803BD96-00DC-43B6-BEBD-DC88BB9BFC0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b="1" i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Georgia" panose="02040502050405020303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Georgia" panose="02040502050405020303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Georgia" panose="02040502050405020303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Georgia" panose="020405020504050203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Georgia" panose="020405020504050203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Georgia" panose="020405020504050203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Georgia" panose="020405020504050203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Georgia" panose="02040502050405020303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E0FD223-92D6-42F7-90BA-7A486E83EE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9BD805E-6E31-4559-86E7-1B306DC598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7E4D9D45-B520-4431-AA80-C4221DF7F97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05B9C714-9A31-46A7-BE7A-BC5BEA38945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5ECF84E3-119F-44CF-8970-96BEB10F30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529521B-9E42-4F4C-9768-7347B59549D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b="1" i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Georgia" panose="02040502050405020303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Georgia" panose="02040502050405020303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Georgia" panose="02040502050405020303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Georgia" panose="020405020504050203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Georgia" panose="020405020504050203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Georgia" panose="020405020504050203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Georgia" panose="020405020504050203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Georgia" panose="02040502050405020303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A634B-D136-43B6-B285-D0DECC795D9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898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667A732C-6DA1-4A3B-A725-3E0410D2C4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59719" y="1838400"/>
            <a:ext cx="5345906" cy="300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57795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66695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0" r:id="rId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711" b="1" kern="1200">
          <a:solidFill>
            <a:srgbClr val="2B6D8D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711" b="1">
          <a:solidFill>
            <a:srgbClr val="2B6D8D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711" b="1">
          <a:solidFill>
            <a:srgbClr val="2B6D8D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711" b="1">
          <a:solidFill>
            <a:srgbClr val="2B6D8D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711" b="1">
          <a:solidFill>
            <a:srgbClr val="2B6D8D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5pPr>
      <a:lvl6pPr marL="321473" algn="ctr" rtl="0" fontAlgn="base">
        <a:spcBef>
          <a:spcPct val="0"/>
        </a:spcBef>
        <a:spcAft>
          <a:spcPct val="0"/>
        </a:spcAft>
        <a:defRPr sz="4711" b="1">
          <a:solidFill>
            <a:srgbClr val="2B6D8D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6pPr>
      <a:lvl7pPr marL="642947" algn="ctr" rtl="0" fontAlgn="base">
        <a:spcBef>
          <a:spcPct val="0"/>
        </a:spcBef>
        <a:spcAft>
          <a:spcPct val="0"/>
        </a:spcAft>
        <a:defRPr sz="4711" b="1">
          <a:solidFill>
            <a:srgbClr val="2B6D8D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7pPr>
      <a:lvl8pPr marL="964420" algn="ctr" rtl="0" fontAlgn="base">
        <a:spcBef>
          <a:spcPct val="0"/>
        </a:spcBef>
        <a:spcAft>
          <a:spcPct val="0"/>
        </a:spcAft>
        <a:defRPr sz="4711" b="1">
          <a:solidFill>
            <a:srgbClr val="2B6D8D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8pPr>
      <a:lvl9pPr marL="1285894" algn="ctr" rtl="0" fontAlgn="base">
        <a:spcBef>
          <a:spcPct val="0"/>
        </a:spcBef>
        <a:spcAft>
          <a:spcPct val="0"/>
        </a:spcAft>
        <a:defRPr sz="4711" b="1">
          <a:solidFill>
            <a:srgbClr val="2B6D8D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9pPr>
    </p:titleStyle>
    <p:bodyStyle>
      <a:lvl1pPr marL="369471" indent="-338217" algn="l" rtl="0" fontAlgn="base">
        <a:spcBef>
          <a:spcPts val="773"/>
        </a:spcBef>
        <a:spcAft>
          <a:spcPct val="0"/>
        </a:spcAft>
        <a:buClr>
          <a:srgbClr val="EFF0E2"/>
        </a:buClr>
        <a:buSzPct val="100000"/>
        <a:buFont typeface="Lucida Grande" pitchFamily="1" charset="0"/>
        <a:buChar char="•"/>
        <a:defRPr sz="3094" kern="1200">
          <a:solidFill>
            <a:srgbClr val="FDF9E9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64616" indent="-275708" algn="l" rtl="0" fontAlgn="base">
        <a:spcBef>
          <a:spcPts val="633"/>
        </a:spcBef>
        <a:spcAft>
          <a:spcPct val="0"/>
        </a:spcAft>
        <a:buClr>
          <a:srgbClr val="EFF0E2"/>
        </a:buClr>
        <a:buSzPct val="100000"/>
        <a:buFont typeface="Lucida Grande" pitchFamily="1" charset="0"/>
        <a:buChar char="–"/>
        <a:defRPr sz="2672" kern="1200">
          <a:solidFill>
            <a:srgbClr val="FDF9E9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174271" indent="-228827" algn="l" rtl="0" fontAlgn="base">
        <a:spcBef>
          <a:spcPts val="562"/>
        </a:spcBef>
        <a:spcAft>
          <a:spcPct val="0"/>
        </a:spcAft>
        <a:buClr>
          <a:srgbClr val="EFF0E2"/>
        </a:buClr>
        <a:buSzPct val="100000"/>
        <a:buFont typeface="Lucida Grande" pitchFamily="1" charset="0"/>
        <a:buChar char="•"/>
        <a:defRPr sz="2391" kern="1200">
          <a:solidFill>
            <a:srgbClr val="FDF9E9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629692" indent="-226594" algn="l" rtl="0" fontAlgn="base">
        <a:spcBef>
          <a:spcPts val="492"/>
        </a:spcBef>
        <a:spcAft>
          <a:spcPct val="0"/>
        </a:spcAft>
        <a:buClr>
          <a:srgbClr val="EFF0E2"/>
        </a:buClr>
        <a:buSzPct val="100000"/>
        <a:buFont typeface="Lucida Grande" pitchFamily="1" charset="0"/>
        <a:buChar char="–"/>
        <a:defRPr sz="1969" kern="1200">
          <a:solidFill>
            <a:srgbClr val="FDF9E9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086228" indent="-227711" algn="l" rtl="0" fontAlgn="base">
        <a:spcBef>
          <a:spcPts val="492"/>
        </a:spcBef>
        <a:spcAft>
          <a:spcPct val="0"/>
        </a:spcAft>
        <a:buClr>
          <a:srgbClr val="EFF0E2"/>
        </a:buClr>
        <a:buSzPct val="100000"/>
        <a:buFont typeface="Lucida Grande" pitchFamily="1" charset="0"/>
        <a:buChar char="»"/>
        <a:defRPr sz="1969" kern="1200">
          <a:solidFill>
            <a:srgbClr val="FDF9E9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1768104" indent="-160736" algn="l" defTabSz="642947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577" indent="-160736" algn="l" defTabSz="642947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1051" indent="-160736" algn="l" defTabSz="642947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524" indent="-160736" algn="l" defTabSz="642947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73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47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420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94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367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840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314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787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ED77218E-772C-4622-BC69-9830F0E818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0563" y="687586"/>
            <a:ext cx="10810875" cy="547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80838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78832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</p:sldLayoutIdLst>
  <p:transition/>
  <p:txStyles>
    <p:titleStyle>
      <a:lvl1pPr marL="27906" algn="ctr" rtl="0" fontAlgn="base">
        <a:spcBef>
          <a:spcPct val="0"/>
        </a:spcBef>
        <a:spcAft>
          <a:spcPct val="0"/>
        </a:spcAft>
        <a:defRPr sz="3868" b="1" i="1" kern="1200">
          <a:solidFill>
            <a:srgbClr val="000000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27906" algn="ctr" rtl="0" fontAlgn="base">
        <a:spcBef>
          <a:spcPct val="0"/>
        </a:spcBef>
        <a:spcAft>
          <a:spcPct val="0"/>
        </a:spcAft>
        <a:defRPr sz="3868" b="1" i="1">
          <a:solidFill>
            <a:srgbClr val="000000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2pPr>
      <a:lvl3pPr marL="27906" algn="ctr" rtl="0" fontAlgn="base">
        <a:spcBef>
          <a:spcPct val="0"/>
        </a:spcBef>
        <a:spcAft>
          <a:spcPct val="0"/>
        </a:spcAft>
        <a:defRPr sz="3868" b="1" i="1">
          <a:solidFill>
            <a:srgbClr val="000000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3pPr>
      <a:lvl4pPr marL="27906" algn="ctr" rtl="0" fontAlgn="base">
        <a:spcBef>
          <a:spcPct val="0"/>
        </a:spcBef>
        <a:spcAft>
          <a:spcPct val="0"/>
        </a:spcAft>
        <a:defRPr sz="3868" b="1" i="1">
          <a:solidFill>
            <a:srgbClr val="000000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4pPr>
      <a:lvl5pPr marL="27906" algn="ctr" rtl="0" fontAlgn="base">
        <a:spcBef>
          <a:spcPct val="0"/>
        </a:spcBef>
        <a:spcAft>
          <a:spcPct val="0"/>
        </a:spcAft>
        <a:defRPr sz="3868" b="1" i="1">
          <a:solidFill>
            <a:srgbClr val="000000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5pPr>
      <a:lvl6pPr marL="349380" algn="ctr" rtl="0" fontAlgn="base">
        <a:spcBef>
          <a:spcPct val="0"/>
        </a:spcBef>
        <a:spcAft>
          <a:spcPct val="0"/>
        </a:spcAft>
        <a:defRPr sz="3868" b="1" i="1">
          <a:solidFill>
            <a:srgbClr val="000000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6pPr>
      <a:lvl7pPr marL="670853" algn="ctr" rtl="0" fontAlgn="base">
        <a:spcBef>
          <a:spcPct val="0"/>
        </a:spcBef>
        <a:spcAft>
          <a:spcPct val="0"/>
        </a:spcAft>
        <a:defRPr sz="3868" b="1" i="1">
          <a:solidFill>
            <a:srgbClr val="000000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7pPr>
      <a:lvl8pPr marL="992326" algn="ctr" rtl="0" fontAlgn="base">
        <a:spcBef>
          <a:spcPct val="0"/>
        </a:spcBef>
        <a:spcAft>
          <a:spcPct val="0"/>
        </a:spcAft>
        <a:defRPr sz="3868" b="1" i="1">
          <a:solidFill>
            <a:srgbClr val="000000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8pPr>
      <a:lvl9pPr marL="1313800" algn="ctr" rtl="0" fontAlgn="base">
        <a:spcBef>
          <a:spcPct val="0"/>
        </a:spcBef>
        <a:spcAft>
          <a:spcPct val="0"/>
        </a:spcAft>
        <a:defRPr sz="3868" b="1" i="1">
          <a:solidFill>
            <a:srgbClr val="000000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9pPr>
    </p:titleStyle>
    <p:bodyStyle>
      <a:lvl1pPr marL="341565" indent="-338217" algn="l" rtl="0" fontAlgn="base">
        <a:spcBef>
          <a:spcPts val="773"/>
        </a:spcBef>
        <a:spcAft>
          <a:spcPct val="0"/>
        </a:spcAft>
        <a:buSzPct val="100000"/>
        <a:buFont typeface="Lucida Grande" pitchFamily="1" charset="0"/>
        <a:buChar char="•"/>
        <a:defRPr sz="3094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665271" indent="-275708" algn="l" rtl="0" fontAlgn="base">
        <a:spcBef>
          <a:spcPts val="633"/>
        </a:spcBef>
        <a:spcAft>
          <a:spcPct val="0"/>
        </a:spcAft>
        <a:buSzPct val="100000"/>
        <a:buFont typeface="Lucida Grande" pitchFamily="1" charset="0"/>
        <a:buChar char="–"/>
        <a:defRPr sz="2672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074927" indent="-228827" algn="l" rtl="0" fontAlgn="base">
        <a:spcBef>
          <a:spcPts val="562"/>
        </a:spcBef>
        <a:spcAft>
          <a:spcPct val="0"/>
        </a:spcAft>
        <a:buSzPct val="100000"/>
        <a:buFont typeface="Lucida Grande" pitchFamily="1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530348" indent="-226594" algn="l" rtl="0" fontAlgn="base">
        <a:spcBef>
          <a:spcPts val="492"/>
        </a:spcBef>
        <a:spcAft>
          <a:spcPct val="0"/>
        </a:spcAft>
        <a:buSzPct val="100000"/>
        <a:buFont typeface="Lucida Grande" pitchFamily="1" charset="0"/>
        <a:buChar char="–"/>
        <a:defRPr sz="1969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1986884" indent="-227711" algn="l" rtl="0" fontAlgn="base">
        <a:spcBef>
          <a:spcPts val="492"/>
        </a:spcBef>
        <a:spcAft>
          <a:spcPct val="0"/>
        </a:spcAft>
        <a:buSzPct val="100000"/>
        <a:buFont typeface="Lucida Grande" pitchFamily="1" charset="0"/>
        <a:buChar char="»"/>
        <a:defRPr sz="1969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1768104" indent="-160736" algn="l" defTabSz="642947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577" indent="-160736" algn="l" defTabSz="642947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1051" indent="-160736" algn="l" defTabSz="642947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524" indent="-160736" algn="l" defTabSz="642947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73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47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420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94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367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840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314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787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28600"/>
            <a:ext cx="11582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00800"/>
            <a:ext cx="111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smtClean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79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40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40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40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4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4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4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4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4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4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484688"/>
            <a:ext cx="8822267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40639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eorgia" pitchFamily="18" charset="0"/>
              </a:rPr>
              <a:t>Click to edit Master title style</a:t>
            </a: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9950451" y="6245225"/>
            <a:ext cx="41698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cs typeface="Arial" charset="0"/>
              </a:defRPr>
            </a:lvl1pPr>
          </a:lstStyle>
          <a:p>
            <a:fld id="{3F2DAEA1-2FD8-4848-A722-17F80674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7901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3" r:id="rId1"/>
  </p:sldLayoutIdLst>
  <p:transition/>
  <p:hf hdr="0" ftr="0" dt="0"/>
  <p:txStyles>
    <p:titleStyle>
      <a:lvl1pPr marL="39688" indent="-39688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D8D2C0"/>
          </a:solidFill>
          <a:latin typeface="+mj-lt"/>
          <a:ea typeface="+mj-ea"/>
          <a:cs typeface="+mj-cs"/>
          <a:sym typeface="Georgia" pitchFamily="18" charset="0"/>
        </a:defRPr>
      </a:lvl1pPr>
      <a:lvl2pPr marL="39688" indent="-39688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D8D2C0"/>
          </a:solidFill>
          <a:latin typeface="Georgia" pitchFamily="18" charset="0"/>
          <a:ea typeface="ヒラギノ明朝 Pro W6" pitchFamily="1" charset="-128"/>
          <a:sym typeface="Georgia" pitchFamily="18" charset="0"/>
        </a:defRPr>
      </a:lvl2pPr>
      <a:lvl3pPr marL="39688" indent="-39688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D8D2C0"/>
          </a:solidFill>
          <a:latin typeface="Georgia" pitchFamily="18" charset="0"/>
          <a:ea typeface="ヒラギノ明朝 Pro W6" pitchFamily="1" charset="-128"/>
          <a:sym typeface="Georgia" pitchFamily="18" charset="0"/>
        </a:defRPr>
      </a:lvl3pPr>
      <a:lvl4pPr marL="39688" indent="-39688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D8D2C0"/>
          </a:solidFill>
          <a:latin typeface="Georgia" pitchFamily="18" charset="0"/>
          <a:ea typeface="ヒラギノ明朝 Pro W6" pitchFamily="1" charset="-128"/>
          <a:sym typeface="Georgia" pitchFamily="18" charset="0"/>
        </a:defRPr>
      </a:lvl4pPr>
      <a:lvl5pPr marL="39688" indent="-39688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D8D2C0"/>
          </a:solidFill>
          <a:latin typeface="Georgia" pitchFamily="18" charset="0"/>
          <a:ea typeface="ヒラギノ明朝 Pro W6" pitchFamily="1" charset="-128"/>
          <a:sym typeface="Georgia" pitchFamily="18" charset="0"/>
        </a:defRPr>
      </a:lvl5pPr>
      <a:lvl6pPr marL="496888" indent="-39688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D8D2C0"/>
          </a:solidFill>
          <a:latin typeface="Georgia" pitchFamily="18" charset="0"/>
          <a:ea typeface="ヒラギノ明朝 Pro W6" pitchFamily="1" charset="-128"/>
          <a:sym typeface="Georgia" pitchFamily="18" charset="0"/>
        </a:defRPr>
      </a:lvl6pPr>
      <a:lvl7pPr marL="954088" indent="-39688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D8D2C0"/>
          </a:solidFill>
          <a:latin typeface="Georgia" pitchFamily="18" charset="0"/>
          <a:ea typeface="ヒラギノ明朝 Pro W6" pitchFamily="1" charset="-128"/>
          <a:sym typeface="Georgia" pitchFamily="18" charset="0"/>
        </a:defRPr>
      </a:lvl7pPr>
      <a:lvl8pPr marL="1411288" indent="-39688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D8D2C0"/>
          </a:solidFill>
          <a:latin typeface="Georgia" pitchFamily="18" charset="0"/>
          <a:ea typeface="ヒラギノ明朝 Pro W6" pitchFamily="1" charset="-128"/>
          <a:sym typeface="Georgia" pitchFamily="18" charset="0"/>
        </a:defRPr>
      </a:lvl8pPr>
      <a:lvl9pPr marL="1868488" indent="-39688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D8D2C0"/>
          </a:solidFill>
          <a:latin typeface="Georgia" pitchFamily="18" charset="0"/>
          <a:ea typeface="ヒラギノ明朝 Pro W6" pitchFamily="1" charset="-128"/>
          <a:sym typeface="Georgia" pitchFamily="18" charset="0"/>
        </a:defRPr>
      </a:lvl9pPr>
    </p:titleStyle>
    <p:bodyStyle>
      <a:lvl1pPr marL="39688" algn="ctr" rtl="0" eaLnBrk="1" fontAlgn="base" hangingPunct="1">
        <a:spcBef>
          <a:spcPts val="7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496888" algn="ctr" rtl="0" eaLnBrk="1" fontAlgn="base" hangingPunct="1">
        <a:spcBef>
          <a:spcPts val="6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sym typeface="Arial" charset="0"/>
        </a:defRPr>
      </a:lvl2pPr>
      <a:lvl3pPr marL="954088" algn="ctr" rtl="0" eaLnBrk="1" fontAlgn="base" hangingPunct="1">
        <a:spcBef>
          <a:spcPts val="6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sym typeface="Arial" charset="0"/>
        </a:defRPr>
      </a:lvl3pPr>
      <a:lvl4pPr marL="1411288" algn="ctr" rtl="0" eaLnBrk="1" fontAlgn="base" hangingPunct="1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sym typeface="Arial" charset="0"/>
        </a:defRPr>
      </a:lvl4pPr>
      <a:lvl5pPr marL="1868488" algn="ctr" rtl="0" eaLnBrk="1" fontAlgn="base" hangingPunct="1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sym typeface="Arial" charset="0"/>
        </a:defRPr>
      </a:lvl5pPr>
      <a:lvl6pPr marL="2325688" algn="ctr" rtl="0" eaLnBrk="1" fontAlgn="base" hangingPunct="1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sym typeface="Arial" charset="0"/>
        </a:defRPr>
      </a:lvl6pPr>
      <a:lvl7pPr marL="2782888" algn="ctr" rtl="0" eaLnBrk="1" fontAlgn="base" hangingPunct="1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sym typeface="Arial" charset="0"/>
        </a:defRPr>
      </a:lvl7pPr>
      <a:lvl8pPr marL="3240088" algn="ctr" rtl="0" eaLnBrk="1" fontAlgn="base" hangingPunct="1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sym typeface="Arial" charset="0"/>
        </a:defRPr>
      </a:lvl8pPr>
      <a:lvl9pPr marL="3697288" algn="ctr" rtl="0" eaLnBrk="1" fontAlgn="base" hangingPunct="1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sym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JP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.gif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7.png"/><Relationship Id="rId7" Type="http://schemas.openxmlformats.org/officeDocument/2006/relationships/hyperlink" Target="http://www.animatedgif.net/fireexplosions/left_lightning_e0.gi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gif"/><Relationship Id="rId5" Type="http://schemas.openxmlformats.org/officeDocument/2006/relationships/image" Target="../media/image20.gif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.gi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.gif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iblical prophecy">
            <a:extLst>
              <a:ext uri="{FF2B5EF4-FFF2-40B4-BE49-F238E27FC236}">
                <a16:creationId xmlns:a16="http://schemas.microsoft.com/office/drawing/2014/main" id="{5EA82679-1A29-45D8-83AF-7B1E0D243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6DA49E-439B-4124-92D1-AD1E0F9FBF03}"/>
              </a:ext>
            </a:extLst>
          </p:cNvPr>
          <p:cNvSpPr txBox="1"/>
          <p:nvPr/>
        </p:nvSpPr>
        <p:spPr>
          <a:xfrm>
            <a:off x="76200" y="2758470"/>
            <a:ext cx="12039600" cy="2862322"/>
          </a:xfrm>
          <a:prstGeom prst="rect">
            <a:avLst/>
          </a:prstGeom>
          <a:solidFill>
            <a:schemeClr val="accent1">
              <a:lumMod val="50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Prophecy is like a complicated puzzle portraying the Story and Struggle of the ages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92D509-C232-4A69-935B-6A3323D49504}"/>
              </a:ext>
            </a:extLst>
          </p:cNvPr>
          <p:cNvSpPr/>
          <p:nvPr/>
        </p:nvSpPr>
        <p:spPr>
          <a:xfrm>
            <a:off x="3276600" y="5731564"/>
            <a:ext cx="5446747" cy="1200329"/>
          </a:xfrm>
          <a:prstGeom prst="rect">
            <a:avLst/>
          </a:prstGeom>
          <a:solidFill>
            <a:schemeClr val="accent1">
              <a:lumMod val="75000"/>
              <a:alpha val="54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72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In Advance!</a:t>
            </a:r>
            <a:endParaRPr lang="en-US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058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B59EEC22-143B-4484-AA0F-F693D9F34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" y="0"/>
            <a:ext cx="11963399" cy="6009084"/>
          </a:xfrm>
          <a:ln/>
        </p:spPr>
        <p:txBody>
          <a:bodyPr vert="horz" wrap="square" lIns="26788" tIns="26788" rIns="218585" bIns="2678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en-US" sz="6000" b="1" dirty="0"/>
              <a:t>1. 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6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“What” 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Rapture:</a:t>
            </a:r>
          </a:p>
          <a:p>
            <a:pPr lvl="0">
              <a:spcBef>
                <a:spcPts val="0"/>
              </a:spcBef>
              <a:buNone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 </a:t>
            </a:r>
            <a:r>
              <a:rPr lang="en-US" sz="48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(of the saints to Heaven.) </a:t>
            </a:r>
            <a:r>
              <a:rPr lang="en-US" sz="36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pPr lvl="0">
              <a:spcBef>
                <a:spcPts val="0"/>
              </a:spcBef>
              <a:buNone/>
            </a:pPr>
            <a:r>
              <a:rPr lang="en-US" sz="36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(Jn 14:2; 1 Th. 4:13-18; 1 Cor. 15:50-58; Rev 4)</a:t>
            </a:r>
          </a:p>
          <a:p>
            <a:pPr lvl="0">
              <a:spcBef>
                <a:spcPts val="0"/>
              </a:spcBef>
              <a:buNone/>
            </a:pP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Thes 4:17  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“we… shall be </a:t>
            </a:r>
            <a:r>
              <a:rPr lang="en-US" sz="48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caught up 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together</a:t>
            </a:r>
          </a:p>
          <a:p>
            <a:pPr lvl="0">
              <a:spcBef>
                <a:spcPts val="0"/>
              </a:spcBef>
              <a:buNone/>
            </a:pP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harpadzo</a:t>
            </a:r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to remove or take away)  </a:t>
            </a:r>
            <a:endParaRPr lang="en-US" sz="4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None/>
            </a:pP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to meet the Lord in the air”</a:t>
            </a:r>
          </a:p>
          <a:p>
            <a:pPr lvl="0">
              <a:buNone/>
            </a:pP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“Rapture”  comes from Latin raptus</a:t>
            </a:r>
          </a:p>
          <a:p>
            <a:pPr lvl="0">
              <a:spcBef>
                <a:spcPts val="0"/>
              </a:spcBef>
              <a:buNone/>
            </a:pP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meaning to seize or </a:t>
            </a:r>
            <a:r>
              <a:rPr lang="en-US" sz="4800" b="1" i="1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transport.</a:t>
            </a:r>
            <a:endParaRPr lang="en-US" sz="4000" b="1" i="1" u="sng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1639C6-8943-E44C-959E-DBD4B0B60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581400"/>
            <a:ext cx="3889625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64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B59EEC22-143B-4484-AA0F-F693D9F34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852" y="-152400"/>
            <a:ext cx="11963399" cy="6009084"/>
          </a:xfrm>
          <a:ln/>
        </p:spPr>
        <p:txBody>
          <a:bodyPr vert="horz" wrap="square" lIns="26788" tIns="26788" rIns="218585" bIns="2678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en-US" sz="6000" b="1" dirty="0"/>
              <a:t>2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“Why” Of The Rapture: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i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Transformation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1Co 15:51,52  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 shew you a mystery;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We shall not all sleep,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dirty="0" err="1"/>
              <a:t>ἀλλάσσω</a:t>
            </a:r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Allasso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made different.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…   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twinkling of an eye,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at the last trump: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for the trumpet shall sound,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and the dead shall be raised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incorruptible,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(un-decaying) 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tree, outdoor, building, grass&#10;&#10;Description generated with very high confidence">
            <a:extLst>
              <a:ext uri="{FF2B5EF4-FFF2-40B4-BE49-F238E27FC236}">
                <a16:creationId xmlns:a16="http://schemas.microsoft.com/office/drawing/2014/main" id="{FFB8D5EB-1DEF-4E83-B12F-73DFD661A9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6949"/>
          <a:stretch/>
        </p:blipFill>
        <p:spPr>
          <a:xfrm>
            <a:off x="7696199" y="3048000"/>
            <a:ext cx="4495801" cy="37791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9D6587-6F04-412F-B909-EA593C08368C}"/>
              </a:ext>
            </a:extLst>
          </p:cNvPr>
          <p:cNvSpPr/>
          <p:nvPr/>
        </p:nvSpPr>
        <p:spPr>
          <a:xfrm>
            <a:off x="538294" y="5992871"/>
            <a:ext cx="63482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we shall be changed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pic>
        <p:nvPicPr>
          <p:cNvPr id="5" name="Picture 4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14AC3942-97E2-49C2-A721-F61DD45B6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01" y="3011091"/>
            <a:ext cx="4892848" cy="3871228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821812-4908-46E4-7C48-BE925B494204}"/>
              </a:ext>
            </a:extLst>
          </p:cNvPr>
          <p:cNvSpPr txBox="1"/>
          <p:nvPr/>
        </p:nvSpPr>
        <p:spPr>
          <a:xfrm>
            <a:off x="4343400" y="1655858"/>
            <a:ext cx="80700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1565" marR="0" lvl="0" indent="-338217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but we shall all be 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changed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862256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2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5C9BA7-0F9B-4290-94E6-20619700C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553"/>
          <a:stretch/>
        </p:blipFill>
        <p:spPr>
          <a:xfrm>
            <a:off x="6477000" y="24384"/>
            <a:ext cx="5461724" cy="5577837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11265" name="Rectangle 1">
            <a:extLst>
              <a:ext uri="{FF2B5EF4-FFF2-40B4-BE49-F238E27FC236}">
                <a16:creationId xmlns:a16="http://schemas.microsoft.com/office/drawing/2014/main" id="{B59EEC22-143B-4484-AA0F-F693D9F34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099" y="342900"/>
            <a:ext cx="7391400" cy="6172200"/>
          </a:xfrm>
        </p:spPr>
        <p:txBody>
          <a:bodyPr vert="horz" lIns="26788" tIns="26788" rIns="218585" bIns="26788" numCol="1" anchorCtr="0" compatLnSpc="1">
            <a:prstTxWarp prst="textNoShape">
              <a:avLst/>
            </a:prstTxWarp>
            <a:noAutofit/>
          </a:bodyPr>
          <a:lstStyle/>
          <a:p>
            <a:pPr marL="746298" indent="-742950" eaLnBrk="1" hangingPunct="1">
              <a:lnSpc>
                <a:spcPct val="90000"/>
              </a:lnSpc>
              <a:buFontTx/>
              <a:buAutoNum type="alphaUcPeriod"/>
            </a:pPr>
            <a:r>
              <a:rPr lang="en-US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Transformation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348" indent="0" eaLnBrk="1" hangingPunct="1">
              <a:lnSpc>
                <a:spcPct val="90000"/>
              </a:lnSpc>
              <a:buNone/>
            </a:pP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Cor 15:53-54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buFontTx/>
              <a:buNone/>
            </a:pPr>
            <a:r>
              <a:rPr lang="en-US" sz="4000" dirty="0"/>
              <a:t>  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“For this corruptible must put on incorruption, </a:t>
            </a: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buFontTx/>
              <a:buNone/>
            </a:pP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this mortal must put on immortality…</a:t>
            </a: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buFontTx/>
              <a:buNone/>
            </a:pP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 shall be brought to pass the saying that is written,</a:t>
            </a: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buFontTx/>
              <a:buNone/>
            </a:pP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Death is swallowed up in </a:t>
            </a:r>
            <a:r>
              <a:rPr lang="en-US" sz="5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victory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br>
              <a:rPr lang="en-US" sz="4000" dirty="0"/>
            </a:b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142DF6-F946-4A24-AD7B-6D766535627D}"/>
              </a:ext>
            </a:extLst>
          </p:cNvPr>
          <p:cNvSpPr/>
          <p:nvPr/>
        </p:nvSpPr>
        <p:spPr>
          <a:xfrm>
            <a:off x="6646612" y="571500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Galatia SIL" panose="02000600020000020004" pitchFamily="2" charset="0"/>
              </a:rPr>
              <a:t>      </a:t>
            </a:r>
            <a:r>
              <a:rPr lang="el-GR" sz="4400" b="1" dirty="0">
                <a:latin typeface="Galatia SIL" panose="02000600020000020004" pitchFamily="2" charset="0"/>
              </a:rPr>
              <a:t>Ν</a:t>
            </a:r>
            <a:r>
              <a:rPr lang="en-US" sz="4400" b="1" dirty="0" err="1">
                <a:latin typeface="Galatia SIL" panose="02000600020000020004" pitchFamily="2" charset="0"/>
              </a:rPr>
              <a:t>ῖκος</a:t>
            </a:r>
            <a:r>
              <a:rPr lang="en-US" sz="4400" b="1" dirty="0">
                <a:latin typeface="Galatia SIL" panose="02000600020000020004" pitchFamily="2" charset="0"/>
              </a:rPr>
              <a:t>:</a:t>
            </a:r>
            <a:r>
              <a:rPr lang="en-US" sz="4400" b="1" dirty="0">
                <a:latin typeface="Gentium" panose="02000503060000020004" pitchFamily="2" charset="0"/>
              </a:rPr>
              <a:t> Triumph!</a:t>
            </a:r>
            <a:endParaRPr lang="en-US" sz="4400" b="1" dirty="0"/>
          </a:p>
          <a:p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744045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B59EEC22-143B-4484-AA0F-F693D9F34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" y="424458"/>
            <a:ext cx="11963399" cy="6009084"/>
          </a:xfrm>
          <a:ln/>
        </p:spPr>
        <p:txBody>
          <a:bodyPr vert="horz" wrap="square" lIns="26788" tIns="26788" rIns="218585" bIns="2678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Evaluation: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Cor. 5:10  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“we must all stand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before the judgment seat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bēma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Christ…”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1800"/>
              </a:spcBef>
              <a:buFontTx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Cor. 3:10-15  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“ye are God’s building…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but let every man take heed how he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buildeth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gold, silver, precious stones, wood, hay, stubble..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 man’s work shall be manifest,  </a:t>
            </a:r>
            <a:endParaRPr lang="en-US" sz="4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48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day 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shall </a:t>
            </a:r>
            <a:r>
              <a:rPr lang="en-US" sz="48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declare 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dēlóō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reveal, make plain, clear)</a:t>
            </a:r>
            <a:endParaRPr lang="en-US" sz="4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en-US" sz="3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983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2ABC34-91D1-4D4A-8F0F-CE19A5CA48E3}"/>
              </a:ext>
            </a:extLst>
          </p:cNvPr>
          <p:cNvSpPr/>
          <p:nvPr/>
        </p:nvSpPr>
        <p:spPr>
          <a:xfrm>
            <a:off x="152400" y="152400"/>
            <a:ext cx="120396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  4:1-2 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“After this I looked, and, behold, a door was opened in heaven: and the first voice which I heard was as it were of a trumpet talking with me; which said,</a:t>
            </a:r>
          </a:p>
          <a:p>
            <a:pPr algn="ctr">
              <a:buNone/>
            </a:pP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Come up hither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buNone/>
            </a:pP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 will shew thee things which must be </a:t>
            </a:r>
            <a:r>
              <a:rPr lang="en-US" sz="40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hereafter.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06">
            <a:extLst>
              <a:ext uri="{FF2B5EF4-FFF2-40B4-BE49-F238E27FC236}">
                <a16:creationId xmlns:a16="http://schemas.microsoft.com/office/drawing/2014/main" id="{19CC8F92-CACE-4CC6-8F29-D83BCEB96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276601"/>
            <a:ext cx="7096836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2203D4-B6D3-4707-9A89-39096F01E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162800" y="5391776"/>
            <a:ext cx="868870" cy="144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5BE49F-DFD2-4522-BAF3-23D75423BB01}"/>
              </a:ext>
            </a:extLst>
          </p:cNvPr>
          <p:cNvSpPr/>
          <p:nvPr/>
        </p:nvSpPr>
        <p:spPr>
          <a:xfrm>
            <a:off x="149772" y="3506411"/>
            <a:ext cx="5105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immediately </a:t>
            </a:r>
          </a:p>
          <a:p>
            <a:pPr algn="ctr">
              <a:buNone/>
            </a:pP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was </a:t>
            </a:r>
            <a:r>
              <a:rPr lang="en-US" sz="4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the spirit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118020-90F2-4BDA-B30B-CF095EECC154}"/>
              </a:ext>
            </a:extLst>
          </p:cNvPr>
          <p:cNvSpPr/>
          <p:nvPr/>
        </p:nvSpPr>
        <p:spPr>
          <a:xfrm>
            <a:off x="152400" y="5357564"/>
            <a:ext cx="6324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throne was set in heaven, and one sat on the throne...”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400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/>
          </p:nvPr>
        </p:nvSpPr>
        <p:spPr>
          <a:xfrm>
            <a:off x="4651285" y="228600"/>
            <a:ext cx="7540713" cy="278430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i="1" dirty="0">
                <a:solidFill>
                  <a:srgbClr val="FFFF00"/>
                </a:solidFill>
                <a:latin typeface="+mj-lt"/>
              </a:rPr>
              <a:t>“He…was to look upon like a </a:t>
            </a:r>
            <a:r>
              <a:rPr lang="en-US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Jasper and Sardine </a:t>
            </a:r>
            <a:r>
              <a:rPr lang="en-US" i="1" dirty="0">
                <a:solidFill>
                  <a:srgbClr val="FFFF00"/>
                </a:solidFill>
                <a:latin typeface="+mj-lt"/>
              </a:rPr>
              <a:t>stone, and there was a rainbow round about the throne, </a:t>
            </a:r>
            <a:r>
              <a:rPr lang="en-US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like an emerald</a:t>
            </a:r>
            <a:r>
              <a:rPr lang="en-US" i="1" dirty="0">
                <a:solidFill>
                  <a:srgbClr val="FFFF00"/>
                </a:solidFill>
                <a:latin typeface="+mj-lt"/>
              </a:rPr>
              <a:t>.”</a:t>
            </a:r>
          </a:p>
          <a:p>
            <a:pPr eaLnBrk="1" hangingPunct="1">
              <a:buFontTx/>
              <a:buNone/>
            </a:pPr>
            <a:endParaRPr lang="en-US" sz="4800" i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5540" name="Picture 3" descr="0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001" r="31249" b="33125"/>
          <a:stretch/>
        </p:blipFill>
        <p:spPr bwMode="auto">
          <a:xfrm>
            <a:off x="0" y="-271280"/>
            <a:ext cx="5444225" cy="315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5543" name="Line 6"/>
          <p:cNvSpPr>
            <a:spLocks noChangeShapeType="1"/>
          </p:cNvSpPr>
          <p:nvPr/>
        </p:nvSpPr>
        <p:spPr bwMode="auto">
          <a:xfrm flipV="1">
            <a:off x="3276600" y="62484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Line 7"/>
          <p:cNvSpPr>
            <a:spLocks noChangeShapeType="1"/>
          </p:cNvSpPr>
          <p:nvPr/>
        </p:nvSpPr>
        <p:spPr bwMode="auto">
          <a:xfrm flipH="1" flipV="1">
            <a:off x="8382000" y="62484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 descr="A person in a blue shirt&#10;&#10;Description generated with high confidence">
            <a:extLst>
              <a:ext uri="{FF2B5EF4-FFF2-40B4-BE49-F238E27FC236}">
                <a16:creationId xmlns:a16="http://schemas.microsoft.com/office/drawing/2014/main" id="{65532637-5F45-4698-86FF-30BC454D8B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0" t="20038" r="31162" b="19848"/>
          <a:stretch/>
        </p:blipFill>
        <p:spPr>
          <a:xfrm>
            <a:off x="716358" y="3429000"/>
            <a:ext cx="3398442" cy="3200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594054B-BA0C-4301-B3B2-606371D607C9}"/>
              </a:ext>
            </a:extLst>
          </p:cNvPr>
          <p:cNvSpPr/>
          <p:nvPr/>
        </p:nvSpPr>
        <p:spPr>
          <a:xfrm>
            <a:off x="203119" y="2611936"/>
            <a:ext cx="9892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a) Breastplate of the High Priest  </a:t>
            </a:r>
            <a:r>
              <a:rPr lang="en-US" sz="2800" dirty="0">
                <a:solidFill>
                  <a:schemeClr val="bg1"/>
                </a:solidFill>
              </a:rPr>
              <a:t>(</a:t>
            </a:r>
            <a:r>
              <a:rPr lang="en-US" sz="2800" b="1" dirty="0">
                <a:solidFill>
                  <a:schemeClr val="bg1"/>
                </a:solidFill>
              </a:rPr>
              <a:t>Ex. 28:17-20)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6C9EF3-C05F-4348-8F12-D4D151281E58}"/>
              </a:ext>
            </a:extLst>
          </p:cNvPr>
          <p:cNvSpPr/>
          <p:nvPr/>
        </p:nvSpPr>
        <p:spPr>
          <a:xfrm>
            <a:off x="4800600" y="4591737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sz="4800" b="1" i="1" dirty="0">
                <a:solidFill>
                  <a:schemeClr val="bg1"/>
                </a:solidFill>
                <a:latin typeface="+mj-lt"/>
              </a:rPr>
              <a:t>Emerald: (Judah: </a:t>
            </a:r>
            <a:r>
              <a:rPr lang="en-US" sz="4800" b="1" i="1" u="sng" dirty="0">
                <a:solidFill>
                  <a:srgbClr val="FFFF00"/>
                </a:solidFill>
                <a:latin typeface="+mj-lt"/>
              </a:rPr>
              <a:t>Praise</a:t>
            </a:r>
            <a:r>
              <a:rPr lang="en-US" sz="4800" b="1" i="1" dirty="0">
                <a:solidFill>
                  <a:schemeClr val="bg1"/>
                </a:solidFill>
                <a:latin typeface="+mj-lt"/>
              </a:rPr>
              <a:t>) 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68DB8E-6474-4B75-824C-AEBD563DBC94}"/>
              </a:ext>
            </a:extLst>
          </p:cNvPr>
          <p:cNvSpPr/>
          <p:nvPr/>
        </p:nvSpPr>
        <p:spPr>
          <a:xfrm>
            <a:off x="5218314" y="5552182"/>
            <a:ext cx="63273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3600" b="1" i="1" dirty="0">
                <a:solidFill>
                  <a:schemeClr val="bg1"/>
                </a:solidFill>
                <a:latin typeface="+mj-lt"/>
              </a:rPr>
              <a:t>Jasper: </a:t>
            </a:r>
            <a:r>
              <a:rPr lang="en-US" sz="3200" b="1" i="1" dirty="0">
                <a:solidFill>
                  <a:schemeClr val="bg1"/>
                </a:solidFill>
                <a:latin typeface="+mj-lt"/>
              </a:rPr>
              <a:t>White - Benjamin</a:t>
            </a:r>
            <a:r>
              <a:rPr lang="en-US" sz="3600" b="1" i="1" dirty="0">
                <a:solidFill>
                  <a:schemeClr val="bg1"/>
                </a:solidFill>
                <a:latin typeface="+mj-lt"/>
              </a:rPr>
              <a:t>: </a:t>
            </a:r>
          </a:p>
          <a:p>
            <a:pPr algn="ctr" eaLnBrk="1" hangingPunct="1">
              <a:buFontTx/>
              <a:buNone/>
            </a:pPr>
            <a:r>
              <a:rPr lang="en-US" sz="3600" b="1" i="1" dirty="0">
                <a:solidFill>
                  <a:schemeClr val="bg1"/>
                </a:solidFill>
                <a:latin typeface="+mj-lt"/>
              </a:rPr>
              <a:t>“Son of my right hand” (</a:t>
            </a:r>
            <a:r>
              <a:rPr lang="en-US" sz="3600" b="1" i="1" u="sng" dirty="0">
                <a:solidFill>
                  <a:srgbClr val="FFFF00"/>
                </a:solidFill>
                <a:latin typeface="+mj-lt"/>
              </a:rPr>
              <a:t>Power</a:t>
            </a:r>
            <a:r>
              <a:rPr lang="en-US" sz="3600" b="1" i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3A95C2-A145-4162-BA8A-A8EA87D90436}"/>
              </a:ext>
            </a:extLst>
          </p:cNvPr>
          <p:cNvSpPr/>
          <p:nvPr/>
        </p:nvSpPr>
        <p:spPr>
          <a:xfrm>
            <a:off x="5557034" y="3108960"/>
            <a:ext cx="591860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Tx/>
              <a:buNone/>
            </a:pPr>
            <a:r>
              <a:rPr lang="en-US" sz="3600" b="1" i="1" dirty="0">
                <a:solidFill>
                  <a:schemeClr val="bg1"/>
                </a:solidFill>
                <a:latin typeface="+mj-lt"/>
              </a:rPr>
              <a:t>Sardine (</a:t>
            </a:r>
            <a:r>
              <a:rPr lang="en-US" sz="3600" b="1" i="1" dirty="0" err="1">
                <a:solidFill>
                  <a:schemeClr val="bg1"/>
                </a:solidFill>
                <a:latin typeface="+mj-lt"/>
              </a:rPr>
              <a:t>Sardius</a:t>
            </a:r>
            <a:r>
              <a:rPr lang="en-US" sz="3600" b="1" i="1" dirty="0">
                <a:solidFill>
                  <a:schemeClr val="bg1"/>
                </a:solidFill>
                <a:latin typeface="+mj-lt"/>
              </a:rPr>
              <a:t>) Blood red</a:t>
            </a:r>
          </a:p>
          <a:p>
            <a:pPr eaLnBrk="1" hangingPunct="1">
              <a:buFontTx/>
              <a:buNone/>
            </a:pPr>
            <a:r>
              <a:rPr lang="en-US" sz="3600" b="1" i="1" dirty="0">
                <a:solidFill>
                  <a:schemeClr val="bg1"/>
                </a:solidFill>
                <a:latin typeface="+mj-lt"/>
              </a:rPr>
              <a:t>   Reuben:   </a:t>
            </a:r>
            <a:r>
              <a:rPr lang="en-US" sz="4000" b="1" i="1" dirty="0">
                <a:solidFill>
                  <a:schemeClr val="bg1"/>
                </a:solidFill>
                <a:latin typeface="+mj-lt"/>
              </a:rPr>
              <a:t>“Behold a </a:t>
            </a:r>
            <a:r>
              <a:rPr lang="en-US" sz="4800" b="1" i="1" u="sng" dirty="0">
                <a:solidFill>
                  <a:srgbClr val="FFFF00"/>
                </a:solidFill>
                <a:latin typeface="+mj-lt"/>
              </a:rPr>
              <a:t>son</a:t>
            </a:r>
            <a:r>
              <a:rPr lang="en-US" sz="4000" b="1" i="1" dirty="0">
                <a:solidFill>
                  <a:schemeClr val="bg1"/>
                </a:solidFill>
                <a:latin typeface="+mj-lt"/>
              </a:rPr>
              <a:t>”</a:t>
            </a:r>
            <a:endParaRPr lang="en-US" sz="3600" b="1" i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EA154D4-AC9E-4737-A619-6C72F9B1E6E3}"/>
              </a:ext>
            </a:extLst>
          </p:cNvPr>
          <p:cNvCxnSpPr>
            <a:cxnSpLocks/>
          </p:cNvCxnSpPr>
          <p:nvPr/>
        </p:nvCxnSpPr>
        <p:spPr>
          <a:xfrm flipH="1">
            <a:off x="3862093" y="4038600"/>
            <a:ext cx="20574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A71EA1-A6E0-45CF-9624-BB307C0AF1E2}"/>
              </a:ext>
            </a:extLst>
          </p:cNvPr>
          <p:cNvCxnSpPr/>
          <p:nvPr/>
        </p:nvCxnSpPr>
        <p:spPr>
          <a:xfrm flipH="1">
            <a:off x="1447800" y="6324600"/>
            <a:ext cx="388620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797EF1-5007-4B28-A53D-013D03C99D00}"/>
              </a:ext>
            </a:extLst>
          </p:cNvPr>
          <p:cNvCxnSpPr/>
          <p:nvPr/>
        </p:nvCxnSpPr>
        <p:spPr>
          <a:xfrm flipH="1" flipV="1">
            <a:off x="3810000" y="4800600"/>
            <a:ext cx="1524000" cy="20663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939597B-22C7-4BD4-B68B-D7FCE4038AFE}"/>
              </a:ext>
            </a:extLst>
          </p:cNvPr>
          <p:cNvSpPr txBox="1"/>
          <p:nvPr/>
        </p:nvSpPr>
        <p:spPr>
          <a:xfrm>
            <a:off x="76201" y="0"/>
            <a:ext cx="5775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1) </a:t>
            </a:r>
            <a:r>
              <a:rPr lang="en-US" sz="4000" b="1" dirty="0">
                <a:solidFill>
                  <a:schemeClr val="bg1"/>
                </a:solidFill>
              </a:rPr>
              <a:t>The Bema Seat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64014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/>
          </p:nvPr>
        </p:nvSpPr>
        <p:spPr>
          <a:xfrm>
            <a:off x="76201" y="228600"/>
            <a:ext cx="12115798" cy="6324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i="1" dirty="0">
                <a:solidFill>
                  <a:srgbClr val="FFFF00"/>
                </a:solidFill>
                <a:latin typeface="+mj-lt"/>
              </a:rPr>
              <a:t> </a:t>
            </a:r>
            <a:endParaRPr lang="en-US" sz="4800" i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5540" name="Picture 3" descr="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98898" y="2018489"/>
            <a:ext cx="12191999" cy="518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65542" name="Picture 5" descr="stars-string.gif - 8808 Byt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5400000">
            <a:off x="5353050" y="3181350"/>
            <a:ext cx="1143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3" name="Line 6"/>
          <p:cNvSpPr>
            <a:spLocks noChangeShapeType="1"/>
          </p:cNvSpPr>
          <p:nvPr/>
        </p:nvSpPr>
        <p:spPr bwMode="auto">
          <a:xfrm flipV="1">
            <a:off x="3276600" y="62484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Line 7"/>
          <p:cNvSpPr>
            <a:spLocks noChangeShapeType="1"/>
          </p:cNvSpPr>
          <p:nvPr/>
        </p:nvSpPr>
        <p:spPr bwMode="auto">
          <a:xfrm flipH="1" flipV="1">
            <a:off x="8382000" y="62484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99DDBE-D432-41C0-B12F-E9E59CC3959F}"/>
              </a:ext>
            </a:extLst>
          </p:cNvPr>
          <p:cNvSpPr/>
          <p:nvPr/>
        </p:nvSpPr>
        <p:spPr>
          <a:xfrm>
            <a:off x="228600" y="150478"/>
            <a:ext cx="1173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lphaUcPeriod" startAt="2"/>
            </a:pPr>
            <a:r>
              <a:rPr lang="en-US" sz="4000" b="1" dirty="0">
                <a:solidFill>
                  <a:schemeClr val="bg1"/>
                </a:solidFill>
              </a:rPr>
              <a:t>Evaluation.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 2) Elders Rev 4:4-5  </a:t>
            </a:r>
            <a:r>
              <a:rPr lang="en-US" sz="3600" b="1" i="1" dirty="0">
                <a:solidFill>
                  <a:srgbClr val="FFFF00"/>
                </a:solidFill>
                <a:latin typeface="+mj-lt"/>
              </a:rPr>
              <a:t>“round about the throne … I saw four </a:t>
            </a:r>
          </a:p>
          <a:p>
            <a:r>
              <a:rPr lang="en-US" sz="3600" b="1" i="1" dirty="0">
                <a:solidFill>
                  <a:srgbClr val="FFFF00"/>
                </a:solidFill>
                <a:latin typeface="+mj-lt"/>
              </a:rPr>
              <a:t>         and  twenty  elders sitting, clothed in white raiment; </a:t>
            </a:r>
            <a:r>
              <a:rPr lang="en-US" sz="3200" b="1" i="1" dirty="0">
                <a:solidFill>
                  <a:srgbClr val="FFFF00"/>
                </a:solidFill>
                <a:latin typeface="+mj-lt"/>
              </a:rPr>
              <a:t>       </a:t>
            </a:r>
            <a:br>
              <a:rPr lang="en-US" sz="3200" b="1" i="1" dirty="0">
                <a:solidFill>
                  <a:srgbClr val="FFFF00"/>
                </a:solidFill>
                <a:latin typeface="+mj-lt"/>
              </a:rPr>
            </a:br>
            <a:endParaRPr lang="en-US" sz="3200" b="1" i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200CC-B365-E53F-D872-B5C1A48F56F2}"/>
              </a:ext>
            </a:extLst>
          </p:cNvPr>
          <p:cNvSpPr txBox="1"/>
          <p:nvPr/>
        </p:nvSpPr>
        <p:spPr>
          <a:xfrm>
            <a:off x="228600" y="2133600"/>
            <a:ext cx="426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a) Jewish Priesthood was divided into 24 orders.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1 Chr. 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9753C6-B228-9972-20F8-26555B2005FB}"/>
              </a:ext>
            </a:extLst>
          </p:cNvPr>
          <p:cNvSpPr txBox="1"/>
          <p:nvPr/>
        </p:nvSpPr>
        <p:spPr>
          <a:xfrm>
            <a:off x="6705600" y="1983037"/>
            <a:ext cx="502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b) Since we’re a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  “Royal Priesthood”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2 Pt 2:9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59B197-F33A-BFB3-6186-D666ABD249F5}"/>
              </a:ext>
            </a:extLst>
          </p:cNvPr>
          <p:cNvSpPr txBox="1"/>
          <p:nvPr/>
        </p:nvSpPr>
        <p:spPr>
          <a:xfrm>
            <a:off x="457200" y="5904690"/>
            <a:ext cx="11506200" cy="1015663"/>
          </a:xfrm>
          <a:prstGeom prst="rect">
            <a:avLst/>
          </a:prstGeom>
          <a:solidFill>
            <a:schemeClr val="tx1">
              <a:alpha val="72000"/>
            </a:schemeClr>
          </a:solidFill>
          <a:effectLst>
            <a:softEdge rad="254000"/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+mj-lt"/>
              </a:rPr>
              <a:t>These represent the whole church</a:t>
            </a:r>
          </a:p>
        </p:txBody>
      </p:sp>
    </p:spTree>
    <p:extLst>
      <p:ext uri="{BB962C8B-B14F-4D97-AF65-F5344CB8AC3E}">
        <p14:creationId xmlns:p14="http://schemas.microsoft.com/office/powerpoint/2010/main" val="2137367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C017B-CE8D-E9B8-D95C-5AC152D65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>
            <a:extLst>
              <a:ext uri="{FF2B5EF4-FFF2-40B4-BE49-F238E27FC236}">
                <a16:creationId xmlns:a16="http://schemas.microsoft.com/office/drawing/2014/main" id="{95160087-70DF-CEE8-7807-7F348A09DAF5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76201" y="228600"/>
            <a:ext cx="12115798" cy="6324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i="1" dirty="0">
                <a:solidFill>
                  <a:srgbClr val="FFFF00"/>
                </a:solidFill>
                <a:latin typeface="+mj-lt"/>
              </a:rPr>
              <a:t> </a:t>
            </a:r>
            <a:endParaRPr lang="en-US" sz="4800" i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5540" name="Picture 3" descr="07">
            <a:extLst>
              <a:ext uri="{FF2B5EF4-FFF2-40B4-BE49-F238E27FC236}">
                <a16:creationId xmlns:a16="http://schemas.microsoft.com/office/drawing/2014/main" id="{28A9D8C2-6D4F-1275-FD18-C75488208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435" y="1674779"/>
            <a:ext cx="12191999" cy="518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65541" name="Picture 4" descr="lighten22.gif (50769 bytes)">
            <a:extLst>
              <a:ext uri="{FF2B5EF4-FFF2-40B4-BE49-F238E27FC236}">
                <a16:creationId xmlns:a16="http://schemas.microsoft.com/office/drawing/2014/main" id="{9CA89BBC-1152-468A-5B4C-AB17430AF3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7767" y="2621807"/>
            <a:ext cx="4343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5" descr="stars-string.gif - 8808 Bytes">
            <a:extLst>
              <a:ext uri="{FF2B5EF4-FFF2-40B4-BE49-F238E27FC236}">
                <a16:creationId xmlns:a16="http://schemas.microsoft.com/office/drawing/2014/main" id="{9A73A7DE-8FEB-59CC-E186-2C6985648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5400000">
            <a:off x="5353050" y="3181350"/>
            <a:ext cx="1143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3" name="Line 6">
            <a:extLst>
              <a:ext uri="{FF2B5EF4-FFF2-40B4-BE49-F238E27FC236}">
                <a16:creationId xmlns:a16="http://schemas.microsoft.com/office/drawing/2014/main" id="{1E84CB95-2380-77E8-71D9-043D4C8545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600" y="62484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Line 7">
            <a:extLst>
              <a:ext uri="{FF2B5EF4-FFF2-40B4-BE49-F238E27FC236}">
                <a16:creationId xmlns:a16="http://schemas.microsoft.com/office/drawing/2014/main" id="{6A4AE445-04FC-85A2-6738-A982B648A94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82000" y="62484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4" descr="animated gif">
            <a:hlinkClick r:id="rId7"/>
            <a:extLst>
              <a:ext uri="{FF2B5EF4-FFF2-40B4-BE49-F238E27FC236}">
                <a16:creationId xmlns:a16="http://schemas.microsoft.com/office/drawing/2014/main" id="{636B69A2-C2EF-E363-3BD7-67BA7ECBF0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20615" y="3617677"/>
            <a:ext cx="15811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animated gif">
            <a:hlinkClick r:id="rId7"/>
            <a:extLst>
              <a:ext uri="{FF2B5EF4-FFF2-40B4-BE49-F238E27FC236}">
                <a16:creationId xmlns:a16="http://schemas.microsoft.com/office/drawing/2014/main" id="{7802AC99-BCB8-5FD3-14BE-504DE83884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8201025" y="2093169"/>
            <a:ext cx="15811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A87E40-962D-EDA4-7C62-B3E6773614C3}"/>
              </a:ext>
            </a:extLst>
          </p:cNvPr>
          <p:cNvSpPr/>
          <p:nvPr/>
        </p:nvSpPr>
        <p:spPr>
          <a:xfrm>
            <a:off x="76201" y="150478"/>
            <a:ext cx="120395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Rev 4:5</a:t>
            </a:r>
            <a:r>
              <a:rPr lang="en-US" sz="2800" b="1" i="1" baseline="30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600" b="1" i="1" dirty="0">
                <a:solidFill>
                  <a:srgbClr val="FFFF00"/>
                </a:solidFill>
                <a:latin typeface="+mj-lt"/>
              </a:rPr>
              <a:t>”</a:t>
            </a:r>
            <a:r>
              <a:rPr lang="en-US" sz="4000" b="1" i="1" dirty="0">
                <a:solidFill>
                  <a:srgbClr val="FFFF00"/>
                </a:solidFill>
                <a:latin typeface="+mj-lt"/>
              </a:rPr>
              <a:t>out of the throne proceeded lightnings, </a:t>
            </a:r>
            <a:r>
              <a:rPr lang="en-US" sz="4000" b="1" i="1" dirty="0" err="1">
                <a:solidFill>
                  <a:srgbClr val="FFFF00"/>
                </a:solidFill>
                <a:latin typeface="+mj-lt"/>
              </a:rPr>
              <a:t>thunderings</a:t>
            </a:r>
            <a:r>
              <a:rPr lang="en-US" sz="4000" b="1" i="1" dirty="0">
                <a:solidFill>
                  <a:srgbClr val="FFFF00"/>
                </a:solidFill>
                <a:latin typeface="+mj-lt"/>
              </a:rPr>
              <a:t> and voices: and there were</a:t>
            </a:r>
          </a:p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 3)  </a:t>
            </a:r>
            <a:r>
              <a:rPr lang="en-US" sz="40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seven lamps of fire burning before the throne</a:t>
            </a:r>
            <a:r>
              <a:rPr lang="en-US" sz="4000" b="1" i="1" dirty="0">
                <a:solidFill>
                  <a:srgbClr val="FFFF00"/>
                </a:solidFill>
                <a:latin typeface="+mj-lt"/>
              </a:rPr>
              <a:t>, </a:t>
            </a:r>
            <a:endParaRPr lang="en-US" sz="3200" b="1" i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EF3789-02B4-B3A1-6DDA-9CA2CD0E9CD3}"/>
              </a:ext>
            </a:extLst>
          </p:cNvPr>
          <p:cNvSpPr txBox="1"/>
          <p:nvPr/>
        </p:nvSpPr>
        <p:spPr>
          <a:xfrm>
            <a:off x="76201" y="4953197"/>
            <a:ext cx="11892063" cy="1754326"/>
          </a:xfrm>
          <a:prstGeom prst="rect">
            <a:avLst/>
          </a:prstGeom>
          <a:solidFill>
            <a:schemeClr val="tx1">
              <a:alpha val="78000"/>
            </a:schemeClr>
          </a:solidFill>
          <a:effectLst>
            <a:softEdge rad="152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Is 11:2 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“</a:t>
            </a:r>
            <a:r>
              <a:rPr lang="en-US" sz="3600" b="1" i="1" dirty="0">
                <a:solidFill>
                  <a:srgbClr val="FFFF00"/>
                </a:solidFill>
                <a:latin typeface="+mj-lt"/>
              </a:rPr>
              <a:t>And the </a:t>
            </a:r>
            <a:r>
              <a:rPr lang="en-US" sz="3600" b="1" i="1" u="sng" dirty="0">
                <a:solidFill>
                  <a:srgbClr val="FFFF00"/>
                </a:solidFill>
                <a:latin typeface="+mj-lt"/>
              </a:rPr>
              <a:t>spirit of the LORD </a:t>
            </a:r>
            <a:r>
              <a:rPr lang="en-US" sz="3600" b="1" i="1" dirty="0">
                <a:solidFill>
                  <a:srgbClr val="FFFF00"/>
                </a:solidFill>
                <a:latin typeface="+mj-lt"/>
              </a:rPr>
              <a:t>shall rest upon him, the </a:t>
            </a:r>
            <a:r>
              <a:rPr lang="en-US" sz="3600" b="1" i="1" u="sng" dirty="0">
                <a:solidFill>
                  <a:srgbClr val="FFFF00"/>
                </a:solidFill>
                <a:latin typeface="+mj-lt"/>
              </a:rPr>
              <a:t>spirit of wisdom </a:t>
            </a:r>
            <a:r>
              <a:rPr lang="en-US" sz="3600" b="1" i="1" dirty="0">
                <a:solidFill>
                  <a:srgbClr val="FFFF00"/>
                </a:solidFill>
                <a:latin typeface="+mj-lt"/>
              </a:rPr>
              <a:t>and </a:t>
            </a:r>
            <a:r>
              <a:rPr lang="en-US" sz="3600" b="1" i="1" u="sng" dirty="0">
                <a:solidFill>
                  <a:srgbClr val="FFFF00"/>
                </a:solidFill>
                <a:latin typeface="+mj-lt"/>
              </a:rPr>
              <a:t>understanding,</a:t>
            </a:r>
            <a:r>
              <a:rPr lang="en-US" sz="3600" b="1" i="1" dirty="0">
                <a:solidFill>
                  <a:srgbClr val="FFFF00"/>
                </a:solidFill>
                <a:latin typeface="+mj-lt"/>
              </a:rPr>
              <a:t> the spirit of </a:t>
            </a:r>
            <a:r>
              <a:rPr lang="en-US" sz="3600" b="1" i="1" u="sng" dirty="0">
                <a:solidFill>
                  <a:srgbClr val="FFFF00"/>
                </a:solidFill>
                <a:latin typeface="+mj-lt"/>
              </a:rPr>
              <a:t>counsel </a:t>
            </a:r>
            <a:r>
              <a:rPr lang="en-US" sz="3600" b="1" i="1" dirty="0">
                <a:solidFill>
                  <a:srgbClr val="FFFF00"/>
                </a:solidFill>
                <a:latin typeface="+mj-lt"/>
              </a:rPr>
              <a:t>and </a:t>
            </a:r>
            <a:r>
              <a:rPr lang="en-US" sz="3600" b="1" i="1" u="sng" dirty="0">
                <a:solidFill>
                  <a:srgbClr val="FFFF00"/>
                </a:solidFill>
                <a:latin typeface="+mj-lt"/>
              </a:rPr>
              <a:t>might</a:t>
            </a:r>
            <a:r>
              <a:rPr lang="en-US" sz="3600" b="1" i="1" dirty="0">
                <a:solidFill>
                  <a:srgbClr val="FFFF00"/>
                </a:solidFill>
                <a:latin typeface="+mj-lt"/>
              </a:rPr>
              <a:t>, the spirit of </a:t>
            </a:r>
            <a:r>
              <a:rPr lang="en-US" sz="3600" b="1" i="1" u="sng" dirty="0">
                <a:solidFill>
                  <a:srgbClr val="FFFF00"/>
                </a:solidFill>
                <a:latin typeface="+mj-lt"/>
              </a:rPr>
              <a:t>knowledge</a:t>
            </a:r>
            <a:r>
              <a:rPr lang="en-US" sz="3600" b="1" i="1" dirty="0">
                <a:solidFill>
                  <a:srgbClr val="FFFF00"/>
                </a:solidFill>
                <a:latin typeface="+mj-lt"/>
              </a:rPr>
              <a:t> and of the </a:t>
            </a:r>
            <a:r>
              <a:rPr lang="en-US" sz="3600" b="1" i="1" u="sng" dirty="0">
                <a:solidFill>
                  <a:srgbClr val="FFFF00"/>
                </a:solidFill>
                <a:latin typeface="+mj-lt"/>
              </a:rPr>
              <a:t>fear of the LORD</a:t>
            </a:r>
            <a:r>
              <a:rPr lang="en-US" sz="3600" b="1" i="1" dirty="0">
                <a:solidFill>
                  <a:srgbClr val="FFFF00"/>
                </a:solidFill>
                <a:latin typeface="+mj-lt"/>
              </a:rPr>
              <a:t>”</a:t>
            </a:r>
            <a:endParaRPr lang="en-US" sz="32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8C5ABD-4C36-8DBA-72A8-63DC0A7DB781}"/>
              </a:ext>
            </a:extLst>
          </p:cNvPr>
          <p:cNvSpPr/>
          <p:nvPr/>
        </p:nvSpPr>
        <p:spPr>
          <a:xfrm>
            <a:off x="1828800" y="1976070"/>
            <a:ext cx="94852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i="1" dirty="0">
                <a:solidFill>
                  <a:srgbClr val="FFFF00"/>
                </a:solidFill>
                <a:latin typeface="+mj-lt"/>
              </a:rPr>
              <a:t>which are the seven Spirits of God.” 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95958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98EE6-951E-4B25-85B3-A6E49799F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Line 6">
            <a:extLst>
              <a:ext uri="{FF2B5EF4-FFF2-40B4-BE49-F238E27FC236}">
                <a16:creationId xmlns:a16="http://schemas.microsoft.com/office/drawing/2014/main" id="{8FBD0F7E-8B7B-FAD5-CF74-C716E5AC9E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600" y="62484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Line 7">
            <a:extLst>
              <a:ext uri="{FF2B5EF4-FFF2-40B4-BE49-F238E27FC236}">
                <a16:creationId xmlns:a16="http://schemas.microsoft.com/office/drawing/2014/main" id="{0DE60372-5A4F-48C3-46B0-7BC99A34933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82000" y="62484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86E0EC-3041-7953-9520-3FBFE57AD4D8}"/>
              </a:ext>
            </a:extLst>
          </p:cNvPr>
          <p:cNvSpPr/>
          <p:nvPr/>
        </p:nvSpPr>
        <p:spPr>
          <a:xfrm>
            <a:off x="76201" y="150478"/>
            <a:ext cx="120395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3)  </a:t>
            </a:r>
            <a:r>
              <a:rPr lang="en-US" sz="4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seven lamps of fire burning before the throne</a:t>
            </a:r>
            <a:r>
              <a:rPr lang="en-US" sz="4000" b="1" i="1" dirty="0">
                <a:solidFill>
                  <a:srgbClr val="FFFF00"/>
                </a:solidFill>
                <a:latin typeface="+mj-lt"/>
              </a:rPr>
              <a:t>, </a:t>
            </a:r>
            <a:endParaRPr lang="en-US" sz="3200" b="1" i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25A359-7645-A07D-B9FB-16F9AC2E2C33}"/>
              </a:ext>
            </a:extLst>
          </p:cNvPr>
          <p:cNvSpPr/>
          <p:nvPr/>
        </p:nvSpPr>
        <p:spPr>
          <a:xfrm>
            <a:off x="1828800" y="644274"/>
            <a:ext cx="94852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i="1" dirty="0">
                <a:solidFill>
                  <a:srgbClr val="FFFF00"/>
                </a:solidFill>
                <a:latin typeface="+mj-lt"/>
              </a:rPr>
              <a:t>which are the seven Spirits of God.” </a:t>
            </a:r>
            <a:endParaRPr lang="en-US" sz="48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D3410D-2072-AEBC-3AEB-EF98597D1F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750" t="8412" r="28750" b="11764"/>
          <a:stretch/>
        </p:blipFill>
        <p:spPr>
          <a:xfrm>
            <a:off x="76201" y="1475271"/>
            <a:ext cx="4786379" cy="38206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018A9C-AF58-56D0-BDF3-2B6570E9D3B6}"/>
              </a:ext>
            </a:extLst>
          </p:cNvPr>
          <p:cNvSpPr txBox="1"/>
          <p:nvPr/>
        </p:nvSpPr>
        <p:spPr>
          <a:xfrm>
            <a:off x="5280582" y="1475271"/>
            <a:ext cx="6835216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 Cor 3:13-14 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“Every man's work shall be made manifest: 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for the day shall declare it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because 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it shall be revealed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by fire; </a:t>
            </a:r>
          </a:p>
          <a:p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E469B5-B4BC-C5EA-B478-0819923CF738}"/>
              </a:ext>
            </a:extLst>
          </p:cNvPr>
          <p:cNvSpPr txBox="1"/>
          <p:nvPr/>
        </p:nvSpPr>
        <p:spPr>
          <a:xfrm>
            <a:off x="304799" y="5228486"/>
            <a:ext cx="115824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14</a:t>
            </a:r>
            <a:r>
              <a:rPr kumimoji="0" lang="en-US" sz="4400" b="1" i="1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And the fire shall try every man’s work,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of what sort </a:t>
            </a:r>
            <a:r>
              <a:rPr kumimoji="0" lang="en-US" sz="4000" b="1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(</a:t>
            </a:r>
            <a:r>
              <a:rPr kumimoji="0" lang="en-US" sz="4000" b="1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hopoi’os</a:t>
            </a:r>
            <a:r>
              <a:rPr kumimoji="0" lang="en-US" sz="4000" b="1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: quality) </a:t>
            </a:r>
            <a:r>
              <a:rPr kumimoji="0" lang="en-US" sz="5400" b="1" i="1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it is.”</a:t>
            </a:r>
            <a:endParaRPr kumimoji="0" lang="en-US" sz="4800" b="1" i="1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533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/>
          </p:nvPr>
        </p:nvSpPr>
        <p:spPr>
          <a:xfrm>
            <a:off x="76201" y="228600"/>
            <a:ext cx="12115798" cy="6324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i="1" dirty="0">
                <a:solidFill>
                  <a:srgbClr val="FFFF00"/>
                </a:solidFill>
                <a:latin typeface="+mj-lt"/>
              </a:rPr>
              <a:t> </a:t>
            </a:r>
            <a:endParaRPr lang="en-US" sz="4800" i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5540" name="Picture 3" descr="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53036" y="2508214"/>
            <a:ext cx="11040065" cy="469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65542" name="Picture 5" descr="stars-string.gif - 8808 Byt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5400000">
            <a:off x="5353050" y="3181350"/>
            <a:ext cx="1143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3" name="Line 6"/>
          <p:cNvSpPr>
            <a:spLocks noChangeShapeType="1"/>
          </p:cNvSpPr>
          <p:nvPr/>
        </p:nvSpPr>
        <p:spPr bwMode="auto">
          <a:xfrm flipV="1">
            <a:off x="3276600" y="62484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Line 7"/>
          <p:cNvSpPr>
            <a:spLocks noChangeShapeType="1"/>
          </p:cNvSpPr>
          <p:nvPr/>
        </p:nvSpPr>
        <p:spPr bwMode="auto">
          <a:xfrm flipH="1" flipV="1">
            <a:off x="8382000" y="62484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99DDBE-D432-41C0-B12F-E9E59CC3959F}"/>
              </a:ext>
            </a:extLst>
          </p:cNvPr>
          <p:cNvSpPr/>
          <p:nvPr/>
        </p:nvSpPr>
        <p:spPr>
          <a:xfrm>
            <a:off x="228600" y="150478"/>
            <a:ext cx="11734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                Transformation, Evaluation 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C. Remuneration.  (Rewards)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Rev 4:4-5  </a:t>
            </a:r>
            <a:r>
              <a:rPr lang="en-US" sz="4000" b="1" i="1" dirty="0">
                <a:solidFill>
                  <a:srgbClr val="FFFF00"/>
                </a:solidFill>
                <a:latin typeface="+mj-lt"/>
              </a:rPr>
              <a:t>“I saw four and 24 elders…in white raiment; </a:t>
            </a:r>
          </a:p>
          <a:p>
            <a:r>
              <a:rPr lang="en-US" sz="4000" b="1" i="1" dirty="0">
                <a:solidFill>
                  <a:srgbClr val="FFFF00"/>
                </a:solidFill>
                <a:latin typeface="+mj-lt"/>
              </a:rPr>
              <a:t>         </a:t>
            </a:r>
            <a:r>
              <a:rPr lang="en-US" sz="4400" b="1" i="1" dirty="0">
                <a:solidFill>
                  <a:srgbClr val="FFFF00"/>
                </a:solidFill>
                <a:latin typeface="+mj-lt"/>
              </a:rPr>
              <a:t>and they had on their heads </a:t>
            </a:r>
            <a:r>
              <a:rPr lang="en-US" sz="4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crowns of gold.”</a:t>
            </a:r>
            <a:endParaRPr lang="en-US" sz="32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A68E19-5B83-42FB-907D-D48B5D78F294}"/>
              </a:ext>
            </a:extLst>
          </p:cNvPr>
          <p:cNvSpPr txBox="1"/>
          <p:nvPr/>
        </p:nvSpPr>
        <p:spPr>
          <a:xfrm>
            <a:off x="-13138" y="4873663"/>
            <a:ext cx="11856719" cy="144655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Cor. 3:14  </a:t>
            </a:r>
            <a:r>
              <a:rPr lang="en-US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“If any man’s work abide,  </a:t>
            </a:r>
          </a:p>
          <a:p>
            <a:pPr algn="ctr"/>
            <a:r>
              <a:rPr lang="en-US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 shall receive a reward”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648D62-76F1-0590-AF1D-C9A5C1885213}"/>
              </a:ext>
            </a:extLst>
          </p:cNvPr>
          <p:cNvSpPr txBox="1"/>
          <p:nvPr/>
        </p:nvSpPr>
        <p:spPr>
          <a:xfrm>
            <a:off x="218089" y="2508214"/>
            <a:ext cx="11973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arenR"/>
            </a:pPr>
            <a:r>
              <a:rPr lang="en-US" sz="4400" b="1" dirty="0">
                <a:solidFill>
                  <a:schemeClr val="bg1"/>
                </a:solidFill>
                <a:latin typeface="+mj-lt"/>
              </a:rPr>
              <a:t>Rewards </a:t>
            </a:r>
            <a:r>
              <a:rPr lang="en-US" sz="3600" b="1" i="1" dirty="0">
                <a:solidFill>
                  <a:schemeClr val="bg1"/>
                </a:solidFill>
                <a:latin typeface="+mj-lt"/>
              </a:rPr>
              <a:t>(crown/responsibility) 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for faithful service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39A71B-8659-2FE5-EA62-E98DB923820E}"/>
              </a:ext>
            </a:extLst>
          </p:cNvPr>
          <p:cNvSpPr txBox="1"/>
          <p:nvPr/>
        </p:nvSpPr>
        <p:spPr>
          <a:xfrm>
            <a:off x="2438400" y="6108014"/>
            <a:ext cx="9067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Misthos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: pay for service!)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842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FC9C25D1-4E8C-45E8-B0CC-D86E2CBF23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295400"/>
            <a:ext cx="5345906" cy="3371390"/>
          </a:xfrm>
          <a:ln/>
        </p:spPr>
        <p:txBody>
          <a:bodyPr vert="horz" wrap="square" lIns="0" tIns="0" rIns="81274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4400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More than 353 </a:t>
            </a:r>
            <a:br>
              <a:rPr lang="en-US" sz="4400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these pieces dealt specifically with Jesus’ 1</a:t>
            </a:r>
            <a:r>
              <a:rPr lang="en-US" sz="4400" i="1" baseline="300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4400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coming. </a:t>
            </a:r>
            <a:endParaRPr lang="en-US" altLang="en-US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C70F30-AD4E-41C8-A7C5-78CCC8C9C268}"/>
              </a:ext>
            </a:extLst>
          </p:cNvPr>
          <p:cNvSpPr/>
          <p:nvPr/>
        </p:nvSpPr>
        <p:spPr>
          <a:xfrm>
            <a:off x="34047" y="-7398"/>
            <a:ext cx="12157953" cy="156966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Prophets were handed “pieces” of History’s puzzle in advance!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2587BD-27EA-40C6-9F79-BCECC5E40195}"/>
              </a:ext>
            </a:extLst>
          </p:cNvPr>
          <p:cNvSpPr txBox="1"/>
          <p:nvPr/>
        </p:nvSpPr>
        <p:spPr>
          <a:xfrm>
            <a:off x="245623" y="5715000"/>
            <a:ext cx="11734800" cy="1015663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Jesus fulfilled every one of them!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E4B5B6-CF3B-4CB1-B65D-5397688C0612}"/>
              </a:ext>
            </a:extLst>
          </p:cNvPr>
          <p:cNvSpPr/>
          <p:nvPr/>
        </p:nvSpPr>
        <p:spPr>
          <a:xfrm>
            <a:off x="7391400" y="1562262"/>
            <a:ext cx="4800600" cy="3908762"/>
          </a:xfrm>
          <a:prstGeom prst="rect">
            <a:avLst/>
          </a:prstGeom>
          <a:solidFill>
            <a:schemeClr val="bg1">
              <a:alpha val="32000"/>
            </a:schemeClr>
          </a:solidFill>
          <a:effectLst>
            <a:softEdge rad="3937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24:46 </a:t>
            </a:r>
          </a:p>
          <a:p>
            <a:pPr algn="ctr"/>
            <a:r>
              <a:rPr lang="en-US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“Thus it is written, and thus it </a:t>
            </a:r>
            <a:r>
              <a:rPr lang="en-US" sz="4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behoved</a:t>
            </a:r>
            <a:r>
              <a:rPr lang="en-US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Christ to suffer, and to rise </a:t>
            </a:r>
          </a:p>
          <a:p>
            <a:pPr algn="ctr"/>
            <a:r>
              <a:rPr lang="en-US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from the dead “ </a:t>
            </a:r>
          </a:p>
        </p:txBody>
      </p:sp>
    </p:spTree>
    <p:extLst>
      <p:ext uri="{BB962C8B-B14F-4D97-AF65-F5344CB8AC3E}">
        <p14:creationId xmlns:p14="http://schemas.microsoft.com/office/powerpoint/2010/main" val="662763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" grpId="0"/>
      <p:bldP spid="2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3659D8-3BE8-46BF-B0F5-9EB275217A4C}"/>
              </a:ext>
            </a:extLst>
          </p:cNvPr>
          <p:cNvSpPr/>
          <p:nvPr/>
        </p:nvSpPr>
        <p:spPr>
          <a:xfrm>
            <a:off x="205273" y="26437"/>
            <a:ext cx="11963400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Jesus’ last parable illustrated this truth!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 25:14-21  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kingdom of heaven is as a man travelling into a far country, who called his own servants, </a:t>
            </a:r>
          </a:p>
          <a:p>
            <a:pPr algn="ctr"/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delivered unto them his goods. 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After a long time the lord of those servants cometh, and </a:t>
            </a:r>
            <a:r>
              <a:rPr lang="en-US" sz="4000" b="1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reckoneth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them… </a:t>
            </a: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synairō</a:t>
            </a: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settle accounts) </a:t>
            </a:r>
            <a:endParaRPr lang="en-US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so he that had received five talents came and brought other five talents, saying, Lord, thou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deliveredst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unto me five talents: behold, </a:t>
            </a:r>
          </a:p>
          <a:p>
            <a:pPr algn="ctr"/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gained beside them five talents more.”</a:t>
            </a:r>
          </a:p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477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277D92-4EB1-41B7-B07B-4380B443E519}"/>
              </a:ext>
            </a:extLst>
          </p:cNvPr>
          <p:cNvSpPr/>
          <p:nvPr/>
        </p:nvSpPr>
        <p:spPr>
          <a:xfrm>
            <a:off x="228600" y="0"/>
            <a:ext cx="114364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“His lord said unto him, Well done, thou good     </a:t>
            </a:r>
          </a:p>
          <a:p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and faithful servant:</a:t>
            </a:r>
            <a:endParaRPr lang="en-US" sz="3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7DACA2-1863-472D-A6CD-E4C7D578252B}"/>
              </a:ext>
            </a:extLst>
          </p:cNvPr>
          <p:cNvSpPr/>
          <p:nvPr/>
        </p:nvSpPr>
        <p:spPr>
          <a:xfrm>
            <a:off x="241169" y="1425107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 hast been faithful over a few things, </a:t>
            </a:r>
          </a:p>
          <a:p>
            <a:pPr algn="ctr"/>
            <a:r>
              <a:rPr lang="en-US" sz="48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48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make thee ruler 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many things.</a:t>
            </a:r>
          </a:p>
          <a:p>
            <a:pPr algn="ctr"/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 thou into the </a:t>
            </a:r>
          </a:p>
          <a:p>
            <a:pPr algn="ctr"/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 of thy Lord!”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4D0067-2BEB-4A99-AC6B-57B520B3E4D3}"/>
              </a:ext>
            </a:extLst>
          </p:cNvPr>
          <p:cNvSpPr/>
          <p:nvPr/>
        </p:nvSpPr>
        <p:spPr>
          <a:xfrm>
            <a:off x="7391400" y="5791200"/>
            <a:ext cx="6096000" cy="80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Tim. 4:8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2CBB379A-87F0-4ED4-9F4B-0DC8393D2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87" y="1143000"/>
            <a:ext cx="5867400" cy="560662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491111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3659D8-3BE8-46BF-B0F5-9EB275217A4C}"/>
              </a:ext>
            </a:extLst>
          </p:cNvPr>
          <p:cNvSpPr/>
          <p:nvPr/>
        </p:nvSpPr>
        <p:spPr>
          <a:xfrm>
            <a:off x="205273" y="26437"/>
            <a:ext cx="11963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 1:5-6 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Unto him that loved us, and washed us </a:t>
            </a:r>
          </a:p>
          <a:p>
            <a:pPr algn="ctr"/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our sins in his own blood, 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Amen. </a:t>
            </a:r>
            <a:endParaRPr lang="en-US" sz="4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man, floor, indoor&#10;&#10;Description generated with high confidence">
            <a:extLst>
              <a:ext uri="{FF2B5EF4-FFF2-40B4-BE49-F238E27FC236}">
                <a16:creationId xmlns:a16="http://schemas.microsoft.com/office/drawing/2014/main" id="{EDB1B857-6C72-47D9-B916-0B4BE386EC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8"/>
          <a:stretch/>
        </p:blipFill>
        <p:spPr>
          <a:xfrm>
            <a:off x="5334000" y="2741950"/>
            <a:ext cx="6975095" cy="4112402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4D0067-2BEB-4A99-AC6B-57B520B3E4D3}"/>
              </a:ext>
            </a:extLst>
          </p:cNvPr>
          <p:cNvSpPr/>
          <p:nvPr/>
        </p:nvSpPr>
        <p:spPr>
          <a:xfrm>
            <a:off x="7391400" y="5791200"/>
            <a:ext cx="6096000" cy="9925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Tim. 4:8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B46236-2569-438E-9D35-252A1600CA17}"/>
              </a:ext>
            </a:extLst>
          </p:cNvPr>
          <p:cNvSpPr/>
          <p:nvPr/>
        </p:nvSpPr>
        <p:spPr>
          <a:xfrm>
            <a:off x="152399" y="1295400"/>
            <a:ext cx="1183432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4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hath made us kings and priests </a:t>
            </a:r>
            <a:r>
              <a:rPr lang="en-US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unto God</a:t>
            </a:r>
            <a:endParaRPr lang="en-US" sz="4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him be glory and dominion for ever.” 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9758EF-D713-480F-9DCB-313CAA33C05C}"/>
              </a:ext>
            </a:extLst>
          </p:cNvPr>
          <p:cNvSpPr/>
          <p:nvPr/>
        </p:nvSpPr>
        <p:spPr>
          <a:xfrm>
            <a:off x="152399" y="2895600"/>
            <a:ext cx="51054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 5:10  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“And hast made us unto our God kings and priests: </a:t>
            </a:r>
          </a:p>
          <a:p>
            <a:pPr algn="ctr"/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we shall reign on the earth.” </a:t>
            </a:r>
          </a:p>
        </p:txBody>
      </p:sp>
    </p:spTree>
    <p:extLst>
      <p:ext uri="{BB962C8B-B14F-4D97-AF65-F5344CB8AC3E}">
        <p14:creationId xmlns:p14="http://schemas.microsoft.com/office/powerpoint/2010/main" val="3931427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3659D8-3BE8-46BF-B0F5-9EB275217A4C}"/>
              </a:ext>
            </a:extLst>
          </p:cNvPr>
          <p:cNvSpPr/>
          <p:nvPr/>
        </p:nvSpPr>
        <p:spPr>
          <a:xfrm>
            <a:off x="205273" y="26437"/>
            <a:ext cx="1196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man, floor, indoor&#10;&#10;Description generated with high confidence">
            <a:extLst>
              <a:ext uri="{FF2B5EF4-FFF2-40B4-BE49-F238E27FC236}">
                <a16:creationId xmlns:a16="http://schemas.microsoft.com/office/drawing/2014/main" id="{EDB1B857-6C72-47D9-B916-0B4BE386EC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8" r="12603"/>
          <a:stretch/>
        </p:blipFill>
        <p:spPr>
          <a:xfrm>
            <a:off x="5943600" y="3143655"/>
            <a:ext cx="6096001" cy="3714345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4D0067-2BEB-4A99-AC6B-57B520B3E4D3}"/>
              </a:ext>
            </a:extLst>
          </p:cNvPr>
          <p:cNvSpPr/>
          <p:nvPr/>
        </p:nvSpPr>
        <p:spPr>
          <a:xfrm>
            <a:off x="609600" y="5667722"/>
            <a:ext cx="5181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“Vocation” Eph. 4:1</a:t>
            </a:r>
            <a:b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7B2010-9259-46D8-A16F-5E82CBC641EB}"/>
              </a:ext>
            </a:extLst>
          </p:cNvPr>
          <p:cNvSpPr/>
          <p:nvPr/>
        </p:nvSpPr>
        <p:spPr>
          <a:xfrm>
            <a:off x="273996" y="60568"/>
            <a:ext cx="11582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Rev 22:12 </a:t>
            </a:r>
            <a:r>
              <a:rPr lang="en-US" sz="6600" i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behold, I come quickly; </a:t>
            </a:r>
          </a:p>
          <a:p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tachu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suddenly)</a:t>
            </a:r>
          </a:p>
          <a:p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and my reward is with me, </a:t>
            </a:r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C716D2-F8F9-4FD1-92F4-8DEC0189AFE1}"/>
              </a:ext>
            </a:extLst>
          </p:cNvPr>
          <p:cNvSpPr/>
          <p:nvPr/>
        </p:nvSpPr>
        <p:spPr>
          <a:xfrm>
            <a:off x="-30804" y="2534913"/>
            <a:ext cx="1089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4400" b="1" dirty="0"/>
              <a:t>Μισθός</a:t>
            </a:r>
            <a:r>
              <a:rPr lang="en-US" sz="4400" b="1" dirty="0"/>
              <a:t>  (</a:t>
            </a:r>
            <a:r>
              <a:rPr lang="en-US" sz="4400" b="1" dirty="0" err="1"/>
              <a:t>misthos</a:t>
            </a:r>
            <a:r>
              <a:rPr lang="en-US" sz="4400" b="1" dirty="0"/>
              <a:t>)  Pay for </a:t>
            </a:r>
            <a:r>
              <a:rPr lang="en-US" sz="4400" b="1" i="1" u="sng" dirty="0">
                <a:solidFill>
                  <a:srgbClr val="FFC000"/>
                </a:solidFill>
              </a:rPr>
              <a:t>service</a:t>
            </a:r>
            <a:r>
              <a:rPr lang="en-US" sz="4400" b="1" dirty="0"/>
              <a:t>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B71362-17D4-4AFD-8ED8-0B01B9815A84}"/>
              </a:ext>
            </a:extLst>
          </p:cNvPr>
          <p:cNvSpPr/>
          <p:nvPr/>
        </p:nvSpPr>
        <p:spPr>
          <a:xfrm>
            <a:off x="273996" y="3273550"/>
            <a:ext cx="536480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give every man </a:t>
            </a:r>
          </a:p>
          <a:p>
            <a:pPr algn="ctr"/>
            <a:r>
              <a:rPr lang="en-US" sz="4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according as his</a:t>
            </a:r>
          </a:p>
          <a:p>
            <a:pPr algn="ctr"/>
            <a:r>
              <a:rPr lang="en-US" sz="4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work shall be.”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1745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08">
            <a:extLst>
              <a:ext uri="{FF2B5EF4-FFF2-40B4-BE49-F238E27FC236}">
                <a16:creationId xmlns:a16="http://schemas.microsoft.com/office/drawing/2014/main" id="{ED606CDB-7FE2-4532-A03B-856286D15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38783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  <p:sp>
        <p:nvSpPr>
          <p:cNvPr id="11265" name="Rectangle 1">
            <a:extLst>
              <a:ext uri="{FF2B5EF4-FFF2-40B4-BE49-F238E27FC236}">
                <a16:creationId xmlns:a16="http://schemas.microsoft.com/office/drawing/2014/main" id="{B59EEC22-143B-4484-AA0F-F693D9F34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2958" y="111671"/>
            <a:ext cx="10820400" cy="3462228"/>
          </a:xfrm>
        </p:spPr>
        <p:txBody>
          <a:bodyPr vert="horz" lIns="26788" tIns="26788" rIns="218585" bIns="26788" numCol="1" anchorCtr="0" compatLnSpc="1">
            <a:prstTxWarp prst="textNoShape">
              <a:avLst/>
            </a:prstTxWarp>
            <a:normAutofit/>
          </a:bodyPr>
          <a:lstStyle/>
          <a:p>
            <a:pPr marL="3348" indent="0" eaLnBrk="1" hangingPunct="1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Remuneration 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Rev. 4:10   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1) Rewards</a:t>
            </a:r>
          </a:p>
          <a:p>
            <a:pPr marL="3348" indent="0" eaLnBrk="1" hangingPunct="1">
              <a:buNone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2)  Realization (Awareness!) 1 Cor 13:12</a:t>
            </a:r>
          </a:p>
          <a:p>
            <a:pPr marL="3348" indent="0" eaLnBrk="1" hangingPunct="1">
              <a:buNone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Crowns returned in worship.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C87F7-E8EE-4726-A0F5-A1012D2A75A5}"/>
              </a:ext>
            </a:extLst>
          </p:cNvPr>
          <p:cNvSpPr/>
          <p:nvPr/>
        </p:nvSpPr>
        <p:spPr>
          <a:xfrm>
            <a:off x="228600" y="2608609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four and twenty elders fall down before him that sat on the throne, </a:t>
            </a:r>
          </a:p>
          <a:p>
            <a:pPr algn="ctr"/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worship him that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liveth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ever and ever,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A8DA67-C741-441E-A3C6-BC77257FC47D}"/>
              </a:ext>
            </a:extLst>
          </p:cNvPr>
          <p:cNvSpPr/>
          <p:nvPr/>
        </p:nvSpPr>
        <p:spPr>
          <a:xfrm>
            <a:off x="327229" y="5917641"/>
            <a:ext cx="104422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cast their crowns before the throne”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847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08">
            <a:extLst>
              <a:ext uri="{FF2B5EF4-FFF2-40B4-BE49-F238E27FC236}">
                <a16:creationId xmlns:a16="http://schemas.microsoft.com/office/drawing/2014/main" id="{ED606CDB-7FE2-4532-A03B-856286D15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38783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  <p:sp>
        <p:nvSpPr>
          <p:cNvPr id="11265" name="Rectangle 1">
            <a:extLst>
              <a:ext uri="{FF2B5EF4-FFF2-40B4-BE49-F238E27FC236}">
                <a16:creationId xmlns:a16="http://schemas.microsoft.com/office/drawing/2014/main" id="{B59EEC22-143B-4484-AA0F-F693D9F34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10896600" cy="3462228"/>
          </a:xfrm>
        </p:spPr>
        <p:txBody>
          <a:bodyPr vert="horz" lIns="26788" tIns="26788" rIns="218585" bIns="26788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buFontTx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Realization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(Renewed Awareness) 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4:11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C87F7-E8EE-4726-A0F5-A1012D2A75A5}"/>
              </a:ext>
            </a:extLst>
          </p:cNvPr>
          <p:cNvSpPr/>
          <p:nvPr/>
        </p:nvSpPr>
        <p:spPr>
          <a:xfrm>
            <a:off x="273996" y="997783"/>
            <a:ext cx="609600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 art worthy, O Lord, to receive glory and honor and power:</a:t>
            </a:r>
          </a:p>
          <a:p>
            <a:pPr algn="ctr"/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thou hast created all things,</a:t>
            </a:r>
          </a:p>
          <a:p>
            <a:pPr algn="ctr"/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for thy </a:t>
            </a:r>
            <a:r>
              <a:rPr lang="en-US" sz="48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pleasure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and were created.” </a:t>
            </a:r>
          </a:p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830639-E8BD-46B1-97F5-EAA4DE0F71E6}"/>
              </a:ext>
            </a:extLst>
          </p:cNvPr>
          <p:cNvSpPr/>
          <p:nvPr/>
        </p:nvSpPr>
        <p:spPr>
          <a:xfrm>
            <a:off x="6099243" y="5541009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0" b="1" dirty="0" err="1">
                <a:latin typeface="Gentium" panose="02000503060000020004" pitchFamily="2" charset="0"/>
              </a:rPr>
              <a:t>Thelēma</a:t>
            </a:r>
            <a:r>
              <a:rPr lang="en-US" sz="6000" b="1" dirty="0">
                <a:latin typeface="Gentium" panose="02000503060000020004" pitchFamily="2" charset="0"/>
              </a:rPr>
              <a:t>: Purpose</a:t>
            </a:r>
            <a:br>
              <a:rPr lang="en-US" dirty="0"/>
            </a:b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E648217-017A-402F-BA46-1CDC616AD35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875605" y="5181600"/>
            <a:ext cx="357393" cy="533400"/>
          </a:xfrm>
          <a:prstGeom prst="straightConnector1">
            <a:avLst/>
          </a:prstGeom>
          <a:solidFill>
            <a:srgbClr val="988C8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32671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/>
          </p:nvPr>
        </p:nvSpPr>
        <p:spPr>
          <a:xfrm>
            <a:off x="76201" y="228600"/>
            <a:ext cx="12115798" cy="6324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i="1" dirty="0">
                <a:solidFill>
                  <a:srgbClr val="FFFF00"/>
                </a:solidFill>
                <a:latin typeface="+mj-lt"/>
              </a:rPr>
              <a:t> </a:t>
            </a:r>
            <a:endParaRPr lang="en-US" sz="4800" i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5540" name="Picture 3" descr="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98898" y="2018489"/>
            <a:ext cx="12191999" cy="518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65542" name="Picture 5" descr="stars-string.gif - 8808 Byt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5400000">
            <a:off x="5353050" y="3181350"/>
            <a:ext cx="1143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3" name="Line 6"/>
          <p:cNvSpPr>
            <a:spLocks noChangeShapeType="1"/>
          </p:cNvSpPr>
          <p:nvPr/>
        </p:nvSpPr>
        <p:spPr bwMode="auto">
          <a:xfrm flipV="1">
            <a:off x="3276600" y="62484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Line 7"/>
          <p:cNvSpPr>
            <a:spLocks noChangeShapeType="1"/>
          </p:cNvSpPr>
          <p:nvPr/>
        </p:nvSpPr>
        <p:spPr bwMode="auto">
          <a:xfrm flipH="1" flipV="1">
            <a:off x="8382000" y="62484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99DDBE-D432-41C0-B12F-E9E59CC3959F}"/>
              </a:ext>
            </a:extLst>
          </p:cNvPr>
          <p:cNvSpPr/>
          <p:nvPr/>
        </p:nvSpPr>
        <p:spPr>
          <a:xfrm>
            <a:off x="228599" y="150478"/>
            <a:ext cx="1188719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2. The Why of the Rapture: 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A. Transformation  </a:t>
            </a:r>
            <a:r>
              <a:rPr lang="en-US" sz="2800" b="1" dirty="0">
                <a:solidFill>
                  <a:schemeClr val="bg1"/>
                </a:solidFill>
              </a:rPr>
              <a:t>(1 Cor 15:51-54; 1 Th. 4:16,17; 1 Jn. 3:1-3)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B.  Evaluation.  </a:t>
            </a:r>
            <a:r>
              <a:rPr lang="en-US" sz="2800" b="1" dirty="0">
                <a:solidFill>
                  <a:schemeClr val="bg1"/>
                </a:solidFill>
              </a:rPr>
              <a:t>(1 Cor.  3:10-18; 2 Cor 5:10)</a:t>
            </a:r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C. Remuneration.  </a:t>
            </a:r>
            <a:r>
              <a:rPr lang="en-US" sz="2800" b="1" dirty="0">
                <a:solidFill>
                  <a:schemeClr val="bg1"/>
                </a:solidFill>
              </a:rPr>
              <a:t>(Mt. 25:14-30; 2 Tim. 4:8; Rev. 21:12) 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58701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3E262-A680-406D-826D-0BF704567D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6" r="16346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pic>
        <p:nvPicPr>
          <p:cNvPr id="7" name="Picture 6" descr="A picture containing indoor, wall&#10;&#10;Description generated with very high confidence">
            <a:extLst>
              <a:ext uri="{FF2B5EF4-FFF2-40B4-BE49-F238E27FC236}">
                <a16:creationId xmlns:a16="http://schemas.microsoft.com/office/drawing/2014/main" id="{CD3D411A-CA09-464B-A495-CDABF3FA0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" y="1828800"/>
            <a:ext cx="6170916" cy="4953001"/>
          </a:xfrm>
          <a:prstGeom prst="rect">
            <a:avLst/>
          </a:prstGeom>
          <a:effectLst>
            <a:softEdge rad="5080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0E876F-13EF-46AE-8080-C9CF2C33B38D}"/>
              </a:ext>
            </a:extLst>
          </p:cNvPr>
          <p:cNvSpPr txBox="1"/>
          <p:nvPr/>
        </p:nvSpPr>
        <p:spPr>
          <a:xfrm>
            <a:off x="0" y="-18661"/>
            <a:ext cx="9448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busy father gave his son a puzzle, 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hoping to occupy his time. </a:t>
            </a:r>
          </a:p>
        </p:txBody>
      </p:sp>
    </p:spTree>
    <p:extLst>
      <p:ext uri="{BB962C8B-B14F-4D97-AF65-F5344CB8AC3E}">
        <p14:creationId xmlns:p14="http://schemas.microsoft.com/office/powerpoint/2010/main" val="377720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DB717B-12AA-47DC-B129-61AF66A80B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188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B979D2-3B83-43AF-AD2F-CD2A9822D262}"/>
              </a:ext>
            </a:extLst>
          </p:cNvPr>
          <p:cNvSpPr txBox="1"/>
          <p:nvPr/>
        </p:nvSpPr>
        <p:spPr>
          <a:xfrm>
            <a:off x="2590800" y="-153318"/>
            <a:ext cx="11333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“When I started with Jesus,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227276-DFB6-4A26-844E-A380F2D5BD26}"/>
              </a:ext>
            </a:extLst>
          </p:cNvPr>
          <p:cNvSpPr/>
          <p:nvPr/>
        </p:nvSpPr>
        <p:spPr>
          <a:xfrm>
            <a:off x="1981200" y="6125848"/>
            <a:ext cx="93331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rest of the puzzle made sense.”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8571B5-A51F-44BB-B7F8-C5FAAAB0B7B2}"/>
              </a:ext>
            </a:extLst>
          </p:cNvPr>
          <p:cNvSpPr txBox="1"/>
          <p:nvPr/>
        </p:nvSpPr>
        <p:spPr>
          <a:xfrm>
            <a:off x="609600" y="830997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Col. 1:12-18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B5182D-0074-D7C8-5A29-B5AC759FD5CB}"/>
              </a:ext>
            </a:extLst>
          </p:cNvPr>
          <p:cNvSpPr txBox="1"/>
          <p:nvPr/>
        </p:nvSpPr>
        <p:spPr>
          <a:xfrm>
            <a:off x="7967133" y="846321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 6:33</a:t>
            </a:r>
          </a:p>
        </p:txBody>
      </p:sp>
    </p:spTree>
    <p:extLst>
      <p:ext uri="{BB962C8B-B14F-4D97-AF65-F5344CB8AC3E}">
        <p14:creationId xmlns:p14="http://schemas.microsoft.com/office/powerpoint/2010/main" val="154453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Line 6"/>
          <p:cNvSpPr>
            <a:spLocks noChangeShapeType="1"/>
          </p:cNvSpPr>
          <p:nvPr/>
        </p:nvSpPr>
        <p:spPr bwMode="auto">
          <a:xfrm flipV="1">
            <a:off x="3276600" y="62484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Line 7"/>
          <p:cNvSpPr>
            <a:spLocks noChangeShapeType="1"/>
          </p:cNvSpPr>
          <p:nvPr/>
        </p:nvSpPr>
        <p:spPr bwMode="auto">
          <a:xfrm flipH="1" flipV="1">
            <a:off x="8382000" y="62484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AF2D1-F5D8-4ADD-94EE-359F9BCC753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304800" y="34047"/>
            <a:ext cx="11582400" cy="6324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Luke 19:11-13 Jesus </a:t>
            </a:r>
            <a:r>
              <a:rPr lang="en-US" sz="4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spake</a:t>
            </a:r>
            <a:r>
              <a:rPr lang="en-US" sz="4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parable, … because they thought that the kingdom of God should immediately appear. ..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certain nobleman went into a far country to receive for himself a kingdom, </a:t>
            </a:r>
            <a:r>
              <a:rPr lang="en-US" sz="54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to return</a:t>
            </a:r>
            <a:r>
              <a:rPr lang="en-US" sz="4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i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sz="4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And he called his servants, and delivered them ten pounds, and said unto them,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5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Occupy till I come.”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(to busy yourself with trade) </a:t>
            </a:r>
          </a:p>
        </p:txBody>
      </p:sp>
    </p:spTree>
    <p:extLst>
      <p:ext uri="{BB962C8B-B14F-4D97-AF65-F5344CB8AC3E}">
        <p14:creationId xmlns:p14="http://schemas.microsoft.com/office/powerpoint/2010/main" val="1327508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B59EEC22-143B-4484-AA0F-F693D9F34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228600"/>
            <a:ext cx="12192000" cy="6085284"/>
          </a:xfrm>
          <a:ln/>
        </p:spPr>
        <p:txBody>
          <a:bodyPr vert="horz" wrap="square" lIns="26788" tIns="26788" rIns="218585" bIns="26788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4000" dirty="0"/>
              <a:t>2 Timothy 2:15</a:t>
            </a:r>
          </a:p>
          <a:p>
            <a:pPr marL="0" indent="0" algn="ctr">
              <a:buNone/>
            </a:pP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“Study to shew thyself approved unto God, </a:t>
            </a:r>
          </a:p>
          <a:p>
            <a:pPr marL="0" indent="0" algn="ctr">
              <a:buNone/>
            </a:pP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workman that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needeth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not to be ashamed,</a:t>
            </a:r>
          </a:p>
          <a:p>
            <a:pPr marL="0" indent="0" algn="ctr">
              <a:buNone/>
            </a:pPr>
            <a:r>
              <a:rPr lang="en-US" sz="4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rightly dividing 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word of truth.” </a:t>
            </a:r>
          </a:p>
          <a:p>
            <a:pPr marL="0" indent="0" algn="ctr">
              <a:buNone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Studying God’s word is necessary to learn how to rightly put the pieces of the “Prophetic Puzzle” together!</a:t>
            </a:r>
          </a:p>
          <a:p>
            <a:pPr marL="0" indent="0" algn="ctr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77198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4484688"/>
            <a:ext cx="11506200" cy="1473200"/>
          </a:xfrm>
          <a:ln/>
        </p:spPr>
        <p:txBody>
          <a:bodyPr vert="horz" wrap="square" lIns="0" tIns="0" rIns="81279" bIns="0" numCol="1" anchor="ctr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altLang="en-US" sz="5400" dirty="0">
                <a:solidFill>
                  <a:srgbClr val="FFFF00"/>
                </a:solidFill>
              </a:rPr>
              <a:t>What are you “occupied” with?</a:t>
            </a:r>
          </a:p>
        </p:txBody>
      </p:sp>
    </p:spTree>
    <p:extLst>
      <p:ext uri="{BB962C8B-B14F-4D97-AF65-F5344CB8AC3E}">
        <p14:creationId xmlns:p14="http://schemas.microsoft.com/office/powerpoint/2010/main" val="190151847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B59EEC22-143B-4484-AA0F-F693D9F34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228600"/>
            <a:ext cx="12192000" cy="6085284"/>
          </a:xfrm>
          <a:ln/>
        </p:spPr>
        <p:txBody>
          <a:bodyPr vert="horz" wrap="square" lIns="26788" tIns="26788" rIns="218585" bIns="26788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Jews “Missed” Jesus’ first coming because they were focused on the Hundreds of other Prophecies that described the “Messiah’s” second coming in power!  </a:t>
            </a:r>
          </a:p>
          <a:p>
            <a:pPr marL="0" indent="0" algn="ctr">
              <a:buNone/>
            </a:pP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“Search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eryoona’ō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investigate) 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scriptures; </a:t>
            </a:r>
          </a:p>
          <a:p>
            <a:pPr marL="0" indent="0" algn="ctr">
              <a:buNone/>
            </a:pP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in them ye think ye have eternal life: </a:t>
            </a:r>
          </a:p>
          <a:p>
            <a:pPr marL="0" indent="0" algn="ctr">
              <a:buNone/>
            </a:pP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they are they which </a:t>
            </a:r>
            <a:r>
              <a:rPr lang="en-US" sz="48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testify of me! </a:t>
            </a:r>
          </a:p>
          <a:p>
            <a:pPr marL="0" indent="0" algn="ctr">
              <a:buNone/>
            </a:pP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ye will not come to me,</a:t>
            </a:r>
          </a:p>
          <a:p>
            <a:pPr marL="0" indent="0" algn="ctr">
              <a:buNone/>
            </a:pP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that ye might have life.”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Jn 5:39,40</a:t>
            </a:r>
          </a:p>
          <a:p>
            <a:pPr marL="0" indent="0" algn="ctr">
              <a:buNone/>
            </a:pPr>
            <a:r>
              <a:rPr lang="en-US" sz="4000" dirty="0"/>
              <a:t>(Zech. 9:9; Mt. 21:4,5; Lk 24:26,27)</a:t>
            </a:r>
          </a:p>
        </p:txBody>
      </p:sp>
    </p:spTree>
    <p:extLst>
      <p:ext uri="{BB962C8B-B14F-4D97-AF65-F5344CB8AC3E}">
        <p14:creationId xmlns:p14="http://schemas.microsoft.com/office/powerpoint/2010/main" val="3591356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B59EEC22-143B-4484-AA0F-F693D9F34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11887199" cy="6085284"/>
          </a:xfrm>
          <a:ln/>
        </p:spPr>
        <p:txBody>
          <a:bodyPr vert="horz" wrap="square" lIns="26788" tIns="26788" rIns="218585" bIns="26788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more than 100 prophecies about his second coming recorded in the New Testament!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48" indent="0" algn="ctr">
              <a:buNone/>
            </a:pP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Jesus fulfilled all of the O.T. prophecies about his 1</a:t>
            </a:r>
            <a:r>
              <a:rPr lang="en-US" altLang="en-US" sz="4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coming, </a:t>
            </a:r>
          </a:p>
          <a:p>
            <a:pPr marL="3348" indent="0" algn="ctr">
              <a:buNone/>
            </a:pP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will certainly fulfil the O.T. and N.T. ones about his second coming!</a:t>
            </a:r>
          </a:p>
          <a:p>
            <a:pPr marL="3348" indent="0" algn="ctr"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 5:18 </a:t>
            </a:r>
            <a:r>
              <a:rPr lang="en-US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Till heaven and earth pass, one jot or one tittle shall in no wise pass from the law, till all be fulfilled.” </a:t>
            </a:r>
          </a:p>
          <a:p>
            <a:pPr marL="3348" indent="0" algn="ctr">
              <a:buNone/>
            </a:pP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756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9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B59EEC22-143B-4484-AA0F-F693D9F34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11887199" cy="3657600"/>
          </a:xfrm>
          <a:ln/>
        </p:spPr>
        <p:txBody>
          <a:bodyPr vert="horz" wrap="square" lIns="26788" tIns="26788" rIns="218585" bIns="26788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Scripture reveals that there will be two distinct “stages: to his Second Coming.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F70E1D-9073-49CD-A74C-93849C3DFA25}"/>
              </a:ext>
            </a:extLst>
          </p:cNvPr>
          <p:cNvSpPr/>
          <p:nvPr/>
        </p:nvSpPr>
        <p:spPr>
          <a:xfrm>
            <a:off x="457200" y="5857347"/>
            <a:ext cx="1386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Acts 1:11; 1 Thes. 4:13-18;  1 Cor. 15:51-58) 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7E4C0C-1920-B4C7-FC5A-2FDBADEBF8EF}"/>
              </a:ext>
            </a:extLst>
          </p:cNvPr>
          <p:cNvSpPr txBox="1"/>
          <p:nvPr/>
        </p:nvSpPr>
        <p:spPr>
          <a:xfrm>
            <a:off x="358611" y="2029905"/>
            <a:ext cx="4368540" cy="2410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773"/>
              </a:spcBef>
              <a:spcAft>
                <a:spcPct val="0"/>
              </a:spcAft>
              <a:buClrTx/>
              <a:buSzPct val="100000"/>
              <a:buFont typeface="Lucida Grande" pitchFamily="1" charset="0"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r>
              <a:rPr kumimoji="0" lang="en-US" altLang="en-US" sz="48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st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 He’ll come </a:t>
            </a:r>
            <a:r>
              <a:rPr kumimoji="0" lang="en-US" alt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“in the air”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773"/>
              </a:spcBef>
              <a:spcAft>
                <a:spcPct val="0"/>
              </a:spcAft>
              <a:buClrTx/>
              <a:buSzPct val="100000"/>
              <a:buFont typeface="Lucida Grande" pitchFamily="1" charset="0"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for His Church!</a:t>
            </a:r>
          </a:p>
        </p:txBody>
      </p:sp>
      <p:pic>
        <p:nvPicPr>
          <p:cNvPr id="1026" name="Picture 2" descr="What is the Rapture? Meaning in Bible &amp; End Times">
            <a:extLst>
              <a:ext uri="{FF2B5EF4-FFF2-40B4-BE49-F238E27FC236}">
                <a16:creationId xmlns:a16="http://schemas.microsoft.com/office/drawing/2014/main" id="{71A74993-84E9-63C3-BF74-B7D649861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29342"/>
            <a:ext cx="7391400" cy="386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1500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B59EEC22-143B-4484-AA0F-F693D9F34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11887199" cy="3276600"/>
          </a:xfrm>
          <a:ln/>
          <a:effectLst>
            <a:softEdge rad="0"/>
          </a:effectLst>
        </p:spPr>
        <p:txBody>
          <a:bodyPr vert="horz" wrap="square" lIns="26788" tIns="26788" rIns="218585" bIns="26788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alt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8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alt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Stage He’ll come “in power” to reign on the earth. </a:t>
            </a:r>
            <a:r>
              <a:rPr lang="en-US" alt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(Ps. 2; Zech.12; 2 </a:t>
            </a:r>
            <a:r>
              <a:rPr lang="en-US" altLang="en-US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Thes</a:t>
            </a:r>
            <a:r>
              <a:rPr lang="en-US" alt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2; Rev. 19)</a:t>
            </a: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Image result for second coming of christ">
            <a:extLst>
              <a:ext uri="{FF2B5EF4-FFF2-40B4-BE49-F238E27FC236}">
                <a16:creationId xmlns:a16="http://schemas.microsoft.com/office/drawing/2014/main" id="{315009C6-6A50-4D2F-9F08-F6AC68485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90335"/>
            <a:ext cx="10162673" cy="4970873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64382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ADF6227-C145-418E-972A-1898F0496D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6" t="13755" r="-1" b="15235"/>
          <a:stretch/>
        </p:blipFill>
        <p:spPr>
          <a:xfrm>
            <a:off x="0" y="-20904"/>
            <a:ext cx="12192000" cy="6878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5EBBF5-0D2E-DD5E-A51D-ABF398BAE517}"/>
              </a:ext>
            </a:extLst>
          </p:cNvPr>
          <p:cNvSpPr txBox="1"/>
          <p:nvPr/>
        </p:nvSpPr>
        <p:spPr>
          <a:xfrm>
            <a:off x="190500" y="152400"/>
            <a:ext cx="118110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00" b="1" dirty="0"/>
              <a:t>  Bible Prophecy Big Picture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585204-F7D4-F76C-728A-01BBFF910921}"/>
              </a:ext>
            </a:extLst>
          </p:cNvPr>
          <p:cNvSpPr txBox="1"/>
          <p:nvPr/>
        </p:nvSpPr>
        <p:spPr>
          <a:xfrm>
            <a:off x="-37707" y="49530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suffering servant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Is. 42,50,53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AD09B-23C3-3F20-1AE1-4E51DF0BA9B3}"/>
              </a:ext>
            </a:extLst>
          </p:cNvPr>
          <p:cNvSpPr txBox="1"/>
          <p:nvPr/>
        </p:nvSpPr>
        <p:spPr>
          <a:xfrm>
            <a:off x="6477000" y="1371600"/>
            <a:ext cx="3276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Conquering King Rev 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DBB66-9700-BE78-9AB0-87422662F362}"/>
              </a:ext>
            </a:extLst>
          </p:cNvPr>
          <p:cNvSpPr txBox="1"/>
          <p:nvPr/>
        </p:nvSpPr>
        <p:spPr>
          <a:xfrm>
            <a:off x="10554093" y="1905000"/>
            <a:ext cx="163790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New Heaven</a:t>
            </a:r>
          </a:p>
          <a:p>
            <a:pPr algn="ctr"/>
            <a:r>
              <a:rPr lang="en-US" sz="2000" b="1" i="1" dirty="0"/>
              <a:t>And Earth</a:t>
            </a:r>
          </a:p>
          <a:p>
            <a:pPr algn="ctr"/>
            <a:r>
              <a:rPr lang="en-US" sz="2000" b="1" i="1" dirty="0"/>
              <a:t>Rev 21-22</a:t>
            </a:r>
          </a:p>
        </p:txBody>
      </p:sp>
    </p:spTree>
    <p:extLst>
      <p:ext uri="{BB962C8B-B14F-4D97-AF65-F5344CB8AC3E}">
        <p14:creationId xmlns:p14="http://schemas.microsoft.com/office/powerpoint/2010/main" val="363078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/>
          </p:nvPr>
        </p:nvSpPr>
        <p:spPr>
          <a:xfrm>
            <a:off x="0" y="154127"/>
            <a:ext cx="12268200" cy="4114800"/>
          </a:xfrm>
        </p:spPr>
        <p:txBody>
          <a:bodyPr/>
          <a:lstStyle/>
          <a:p>
            <a:pPr algn="ctr">
              <a:buNone/>
            </a:pPr>
            <a:r>
              <a:rPr lang="en-US" sz="4800" dirty="0">
                <a:latin typeface="+mj-lt"/>
              </a:rPr>
              <a:t>The Church Age will end with the Rapture.</a:t>
            </a:r>
          </a:p>
          <a:p>
            <a:pPr algn="ctr">
              <a:buNone/>
            </a:pPr>
            <a:r>
              <a:rPr lang="en-US" sz="3200" i="1" dirty="0">
                <a:latin typeface="+mj-lt"/>
              </a:rPr>
              <a:t>Jn 14:3 </a:t>
            </a:r>
            <a:r>
              <a:rPr lang="en-US" sz="4400" i="1" dirty="0">
                <a:solidFill>
                  <a:srgbClr val="FFFF00"/>
                </a:solidFill>
                <a:latin typeface="+mj-lt"/>
              </a:rPr>
              <a:t>“I will come again to receive you unto myself,</a:t>
            </a:r>
          </a:p>
          <a:p>
            <a:pPr algn="ctr">
              <a:buNone/>
            </a:pPr>
            <a:r>
              <a:rPr lang="en-US" sz="4800" i="1" dirty="0">
                <a:solidFill>
                  <a:srgbClr val="FFFF00"/>
                </a:solidFill>
                <a:latin typeface="+mj-lt"/>
              </a:rPr>
              <a:t>That where I am, there ye may be also.”  </a:t>
            </a:r>
            <a:endParaRPr lang="en-US" sz="4400" i="1" dirty="0">
              <a:solidFill>
                <a:srgbClr val="FFFF00"/>
              </a:solidFill>
              <a:latin typeface="+mj-lt"/>
            </a:endParaRPr>
          </a:p>
          <a:p>
            <a:pPr marL="0" indent="0">
              <a:buNone/>
            </a:pPr>
            <a:endParaRPr lang="en-US" sz="4800" dirty="0"/>
          </a:p>
        </p:txBody>
      </p:sp>
      <p:pic>
        <p:nvPicPr>
          <p:cNvPr id="6" name="Picture 5" descr="A picture containing table, indoor, cake&#10;&#10;Description generated with high confidence">
            <a:extLst>
              <a:ext uri="{FF2B5EF4-FFF2-40B4-BE49-F238E27FC236}">
                <a16:creationId xmlns:a16="http://schemas.microsoft.com/office/drawing/2014/main" id="{788683D2-FFCA-43DB-96CF-4CD8071AD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9400"/>
            <a:ext cx="12156332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860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37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37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37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37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4">
      <a:dk1>
        <a:srgbClr val="2D2015"/>
      </a:dk1>
      <a:lt1>
        <a:srgbClr val="FFFFFF"/>
      </a:lt1>
      <a:dk2>
        <a:srgbClr val="5D3E74"/>
      </a:dk2>
      <a:lt2>
        <a:srgbClr val="E0D460"/>
      </a:lt2>
      <a:accent1>
        <a:srgbClr val="8C7B70"/>
      </a:accent1>
      <a:accent2>
        <a:srgbClr val="8F5F2F"/>
      </a:accent2>
      <a:accent3>
        <a:srgbClr val="B6AFB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Default Design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2D2015"/>
        </a:dk1>
        <a:lt1>
          <a:srgbClr val="FFFFFF"/>
        </a:lt1>
        <a:dk2>
          <a:srgbClr val="5D3E74"/>
        </a:dk2>
        <a:lt2>
          <a:srgbClr val="E2C98A"/>
        </a:lt2>
        <a:accent1>
          <a:srgbClr val="8C7B70"/>
        </a:accent1>
        <a:accent2>
          <a:srgbClr val="8F5F2F"/>
        </a:accent2>
        <a:accent3>
          <a:srgbClr val="B6AFB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2D2015"/>
        </a:dk1>
        <a:lt1>
          <a:srgbClr val="FFFFFF"/>
        </a:lt1>
        <a:dk2>
          <a:srgbClr val="5D3E74"/>
        </a:dk2>
        <a:lt2>
          <a:srgbClr val="E0D460"/>
        </a:lt2>
        <a:accent1>
          <a:srgbClr val="8C7B70"/>
        </a:accent1>
        <a:accent2>
          <a:srgbClr val="8F5F2F"/>
        </a:accent2>
        <a:accent3>
          <a:srgbClr val="B6AFB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4">
      <a:dk1>
        <a:srgbClr val="2D2015"/>
      </a:dk1>
      <a:lt1>
        <a:srgbClr val="FFFFFF"/>
      </a:lt1>
      <a:dk2>
        <a:srgbClr val="5D3E74"/>
      </a:dk2>
      <a:lt2>
        <a:srgbClr val="E0D460"/>
      </a:lt2>
      <a:accent1>
        <a:srgbClr val="8C7B70"/>
      </a:accent1>
      <a:accent2>
        <a:srgbClr val="8F5F2F"/>
      </a:accent2>
      <a:accent3>
        <a:srgbClr val="B6AFB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Default Design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2D2015"/>
        </a:dk1>
        <a:lt1>
          <a:srgbClr val="FFFFFF"/>
        </a:lt1>
        <a:dk2>
          <a:srgbClr val="5D3E74"/>
        </a:dk2>
        <a:lt2>
          <a:srgbClr val="E2C98A"/>
        </a:lt2>
        <a:accent1>
          <a:srgbClr val="8C7B70"/>
        </a:accent1>
        <a:accent2>
          <a:srgbClr val="8F5F2F"/>
        </a:accent2>
        <a:accent3>
          <a:srgbClr val="B6AFB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2D2015"/>
        </a:dk1>
        <a:lt1>
          <a:srgbClr val="FFFFFF"/>
        </a:lt1>
        <a:dk2>
          <a:srgbClr val="5D3E74"/>
        </a:dk2>
        <a:lt2>
          <a:srgbClr val="E0D460"/>
        </a:lt2>
        <a:accent1>
          <a:srgbClr val="8C7B70"/>
        </a:accent1>
        <a:accent2>
          <a:srgbClr val="8F5F2F"/>
        </a:accent2>
        <a:accent3>
          <a:srgbClr val="B6AFB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 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988C81"/>
      </a:accent1>
      <a:accent2>
        <a:srgbClr val="333399"/>
      </a:accent2>
      <a:accent3>
        <a:srgbClr val="AAAAAA"/>
      </a:accent3>
      <a:accent4>
        <a:srgbClr val="DADADA"/>
      </a:accent4>
      <a:accent5>
        <a:srgbClr val="CAC5C1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ヒラギノ角ゴ Pro W6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88C81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anose="020B0604020202020204" pitchFamily="34" charset="0"/>
            <a:ea typeface="ヒラギノ角ゴ Pro W3" pitchFamily="1" charset="-128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88C81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anose="020B0604020202020204" pitchFamily="34" charset="0"/>
            <a:ea typeface="ヒラギノ角ゴ Pro W3" pitchFamily="1" charset="-128"/>
            <a:sym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988C81"/>
      </a:accent1>
      <a:accent2>
        <a:srgbClr val="333399"/>
      </a:accent2>
      <a:accent3>
        <a:srgbClr val="AAAAAA"/>
      </a:accent3>
      <a:accent4>
        <a:srgbClr val="DADADA"/>
      </a:accent4>
      <a:accent5>
        <a:srgbClr val="CAC5C1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ヒラギノ角ゴ Pro W6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88C81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anose="020B0604020202020204" pitchFamily="34" charset="0"/>
            <a:ea typeface="ヒラギノ角ゴ Pro W3" pitchFamily="1" charset="-128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88C81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anose="020B0604020202020204" pitchFamily="34" charset="0"/>
            <a:ea typeface="ヒラギノ角ゴ Pro W3" pitchFamily="1" charset="-128"/>
            <a:sym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un. Evening-Wen Sun.">
  <a:themeElements>
    <a:clrScheme name="Sun. Evening-Wen Sun.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Sun. Evening-Wen Sun.">
      <a:majorFont>
        <a:latin typeface="Times New Roman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un. Evening-Wen Sun.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n. Evening-Wen Sun.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. Evening-Wen Sun.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. Evening-Wen Sun.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. Evening-Wen Sun.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. Evening-Wen Sun.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. Evening-Wen Sun.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evenStar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8A7B6F"/>
      </a:accent1>
      <a:accent2>
        <a:srgbClr val="333399"/>
      </a:accent2>
      <a:accent3>
        <a:srgbClr val="AAAAAA"/>
      </a:accent3>
      <a:accent4>
        <a:srgbClr val="DADADA"/>
      </a:accent4>
      <a:accent5>
        <a:srgbClr val="C4BFBB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Georgia"/>
        <a:ea typeface="ヒラギノ明朝 Pro W6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6F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 W3" pitchFamily="1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6F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 W3" pitchFamily="1" charset="-128"/>
            <a:sym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1759</Words>
  <Application>Microsoft Office PowerPoint</Application>
  <PresentationFormat>Widescreen</PresentationFormat>
  <Paragraphs>194</Paragraphs>
  <Slides>30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Arial</vt:lpstr>
      <vt:lpstr>Arial Narrow</vt:lpstr>
      <vt:lpstr>Calibri</vt:lpstr>
      <vt:lpstr>Calibri Light</vt:lpstr>
      <vt:lpstr>Galatia SIL</vt:lpstr>
      <vt:lpstr>Gentium</vt:lpstr>
      <vt:lpstr>Georgia</vt:lpstr>
      <vt:lpstr>Lucida Grande</vt:lpstr>
      <vt:lpstr>Times New Roman</vt:lpstr>
      <vt:lpstr>Default Design</vt:lpstr>
      <vt:lpstr>Default Design</vt:lpstr>
      <vt:lpstr>Blank Presentation</vt:lpstr>
      <vt:lpstr>1_Office Theme</vt:lpstr>
      <vt:lpstr>3_Office Theme</vt:lpstr>
      <vt:lpstr>Sun. Evening-Wen Sun.</vt:lpstr>
      <vt:lpstr>SevenStars</vt:lpstr>
      <vt:lpstr>PowerPoint Presentation</vt:lpstr>
      <vt:lpstr>More than 353  of these pieces dealt specifically with Jesus’ 1st  coming.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you “occupied” with?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Keith Peters</dc:creator>
  <cp:lastModifiedBy>Keith Peters</cp:lastModifiedBy>
  <cp:revision>21</cp:revision>
  <dcterms:created xsi:type="dcterms:W3CDTF">2018-07-05T17:42:13Z</dcterms:created>
  <dcterms:modified xsi:type="dcterms:W3CDTF">2024-10-20T13:28:46Z</dcterms:modified>
</cp:coreProperties>
</file>