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0" r:id="rId2"/>
    <p:sldMasterId id="2147483733" r:id="rId3"/>
  </p:sldMasterIdLst>
  <p:notesMasterIdLst>
    <p:notesMasterId r:id="rId34"/>
  </p:notesMasterIdLst>
  <p:sldIdLst>
    <p:sldId id="529" r:id="rId4"/>
    <p:sldId id="602" r:id="rId5"/>
    <p:sldId id="590" r:id="rId6"/>
    <p:sldId id="591" r:id="rId7"/>
    <p:sldId id="592" r:id="rId8"/>
    <p:sldId id="595" r:id="rId9"/>
    <p:sldId id="597" r:id="rId10"/>
    <p:sldId id="593" r:id="rId11"/>
    <p:sldId id="607" r:id="rId12"/>
    <p:sldId id="594" r:id="rId13"/>
    <p:sldId id="599" r:id="rId14"/>
    <p:sldId id="598" r:id="rId15"/>
    <p:sldId id="608" r:id="rId16"/>
    <p:sldId id="609" r:id="rId17"/>
    <p:sldId id="600" r:id="rId18"/>
    <p:sldId id="601" r:id="rId19"/>
    <p:sldId id="606" r:id="rId20"/>
    <p:sldId id="611" r:id="rId21"/>
    <p:sldId id="604" r:id="rId22"/>
    <p:sldId id="603" r:id="rId23"/>
    <p:sldId id="610" r:id="rId24"/>
    <p:sldId id="605" r:id="rId25"/>
    <p:sldId id="612" r:id="rId26"/>
    <p:sldId id="613" r:id="rId27"/>
    <p:sldId id="614" r:id="rId28"/>
    <p:sldId id="615" r:id="rId29"/>
    <p:sldId id="618" r:id="rId30"/>
    <p:sldId id="620" r:id="rId31"/>
    <p:sldId id="621" r:id="rId32"/>
    <p:sldId id="619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0806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-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C65F-4714-4653-A94C-2C43872834FC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C8FE7-9712-4AC8-8FC6-24617B46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F7DA-88B9-4FE4-B526-33C59912D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8B1C1-8C45-4B82-91DD-82861AD65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C97F4-7C9A-4069-A279-AE3961CE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99643-5AA8-4FF4-8C1B-B0772ABC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16E8-4B49-4D9B-B95E-80D6A239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AE75F-DD9E-4AF2-B8F4-F4A335205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8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0DC6-0902-4C72-BC43-B5DE88E6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345D2-D081-45AD-914E-357EB5A6F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7490-2028-422F-906A-7C328002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95EF-8499-4B30-9B49-3E67F018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3FFEC-6CAD-4A97-8FBE-4739CEDD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17EC3-84C1-4088-A3C8-46A2A8574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5DEA2-486B-4D1E-9789-28C41ADA6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0200"/>
            <a:ext cx="27432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B58B5-06E4-4882-8D46-5660CB385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8026400" cy="4800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ADB31-65C4-4C98-B269-397BD447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0FEA-0330-4F72-A4C5-4DF0630D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C39B-F3EA-43BC-B85E-5D81640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93F9-F3A9-4E96-9CE9-F46BE9EA3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0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431D-6B8C-45FB-AE3E-18DF7767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9BD76-26B3-44F0-AB4C-7ECEC280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23DD-3C38-40C2-85CB-311A5673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88331-860A-4C5A-934C-345FC763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99F80-A40C-40BC-8A72-A7AB27FF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6E0D0-B7DC-4A04-A5D7-3D096357A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1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77EC-895F-44EE-8EB5-63E079D3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C90B6-BCEF-4627-BD38-F1D6ACD84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A61E-35E9-4718-B2AA-B0BB5BC6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4C03-5B0C-4460-9228-1C9D0BC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3188-3CB1-46F1-8BAE-B3B0280E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B92CD-247C-42A0-8C57-BF82B3EFE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7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4B99-9ABE-438A-A3EE-D35E4E2D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D375D-7B30-44D2-87BF-6FC58A16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DC989-86B2-4F84-8FD4-DBAB9A7E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3A0D-D58F-466E-ADBB-506B3A5F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93E5E-19BB-4F56-9E98-F24B8CF0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7BDDD-8587-47BE-BFB6-D7761FB95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9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5FE2-F86F-4F96-BF45-18D626A8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AC7F-4202-45D1-B681-DEBC063D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5567A-A85E-4656-95CB-9EA6A71E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4870-9DA6-48E5-A4D6-854B22FD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CD16-0066-48A8-A2FB-6D8B6C7A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CBB01-B833-4EEF-AA7B-2AB7FCC3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3B295-F017-4576-9FA4-3A52AF697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82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11B1-55A1-42F8-92C1-1165C707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C8C3A-2B7D-4B44-98C4-8C8F6C71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111C6-B04B-4146-AE38-3BBEFB599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F7F15-2740-446F-929F-A5D00049B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D802B-DC80-4FE1-A0C8-60CB0D33B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912E-0050-4FB9-B600-0D028146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98839-3B88-4323-8B49-BABF891C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D8945-BC60-4382-BFBA-A3882E06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CF4B-061B-4CAD-A9DF-37A29F336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9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DA7D-996D-43B2-BBB9-4D658CE0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D218A-772B-4C31-A4C2-B93A87E4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5F99-1D84-45A5-B7F5-CDADE454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12796-6C6A-41E9-996F-AE30EB08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9CC8-45ED-42E7-9D01-D69647C80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26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4661B-F769-4760-8EAD-F70E9AB0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F2F0A-3E4D-4EE1-A2AB-0EAC81ED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6E8F-1480-4413-999B-F3AACDF2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1E32-4874-4112-91A1-A1A550ECD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7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FCAB-E5BD-45F2-B086-2D0B334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A4EE-69BC-42B9-AC46-F70C3425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9AC36-C24F-4704-AFC9-6B1AED0A6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3DF6B-835F-42FF-A840-F9B01BE2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628F8-DB13-4DFA-A536-85393335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D8D1A-F781-417F-9175-D269AA97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FEC86-BE44-4D2D-B0E6-19FD6BAC0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6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B7D4-B406-4A4F-A547-BE2CA281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CBE0-8C80-4ADE-9ACF-C5F89AC2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5154E-5C7D-4910-AD68-934A2336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32682-E451-4D05-8728-B93178A3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4964-075F-4549-BBF6-187CAED9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6544-3598-4632-A397-84B407EF0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54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8479-FA32-462A-AC88-178319E1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EC7E5-CD65-4DEA-BFB0-91E90700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94D0A-6A5D-4B6E-87AF-E9372913C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8F958-9818-4695-B6F5-1999E82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8398C-E8EA-4150-A1AA-676CAFE0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9CD31-CE48-4027-9B05-42D487E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84B6-A8E7-4FD7-A687-4B10D1756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0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E1C1-4B68-4864-952D-FEE43F63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562FB-873B-417A-9035-1F786343F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5B43-FCF8-4E05-8E5F-AEB8E419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9187-1C92-488C-91FF-0C5D4C58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733A-8FFE-4956-A3E1-E4489C8C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985EE-2FB4-4B57-A601-7D871EB89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3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45B2-07FD-45ED-AAC0-59CCB65BE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F6CC4-F452-4E03-A69B-955C7A20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83AB-7B61-4223-99A3-5FCF0845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6D058-6A33-45CC-9FFA-8F6125F7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C25A-9998-4A43-A170-3E7A8964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48D0-E9AE-470D-8F2F-FDBE79E30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5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6A16-ED10-4886-A6C6-4D3B06DA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8294E-F7E3-4617-9C4D-870E2487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22AC4-C16A-472F-BE44-91AC2BA2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B76F-73D2-40F6-8D3B-8F5DEEB0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5CE8-2E83-4355-A8CD-7FF69E6C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BDFA-5472-4245-83B9-CB9DC1FC0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3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15CF-55A3-4ED0-BCC6-6DBA0302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0C95-1F6F-4CC1-BA67-71145DD3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B27A8-A2CB-4828-96C5-8E30AF357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5C928-EB02-4129-BB41-9A6D8170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E3C3A-73F5-4DFF-A5BF-91F81A2A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F9747-64C3-4028-8E7D-4E498344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77C2-E8D0-486C-83A1-7C51E4033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1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2843-C2B3-4E48-8053-4FAB1CF6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35714-CC10-4803-ACAA-35D918575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F0990-EF9B-4A46-B810-1555251AB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ACC82-2D0D-4508-9AAE-0C90C0598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7D39F-F0BB-429E-92A9-605D48C76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2DF9E-2273-465A-8859-F151D394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4E757-6EF8-42DF-9969-87879AF3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A5D27-0A26-4EDB-B338-83926B3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FF31-E7BC-464C-8334-0060281B8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1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2BA6-E933-49A9-8D83-732BF7F2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BF99F-24E8-4039-8CFA-B6428A4F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21064-98A4-4D75-B633-5971F9E6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1F45D-9167-48E0-B426-A7759062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6CA3-5F20-4FD6-A8BC-0C5411CA7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E3058-4904-455D-ACAA-92D19B29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EA8F7-A016-4DA0-B067-3267DB1D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9225-C481-4B88-BE67-897F7829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6B60-D7C8-42A6-8AC5-1A8C76228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3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C4D9-9BA1-4D26-83B8-DE195CBB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C3C2-6EA0-440E-89F6-E9C4EC0A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ED63-13ED-4FC5-AABC-7B52E3C82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909F-8D68-4FAE-B00A-15ECF979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6B94A-0CA8-440C-BB14-82C04E7B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E270-4367-429D-944C-C35BC759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16AD-4502-4B0E-820B-13DE4CB17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90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FB64-F129-4B0E-95E8-5260115D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75DB5-0516-40F0-991A-0ACB21354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F670-D0DE-49CF-9DA8-A29AAB34D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9DCA6-C8EB-44A7-AC28-1BDAB42E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3AC95-55BE-49B6-8243-5D8F33D1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9D6C-2AFB-441D-8D22-ADD8080F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DBFE-345C-4E70-920B-EAAB64EA1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47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42FFB6-5EBA-4881-B039-E27E3932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257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84E533-ED4A-4DD3-8FE3-6F3BFB7BB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5D113B6-FBF3-49D4-860A-B8F768ED9F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FEF2F06-D26F-4526-8A84-1A2BF0B0A3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CC0235A-77DE-4DCC-A4A6-5EF667FA65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3BD96-00DC-43B6-BEBD-DC88BB9BFC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0FD223-92D6-42F7-90BA-7A486E83E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9BD805E-6E31-4559-86E7-1B306DC59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E4D9D45-B520-4431-AA80-C4221DF7F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5B9C714-9A31-46A7-BE7A-BC5BEA389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ECF84E3-119F-44CF-8970-96BEB10F30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29521B-9E42-4F4C-9768-7347B59549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FE953F-2B54-4D88-A7C1-4CAF0239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7104E1-6013-49D6-922C-E23357940EEF}"/>
              </a:ext>
            </a:extLst>
          </p:cNvPr>
          <p:cNvSpPr txBox="1"/>
          <p:nvPr/>
        </p:nvSpPr>
        <p:spPr>
          <a:xfrm>
            <a:off x="6858000" y="607725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 Timothy 2:15</a:t>
            </a:r>
          </a:p>
        </p:txBody>
      </p:sp>
    </p:spTree>
    <p:extLst>
      <p:ext uri="{BB962C8B-B14F-4D97-AF65-F5344CB8AC3E}">
        <p14:creationId xmlns:p14="http://schemas.microsoft.com/office/powerpoint/2010/main" val="14961500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5939246" cy="6400800"/>
          </a:xfrm>
        </p:spPr>
        <p:txBody>
          <a:bodyPr vert="horz" lIns="26788" tIns="26788" rIns="218585" bIns="26788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“Anti Church”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17:1 </a:t>
            </a:r>
            <a:endParaRPr lang="en-US" alt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will shew unto thee the judgment of the great whore that </a:t>
            </a:r>
            <a:r>
              <a:rPr lang="en-US" alt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sitteth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upon many waters”</a:t>
            </a:r>
          </a:p>
          <a:p>
            <a:pPr marL="0" indent="0" algn="ctr">
              <a:buNone/>
            </a:pPr>
            <a:endParaRPr lang="en-US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E8E6A-C3AC-43FC-9B62-79022771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74" y="0"/>
            <a:ext cx="625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78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“Anti Church”</a:t>
            </a:r>
          </a:p>
          <a:p>
            <a:pPr marL="914400" indent="-914400">
              <a:spcBef>
                <a:spcPts val="0"/>
              </a:spcBef>
              <a:buAutoNum type="arabicPeriod"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Wide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Rev. 17:14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waters, where the whore </a:t>
            </a:r>
            <a:r>
              <a:rPr lang="en-US" alt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sitteth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peoples, multitudes, nations, and tongues.”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church will break down barriers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between beliefs and settle for the "lowest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common denominator".   Amos  3:3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 two walk together except they be agreed?”</a:t>
            </a:r>
          </a:p>
          <a:p>
            <a:pPr marL="0" indent="0" algn="ctr">
              <a:buNone/>
            </a:pPr>
            <a:endParaRPr lang="en-US" alt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F390B-DC0F-4115-9EFB-31F4A0574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990599"/>
            <a:ext cx="2819401" cy="28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3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current "Ecumenical" movement is </a:t>
            </a:r>
          </a:p>
          <a:p>
            <a:pPr marL="0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paving the way for this!   </a:t>
            </a:r>
          </a:p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WCC (2005) had a membership of 349 member church groups which together claimed 590 million “Christian” members in more than 120 countries and 520,000 local congregations.</a:t>
            </a:r>
          </a:p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The WCC has been engaged in official dialogues with almost everyone-Roman Catholics, Jews, Muslims, Buddhists, Hindus, Humanists, Traditional African Religions and Communists. </a:t>
            </a:r>
          </a:p>
          <a:p>
            <a:pPr marL="0" indent="0"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75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October 1989 Pope Paul gave the Archbishop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of Canterbury </a:t>
            </a: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(Michael Ramsey)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ring which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(The Archbishop) later described as a type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"an engagement ring".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6A896537-579F-4488-AA32-21B4A02E4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00" y="2895600"/>
            <a:ext cx="5039475" cy="3867151"/>
          </a:xfrm>
          <a:prstGeom prst="rect">
            <a:avLst/>
          </a:prstGeom>
        </p:spPr>
      </p:pic>
      <p:pic>
        <p:nvPicPr>
          <p:cNvPr id="5" name="Picture 4" descr="A picture containing red&#10;&#10;Description generated with high confidence">
            <a:extLst>
              <a:ext uri="{FF2B5EF4-FFF2-40B4-BE49-F238E27FC236}">
                <a16:creationId xmlns:a16="http://schemas.microsoft.com/office/drawing/2014/main" id="{D862C76C-E765-4262-A16E-969BFFF4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6" y="3192253"/>
            <a:ext cx="3533775" cy="36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25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In 1986 the Pope met with Dalai Lama (the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Head of the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Tibetin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Buddhists), witch doctors,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snake handlers from Togo, Hindu gurus from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India, and even Protestant Clergy in Assisi, Italy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for an unprecedented Prayer meeting.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declared that there were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paths to God</a:t>
            </a:r>
            <a:r>
              <a:rPr lang="en-US" alt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A5D4645-752F-4492-A25E-0DCEBDAFF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72" y="228600"/>
            <a:ext cx="8446655" cy="46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2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Characteristics of the “Anti-Church”</a:t>
            </a:r>
          </a:p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Wealthy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4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"Arrayed in purple and scarlet, </a:t>
            </a:r>
          </a:p>
          <a:p>
            <a:pPr marL="0" indent="0"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and decked with gold, precious stones and pearls" </a:t>
            </a:r>
            <a:endParaRPr lang="en-US" alt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Like </a:t>
            </a:r>
            <a:r>
              <a:rPr lang="en-US" alt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Laodicia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they’ll equate wealth with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“blessing” and success.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erson, holding, woman&#10;&#10;Description generated with high confidence">
            <a:extLst>
              <a:ext uri="{FF2B5EF4-FFF2-40B4-BE49-F238E27FC236}">
                <a16:creationId xmlns:a16="http://schemas.microsoft.com/office/drawing/2014/main" id="{DB6DB097-74C8-4471-B00C-80E2D888B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77" y="3429000"/>
            <a:ext cx="4621069" cy="3462688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081588-AE6D-4350-9652-31483C0224F1}"/>
              </a:ext>
            </a:extLst>
          </p:cNvPr>
          <p:cNvSpPr/>
          <p:nvPr/>
        </p:nvSpPr>
        <p:spPr>
          <a:xfrm>
            <a:off x="65373" y="4057233"/>
            <a:ext cx="8153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SzPct val="100000"/>
            </a:pPr>
            <a:r>
              <a:rPr lang="en-US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 Tim 6:5 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"perverse </a:t>
            </a:r>
            <a:r>
              <a:rPr lang="en-US" altLang="en-US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disputings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  <a:p>
            <a:pPr lvl="0" algn="ctr">
              <a:spcBef>
                <a:spcPts val="0"/>
              </a:spcBef>
              <a:buSzPct val="100000"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of men of corrupt minds, </a:t>
            </a:r>
          </a:p>
          <a:p>
            <a:pPr lvl="0" algn="ctr">
              <a:spcBef>
                <a:spcPts val="0"/>
              </a:spcBef>
              <a:buSzPct val="100000"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and destitute of the truth, </a:t>
            </a:r>
          </a:p>
          <a:p>
            <a:pPr lvl="0" algn="ctr">
              <a:spcBef>
                <a:spcPts val="0"/>
              </a:spcBef>
              <a:buSzPct val="100000"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supposing that gain is godliness“</a:t>
            </a:r>
          </a:p>
        </p:txBody>
      </p:sp>
    </p:spTree>
    <p:extLst>
      <p:ext uri="{BB962C8B-B14F-4D97-AF65-F5344CB8AC3E}">
        <p14:creationId xmlns:p14="http://schemas.microsoft.com/office/powerpoint/2010/main" val="3978018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66294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Whorish.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“With whom the kings of the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earth </a:t>
            </a:r>
            <a:r>
              <a:rPr lang="en-US" alt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committed fornication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and the inhabitants of the earth have been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made drunk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wine of her fornication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Compromise leads to 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corruption!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Compromised “purity” for “Power”.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Vs 5 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mother of harlots…”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Compromised integrity for </a:t>
            </a:r>
            <a:r>
              <a:rPr lang="en-US" alt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influence.</a:t>
            </a:r>
            <a:endParaRPr lang="en-US" altLang="en-US" sz="44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81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2667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Whorish 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“kings…committed fornication…”</a:t>
            </a:r>
          </a:p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B.  The “Beast” will carry this “Church.” 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Vs 3 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“sit upon the scarlet beast”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The “Beast” is the political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“System” of the Anti Christ.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Rev. 13.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They will “mutually” use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each other for a season.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pic>
        <p:nvPicPr>
          <p:cNvPr id="4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DF91D94C-5245-47BC-9DA6-772BB04E1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48" y="2438400"/>
            <a:ext cx="3572510" cy="441960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527873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2667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3348" indent="0" algn="ctr">
              <a:buNone/>
            </a:pPr>
            <a:r>
              <a:rPr lang="en-US" sz="2400" b="1" dirty="0"/>
              <a:t>2 Cor 6:14-17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 Be not unequally yoked together with unbelievers: for what fellowship hath righteousness with unrighteousness? </a:t>
            </a:r>
          </a:p>
          <a:p>
            <a:pPr marL="3348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what communion hath light with darkness?</a:t>
            </a:r>
          </a:p>
          <a:p>
            <a:pPr marL="0" indent="0"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DF91D94C-5245-47BC-9DA6-772BB04E1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902298"/>
            <a:ext cx="3572510" cy="4419600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E41C1E-0812-46CD-BBF5-84D815117A8E}"/>
              </a:ext>
            </a:extLst>
          </p:cNvPr>
          <p:cNvSpPr/>
          <p:nvPr/>
        </p:nvSpPr>
        <p:spPr>
          <a:xfrm>
            <a:off x="123524" y="3269903"/>
            <a:ext cx="886326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concord hath Christ with Belial?...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 come out from among them and be ye separate…” 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43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21920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Whorish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woman sit upon the beast” </a:t>
            </a:r>
            <a:endParaRPr lang="en-US" alt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Historically, many godless governments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have pressured the church for support.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what led to the “Dark ages”.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(2) This is what’s happening in Jihad!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(3) Remember Hitler and Stalin!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13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12039600" cy="36576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wants us to understand His Plan </a:t>
            </a: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can be Prepared!</a:t>
            </a:r>
          </a:p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 opens with: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ye therefore followers of God as dear children, and walk in love…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fornication and all uncleanness…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it not be once named among you.”</a:t>
            </a:r>
          </a:p>
        </p:txBody>
      </p:sp>
    </p:spTree>
    <p:extLst>
      <p:ext uri="{BB962C8B-B14F-4D97-AF65-F5344CB8AC3E}">
        <p14:creationId xmlns:p14="http://schemas.microsoft.com/office/powerpoint/2010/main" val="882242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62484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id="{182602EE-4C87-4C38-B905-56A7D928D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5715000" cy="571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0B57C7-7166-4C78-A409-ECD567B6E639}"/>
              </a:ext>
            </a:extLst>
          </p:cNvPr>
          <p:cNvSpPr txBox="1"/>
          <p:nvPr/>
        </p:nvSpPr>
        <p:spPr>
          <a:xfrm>
            <a:off x="152400" y="228600"/>
            <a:ext cx="624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Dietrich Bonhoeffer was one of a few German Ministers who opposed Hitler’s atrocities.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imprisoned in 1943  and hung in 1945,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days before Germany was liberated.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7C3A62-E4A3-44A6-B781-63D0FE947244}"/>
              </a:ext>
            </a:extLst>
          </p:cNvPr>
          <p:cNvSpPr/>
          <p:nvPr/>
        </p:nvSpPr>
        <p:spPr>
          <a:xfrm>
            <a:off x="-64092" y="5802392"/>
            <a:ext cx="12239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Georgia" panose="02040502050405020303" pitchFamily="18" charset="0"/>
              </a:rPr>
              <a:t>“This is the end–for me the beginning of life.”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85814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121920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Whorish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woman sit upon the beast” </a:t>
            </a:r>
            <a:endParaRPr lang="en-US" alt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Politics make strange bedfellows.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The “Church” will use the Beast!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(Power, Possessions, Pride, Positions)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2) The Beast will use the “church”.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Can Satan use even “sincere” people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His purposes?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17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-76200"/>
            <a:ext cx="12039600" cy="36576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Anti-Church: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World-wide, Wealthy, Whorish,</a:t>
            </a:r>
          </a:p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Worldly (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Satanic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18:2  </a:t>
            </a:r>
          </a:p>
          <a:p>
            <a:pPr marL="0" indent="0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“Is become the habitation of devils”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BA8B1E-7F92-491A-A2E7-D3381170CD56}"/>
              </a:ext>
            </a:extLst>
          </p:cNvPr>
          <p:cNvSpPr/>
          <p:nvPr/>
        </p:nvSpPr>
        <p:spPr>
          <a:xfrm>
            <a:off x="-18450" y="2424936"/>
            <a:ext cx="119056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1Tim.  4:1-3 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“some shall depart from the faith,</a:t>
            </a:r>
          </a:p>
          <a:p>
            <a:pPr marL="0" indent="0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giving heed to seducing spirits,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A51E3-BA6D-4D39-9775-1C5C3CC5BB78}"/>
              </a:ext>
            </a:extLst>
          </p:cNvPr>
          <p:cNvSpPr/>
          <p:nvPr/>
        </p:nvSpPr>
        <p:spPr>
          <a:xfrm>
            <a:off x="16844" y="4672276"/>
            <a:ext cx="75269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17:6 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saw the woman drunk with the blood of the saints”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6B2C8-86C0-4DE8-96D3-755845E31F92}"/>
              </a:ext>
            </a:extLst>
          </p:cNvPr>
          <p:cNvSpPr/>
          <p:nvPr/>
        </p:nvSpPr>
        <p:spPr>
          <a:xfrm>
            <a:off x="-643260" y="3854366"/>
            <a:ext cx="8031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and doctrines of devils…” </a:t>
            </a:r>
            <a:endParaRPr lang="en-US" sz="4800" dirty="0"/>
          </a:p>
        </p:txBody>
      </p:sp>
      <p:pic>
        <p:nvPicPr>
          <p:cNvPr id="3" name="Picture 2" descr="A close up of a womans face&#10;&#10;Description generated with high confidence">
            <a:extLst>
              <a:ext uri="{FF2B5EF4-FFF2-40B4-BE49-F238E27FC236}">
                <a16:creationId xmlns:a16="http://schemas.microsoft.com/office/drawing/2014/main" id="{339020A6-3487-4E1F-A7EF-36768B6D7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4" y="3200400"/>
            <a:ext cx="4416901" cy="365760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229484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68" y="3048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Worldly (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Satanic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Satan will use the anti-Christ and false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prophet to seduce people into following him!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mystery of iniquity </a:t>
            </a: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doth already work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him, whose coming is after the working of Satan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all power and signs and lying wonders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with all deceivableness of unrighteousness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them that perish;”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2:7,10</a:t>
            </a:r>
            <a:endParaRPr lang="en-US" alt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68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68" y="3048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Worldly (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Satanic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Rev. 17: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Once Satan has gained her support,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will eventually turn on her. 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17:16,17</a:t>
            </a:r>
            <a:endParaRPr lang="en-US" alt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animal, arthropod&#10;&#10;Description generated with high confidence">
            <a:extLst>
              <a:ext uri="{FF2B5EF4-FFF2-40B4-BE49-F238E27FC236}">
                <a16:creationId xmlns:a16="http://schemas.microsoft.com/office/drawing/2014/main" id="{350736BD-5D73-49F4-A641-F14237E6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89" y="2552227"/>
            <a:ext cx="4924146" cy="3724275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11818B-954E-4CE5-B89D-EFFD218BCDAC}"/>
              </a:ext>
            </a:extLst>
          </p:cNvPr>
          <p:cNvSpPr/>
          <p:nvPr/>
        </p:nvSpPr>
        <p:spPr>
          <a:xfrm>
            <a:off x="1" y="257812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ten horns which thou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sawest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upon the beast, these shall hate the whore, and shall make her desolate…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For God hath put in their hearts to fulfil his will, and to agree, and give their kingdom unto the beast,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E48088-90EB-4506-B34F-C97CD1A8BA63}"/>
              </a:ext>
            </a:extLst>
          </p:cNvPr>
          <p:cNvSpPr/>
          <p:nvPr/>
        </p:nvSpPr>
        <p:spPr>
          <a:xfrm>
            <a:off x="91773" y="5994440"/>
            <a:ext cx="10774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 words of God shall be fulfilled.” </a:t>
            </a:r>
          </a:p>
        </p:txBody>
      </p:sp>
    </p:spTree>
    <p:extLst>
      <p:ext uri="{BB962C8B-B14F-4D97-AF65-F5344CB8AC3E}">
        <p14:creationId xmlns:p14="http://schemas.microsoft.com/office/powerpoint/2010/main" val="315984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68" y="3048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Satan’s the ultimate counterfeiter.</a:t>
            </a:r>
          </a:p>
          <a:p>
            <a:pPr marL="0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Holy Trinity:  Father , Son, and Holy Spirit</a:t>
            </a:r>
          </a:p>
          <a:p>
            <a:pPr marL="0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Unholy Trinity:  The Dragon, the Beast, and </a:t>
            </a:r>
          </a:p>
          <a:p>
            <a:pPr marL="0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the False Prophet.   (Rev. 16:13,14)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“I saw three unclean spirits…come out of the mouth of the dragon, and … the beast,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…. the false prophet.  </a:t>
            </a:r>
          </a:p>
          <a:p>
            <a:pPr marL="0" indent="0" algn="ctr">
              <a:buNone/>
            </a:pP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the spirits of devils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working miracles” </a:t>
            </a:r>
          </a:p>
        </p:txBody>
      </p:sp>
    </p:spTree>
    <p:extLst>
      <p:ext uri="{BB962C8B-B14F-4D97-AF65-F5344CB8AC3E}">
        <p14:creationId xmlns:p14="http://schemas.microsoft.com/office/powerpoint/2010/main" val="45935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68" y="304800"/>
            <a:ext cx="12039600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Satan’s the ultimate counterfeiter.</a:t>
            </a:r>
          </a:p>
          <a:p>
            <a:pPr marL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“Holy Bride of Christ”</a:t>
            </a: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Rev. 19,21</a:t>
            </a:r>
          </a:p>
          <a:p>
            <a:pPr marL="0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“Unholy whore” of the Antichrist.  Rev. 17</a:t>
            </a:r>
          </a:p>
        </p:txBody>
      </p:sp>
      <p:pic>
        <p:nvPicPr>
          <p:cNvPr id="3" name="Picture 2" descr="A picture containing water, animal, outdoor, book&#10;&#10;Description generated with very high confidence">
            <a:extLst>
              <a:ext uri="{FF2B5EF4-FFF2-40B4-BE49-F238E27FC236}">
                <a16:creationId xmlns:a16="http://schemas.microsoft.com/office/drawing/2014/main" id="{3630CA7B-6263-4340-997A-5E519828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978415"/>
            <a:ext cx="5550568" cy="3879586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5" name="Picture 4" descr="A picture containing indoor, floor, clothing&#10;&#10;Description generated with high confidence">
            <a:extLst>
              <a:ext uri="{FF2B5EF4-FFF2-40B4-BE49-F238E27FC236}">
                <a16:creationId xmlns:a16="http://schemas.microsoft.com/office/drawing/2014/main" id="{CB2B6971-D4F7-4284-BCAA-68F1B8A25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712"/>
            <a:ext cx="3352800" cy="408622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502552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55" y="152400"/>
            <a:ext cx="12179968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Th 2:7-8 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mystery of iniquity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doth already work: 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he who now </a:t>
            </a:r>
            <a:r>
              <a:rPr lang="en-US" altLang="en-US" sz="5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letteth</a:t>
            </a:r>
            <a:r>
              <a:rPr lang="en-US" alt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let</a:t>
            </a:r>
          </a:p>
          <a:p>
            <a:pPr marL="0" indent="0" algn="ctr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katech’ō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holds down </a:t>
            </a:r>
            <a:r>
              <a:rPr lang="en-US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back)</a:t>
            </a: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He be taken out of the way. 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 shall that Wicked be revealed” </a:t>
            </a:r>
          </a:p>
          <a:p>
            <a:pPr marL="0" indent="0" algn="ctr">
              <a:buNone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God waiting for?</a:t>
            </a:r>
          </a:p>
          <a:p>
            <a:pPr marL="0" indent="0" algn="ctr">
              <a:buNone/>
            </a:pPr>
            <a:endParaRPr lang="en-US" alt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7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55" y="152400"/>
            <a:ext cx="6837145" cy="60960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Maybe he’s </a:t>
            </a:r>
          </a:p>
          <a:p>
            <a:pPr marL="0" indent="0" algn="ctr">
              <a:buNone/>
            </a:pP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waiting for you!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is not willing that any should perish,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that all should come to repentance” </a:t>
            </a:r>
          </a:p>
          <a:p>
            <a:pPr marL="0" indent="0" algn="ctr"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Peter 3:9 </a:t>
            </a:r>
          </a:p>
          <a:p>
            <a:pPr marL="0" indent="0" algn="ctr">
              <a:buNone/>
            </a:pPr>
            <a:endParaRPr lang="en-US" alt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able, indoor&#10;&#10;Description generated with very high confidence">
            <a:extLst>
              <a:ext uri="{FF2B5EF4-FFF2-40B4-BE49-F238E27FC236}">
                <a16:creationId xmlns:a16="http://schemas.microsoft.com/office/drawing/2014/main" id="{9110A600-DA7B-4723-A7E6-39E117FFE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96" y="0"/>
            <a:ext cx="5380629" cy="670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DE6AA-0987-4119-8AE6-4A724FD58BE1}"/>
              </a:ext>
            </a:extLst>
          </p:cNvPr>
          <p:cNvSpPr txBox="1"/>
          <p:nvPr/>
        </p:nvSpPr>
        <p:spPr>
          <a:xfrm>
            <a:off x="8077200" y="2438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</a:rPr>
              <a:t>R.S.V.P.</a:t>
            </a:r>
          </a:p>
        </p:txBody>
      </p:sp>
    </p:spTree>
    <p:extLst>
      <p:ext uri="{BB962C8B-B14F-4D97-AF65-F5344CB8AC3E}">
        <p14:creationId xmlns:p14="http://schemas.microsoft.com/office/powerpoint/2010/main" val="3914464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55" y="152400"/>
            <a:ext cx="6837145" cy="31242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Peter 3:10 </a:t>
            </a:r>
          </a:p>
          <a:p>
            <a:pPr marL="0" indent="0" algn="ctr">
              <a:buNone/>
            </a:pPr>
            <a:r>
              <a:rPr lang="en-US" alt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the day of the Lord will come…”</a:t>
            </a:r>
          </a:p>
          <a:p>
            <a:pPr marL="0" indent="0" algn="ctr">
              <a:buNone/>
            </a:pPr>
            <a:endParaRPr lang="en-US" alt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the coming of christ">
            <a:extLst>
              <a:ext uri="{FF2B5EF4-FFF2-40B4-BE49-F238E27FC236}">
                <a16:creationId xmlns:a16="http://schemas.microsoft.com/office/drawing/2014/main" id="{AA10457C-7388-4841-B204-10FCAC5E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03" y="-16042"/>
            <a:ext cx="5384800" cy="40386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B025F6-17DE-4607-A75D-63E2FCB75153}"/>
              </a:ext>
            </a:extLst>
          </p:cNvPr>
          <p:cNvSpPr/>
          <p:nvPr/>
        </p:nvSpPr>
        <p:spPr>
          <a:xfrm>
            <a:off x="104942" y="3962400"/>
            <a:ext cx="119821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Seeing then that all these shall be dissolved</a:t>
            </a:r>
          </a:p>
          <a:p>
            <a:pPr algn="ctr"/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what manner of persons ought ye to be?</a:t>
            </a:r>
          </a:p>
          <a:p>
            <a:pPr algn="ctr"/>
            <a:r>
              <a:rPr lang="en-US" alt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“looking for the coming of the day of God” </a:t>
            </a:r>
          </a:p>
          <a:p>
            <a:pPr marL="0" indent="0" algn="ctr">
              <a:buNone/>
            </a:pPr>
            <a:endParaRPr lang="en-US" alt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94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54864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5:16-18 instructs us to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“Redeem the time, because the days are evil.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be ye not unwise,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understanding what the will of the Lord is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 not drunk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(under the influence)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wine;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filled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(under the influence) </a:t>
            </a:r>
          </a:p>
          <a:p>
            <a:pPr marL="0" indent="0" algn="ctr">
              <a:buNone/>
            </a:pP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Spirit!”    </a:t>
            </a:r>
            <a:endParaRPr lang="en-US" altLang="en-US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26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&#10;&#10;Description generated with very high confidence">
            <a:extLst>
              <a:ext uri="{FF2B5EF4-FFF2-40B4-BE49-F238E27FC236}">
                <a16:creationId xmlns:a16="http://schemas.microsoft.com/office/drawing/2014/main" id="{7EF42A25-48B6-4813-AAF1-D1433888C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/>
          <a:stretch/>
        </p:blipFill>
        <p:spPr>
          <a:xfrm>
            <a:off x="0" y="95250"/>
            <a:ext cx="12115800" cy="666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A63A1-C1F2-4A30-8CC3-05E92A791636}"/>
              </a:ext>
            </a:extLst>
          </p:cNvPr>
          <p:cNvSpPr txBox="1"/>
          <p:nvPr/>
        </p:nvSpPr>
        <p:spPr>
          <a:xfrm>
            <a:off x="7467600" y="5334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/>
              <a:t>Revelation 22:17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9C92D-AECC-4D09-9479-303D8216D802}"/>
              </a:ext>
            </a:extLst>
          </p:cNvPr>
          <p:cNvSpPr txBox="1"/>
          <p:nvPr/>
        </p:nvSpPr>
        <p:spPr>
          <a:xfrm>
            <a:off x="381000" y="228600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“Behold I come quickly, and my reward is with me.”</a:t>
            </a:r>
          </a:p>
        </p:txBody>
      </p:sp>
    </p:spTree>
    <p:extLst>
      <p:ext uri="{BB962C8B-B14F-4D97-AF65-F5344CB8AC3E}">
        <p14:creationId xmlns:p14="http://schemas.microsoft.com/office/powerpoint/2010/main" val="326677198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36576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Eph. 5 instructs us on marriage and concludes with vs 32,33: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a great mystery: but I speak </a:t>
            </a:r>
          </a:p>
          <a:p>
            <a:pPr marL="0" indent="0" algn="ctr">
              <a:buNone/>
            </a:pPr>
            <a:r>
              <a:rPr lang="en-US" altLang="en-US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concerning Christ and the church.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Nevertheless let every one of you in particular so love his wife even as himself;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wife see that she reverence her husband.” </a:t>
            </a:r>
          </a:p>
        </p:txBody>
      </p:sp>
    </p:spTree>
    <p:extLst>
      <p:ext uri="{BB962C8B-B14F-4D97-AF65-F5344CB8AC3E}">
        <p14:creationId xmlns:p14="http://schemas.microsoft.com/office/powerpoint/2010/main" val="2475390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36576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“Mystery of Marriage” is that it’s a picture of our relationship with Christ.  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We’ve examined how the “Bride of Christ” is becoming increasingly “unfaithful” to Christ, and is being “wooed” by the god of this world.  </a:t>
            </a:r>
          </a:p>
          <a:p>
            <a:pPr marL="0" indent="0" algn="ctr"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11:1-3 </a:t>
            </a: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espoused you to one husband, that I may present you as a chaste virgin to Christ,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I fear, lest…as the serpent beguiled Eve…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your minds should be corrupted…”</a:t>
            </a:r>
            <a:endParaRPr lang="en-US" alt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8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12039600" cy="36576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of 2012, there are 2.4 billion professing “Christians” in the world.  (34 % people)  </a:t>
            </a:r>
          </a:p>
          <a:p>
            <a:pPr marL="0" indent="0" algn="ctr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73% of Americans identify as “Christians”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35% claim to be “Born again”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31% attend church at least monthly!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23% read the Bible (weekly).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17% are involved in some type of Small group.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Only 7% are “Evangelical”.  </a:t>
            </a:r>
          </a:p>
          <a:p>
            <a:pPr marL="0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George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Barna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“The State of the Church”. 2016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47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12039600" cy="36576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Barna’s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Definition of “Evangelical”: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Born again, with a personal faith that matters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 a Responsibility to share their faith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Satan actually Exists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Jesus was sinless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the Bible is Accurate,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Salvation is through Grace, not works,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is the personal, powerful creator. </a:t>
            </a:r>
          </a:p>
          <a:p>
            <a:pPr marL="0" indent="0" algn="ctr">
              <a:buNone/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Aka: 7% Biblical Christianity!</a:t>
            </a:r>
          </a:p>
          <a:p>
            <a:pPr marL="0" indent="0" algn="ctr">
              <a:buNone/>
            </a:pPr>
            <a:endParaRPr lang="en-US" alt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George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Barna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“The State of the Church”. 2016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12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12039600" cy="36576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3:14-18 describe this process of Satanic Seduction in Laodicea and vs 19-22 represents Jesus final warning to the church.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“As many as I love, I rebuke and chasten: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 zealous therefore, and repent.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I stand at the door, and knock: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 man hear my voice, and open the door,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come in to him...he that </a:t>
            </a:r>
            <a:r>
              <a:rPr lang="en-US" altLang="en-US" sz="4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I grant to sit with me in my throne”</a:t>
            </a:r>
          </a:p>
        </p:txBody>
      </p:sp>
    </p:spTree>
    <p:extLst>
      <p:ext uri="{BB962C8B-B14F-4D97-AF65-F5344CB8AC3E}">
        <p14:creationId xmlns:p14="http://schemas.microsoft.com/office/powerpoint/2010/main" val="1763293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59EEC22-143B-4484-AA0F-F693D9F34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12039600" cy="3657600"/>
          </a:xfrm>
          <a:ln/>
        </p:spPr>
        <p:txBody>
          <a:bodyPr vert="horz" wrap="square" lIns="26788" tIns="26788" rIns="218585" bIns="26788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very next verse (4:1) describes the Rapture of the true believers</a:t>
            </a:r>
          </a:p>
          <a:p>
            <a:pPr marL="0" indent="0" algn="ctr"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their subsequent evaluation!) </a:t>
            </a:r>
          </a:p>
        </p:txBody>
      </p:sp>
      <p:pic>
        <p:nvPicPr>
          <p:cNvPr id="3" name="Picture 2" descr="06">
            <a:extLst>
              <a:ext uri="{FF2B5EF4-FFF2-40B4-BE49-F238E27FC236}">
                <a16:creationId xmlns:a16="http://schemas.microsoft.com/office/drawing/2014/main" id="{AE8E973B-8589-4742-9620-196C2F62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880803"/>
            <a:ext cx="5560996" cy="39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397C53-1FEF-4C14-9C99-51C81CBACDD0}"/>
              </a:ext>
            </a:extLst>
          </p:cNvPr>
          <p:cNvSpPr/>
          <p:nvPr/>
        </p:nvSpPr>
        <p:spPr>
          <a:xfrm>
            <a:off x="340895" y="2886418"/>
            <a:ext cx="628690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will happen to all the “religious” people that are left after this?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door was shut”</a:t>
            </a:r>
          </a:p>
          <a:p>
            <a:pPr marL="0" indent="0" algn="ctr"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25:19</a:t>
            </a:r>
          </a:p>
        </p:txBody>
      </p:sp>
    </p:spTree>
    <p:extLst>
      <p:ext uri="{BB962C8B-B14F-4D97-AF65-F5344CB8AC3E}">
        <p14:creationId xmlns:p14="http://schemas.microsoft.com/office/powerpoint/2010/main" val="954198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1667</Words>
  <Application>Microsoft Office PowerPoint</Application>
  <PresentationFormat>Widescreen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Georgia</vt:lpstr>
      <vt:lpstr>Lucida Grande</vt:lpstr>
      <vt:lpstr>Times New Roman</vt:lpstr>
      <vt:lpstr>Wingdings</vt:lpstr>
      <vt:lpstr>ヒラギノ角ゴ Pro W3</vt:lpstr>
      <vt:lpstr>ヒラギノ角ゴ Pro W6</vt:lpstr>
      <vt:lpstr>Default Design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Tim. 2:15 “Study to show thyself approved unto God…</dc:title>
  <dc:creator>Keith Peters</dc:creator>
  <cp:lastModifiedBy>Keith Peters</cp:lastModifiedBy>
  <cp:revision>45</cp:revision>
  <dcterms:created xsi:type="dcterms:W3CDTF">2018-07-16T18:47:30Z</dcterms:created>
  <dcterms:modified xsi:type="dcterms:W3CDTF">2018-07-22T01:54:47Z</dcterms:modified>
</cp:coreProperties>
</file>