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55" r:id="rId2"/>
    <p:sldId id="361" r:id="rId3"/>
    <p:sldId id="337" r:id="rId4"/>
    <p:sldId id="295" r:id="rId5"/>
    <p:sldId id="354" r:id="rId6"/>
    <p:sldId id="308" r:id="rId7"/>
    <p:sldId id="338" r:id="rId8"/>
    <p:sldId id="339" r:id="rId9"/>
    <p:sldId id="343" r:id="rId10"/>
    <p:sldId id="345" r:id="rId11"/>
    <p:sldId id="312" r:id="rId12"/>
    <p:sldId id="344" r:id="rId13"/>
    <p:sldId id="314" r:id="rId14"/>
    <p:sldId id="342" r:id="rId15"/>
    <p:sldId id="347" r:id="rId16"/>
    <p:sldId id="351" r:id="rId17"/>
    <p:sldId id="340" r:id="rId18"/>
    <p:sldId id="352" r:id="rId19"/>
    <p:sldId id="311" r:id="rId20"/>
    <p:sldId id="353" r:id="rId21"/>
    <p:sldId id="364" r:id="rId22"/>
    <p:sldId id="357" r:id="rId23"/>
    <p:sldId id="349" r:id="rId24"/>
    <p:sldId id="348" r:id="rId25"/>
    <p:sldId id="346" r:id="rId26"/>
    <p:sldId id="363" r:id="rId27"/>
    <p:sldId id="359" r:id="rId28"/>
    <p:sldId id="362" r:id="rId29"/>
    <p:sldId id="360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C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BA4B5-14F4-456A-BD73-16E398C4C268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0DDAC-2845-477D-A450-D0D34433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18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0DDAC-2845-477D-A450-D0D34433BC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59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0DDAC-2845-477D-A450-D0D34433BC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99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0DDAC-2845-477D-A450-D0D34433BCD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64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0DDAC-2845-477D-A450-D0D34433BCD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61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A445-3DDB-481F-BC35-998946ABC2E9}" type="datetimeFigureOut">
              <a:rPr lang="en-US"/>
              <a:pPr>
                <a:defRPr/>
              </a:pPr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A4E8D-A468-4A5B-8442-8C46350AE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5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5E94D-2767-4E37-863B-82E09E907BFB}" type="datetimeFigureOut">
              <a:rPr lang="en-US"/>
              <a:pPr>
                <a:defRPr/>
              </a:pPr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385CF-340F-4087-86DA-FE5631FC7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1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10185-2D5E-4CC2-B2A7-FA741DEB3003}" type="datetimeFigureOut">
              <a:rPr lang="en-US"/>
              <a:pPr>
                <a:defRPr/>
              </a:pPr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CD457-FF2F-4903-B975-4F95362F7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FD9EC-45DB-4831-BFF9-6E46FEA0BA62}" type="datetimeFigureOut">
              <a:rPr lang="en-US"/>
              <a:pPr>
                <a:defRPr/>
              </a:pPr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EAEF9-1B43-4F46-803F-C77D4365C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64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2932-545C-442C-BE6D-19B99092915D}" type="datetimeFigureOut">
              <a:rPr lang="en-US"/>
              <a:pPr>
                <a:defRPr/>
              </a:pPr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26DA3-36FB-4965-BB2E-C791E9A87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2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39E5-3E69-4FDD-B30E-CB91A1216789}" type="datetimeFigureOut">
              <a:rPr lang="en-US"/>
              <a:pPr>
                <a:defRPr/>
              </a:pPr>
              <a:t>2/10/2024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24AF4-596D-4E01-AAE6-21AFB16F1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5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788DB-E6F0-4C8A-9FA2-CF54B8E3BA20}" type="datetimeFigureOut">
              <a:rPr lang="en-US"/>
              <a:pPr>
                <a:defRPr/>
              </a:pPr>
              <a:t>2/10/2024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4FFF-F660-435C-AE03-D9C4A1687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9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5CEA8-7AA6-4651-BED0-B6E02B2BEEE2}" type="datetimeFigureOut">
              <a:rPr lang="en-US"/>
              <a:pPr>
                <a:defRPr/>
              </a:pPr>
              <a:t>2/10/2024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6D550-5595-4AF2-9C46-DF179EB5A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9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0A345-A7C4-4FDA-BA67-7A27FDFC6D6C}" type="datetimeFigureOut">
              <a:rPr lang="en-US"/>
              <a:pPr>
                <a:defRPr/>
              </a:pPr>
              <a:t>2/10/2024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353A7-3C83-4392-8A69-25E8275E0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9D2BC-AB60-432E-B319-CBD5C94EAF2A}" type="datetimeFigureOut">
              <a:rPr lang="en-US"/>
              <a:pPr>
                <a:defRPr/>
              </a:pPr>
              <a:t>2/10/2024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1E466-337F-445C-B7DE-53C4B24A2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32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FBE19-6BDD-4196-A0E2-FDA53FB5C9A4}" type="datetimeFigureOut">
              <a:rPr lang="en-US"/>
              <a:pPr>
                <a:defRPr/>
              </a:pPr>
              <a:t>2/10/2024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34B6F-7CB5-4850-B96B-2B7C6B761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6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303A1D-BD20-4C4E-B18E-6FECC115C2A1}" type="datetimeFigureOut">
              <a:rPr lang="en-US"/>
              <a:pPr>
                <a:defRPr/>
              </a:pPr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9236DC-6004-4943-8A4B-B91C4A604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tephen Covey quote: We see the world, not as it is, but as...">
            <a:extLst>
              <a:ext uri="{FF2B5EF4-FFF2-40B4-BE49-F238E27FC236}">
                <a16:creationId xmlns:a16="http://schemas.microsoft.com/office/drawing/2014/main" id="{C75957A1-BB5D-C8CD-2BF1-B434EF7B7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778764"/>
            <a:ext cx="11277600" cy="530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A40684-C9B5-82B0-24D8-94C6896F8344}"/>
              </a:ext>
            </a:extLst>
          </p:cNvPr>
          <p:cNvSpPr txBox="1"/>
          <p:nvPr/>
        </p:nvSpPr>
        <p:spPr>
          <a:xfrm>
            <a:off x="4510414" y="1219200"/>
            <a:ext cx="7086600" cy="32624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see the world, not as it is,</a:t>
            </a:r>
          </a:p>
          <a:p>
            <a:pPr algn="ctr"/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as we are;  </a:t>
            </a:r>
          </a:p>
          <a:p>
            <a:pPr algn="ctr"/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Or, as we are conditioned to see it. </a:t>
            </a:r>
          </a:p>
        </p:txBody>
      </p:sp>
    </p:spTree>
    <p:extLst>
      <p:ext uri="{BB962C8B-B14F-4D97-AF65-F5344CB8AC3E}">
        <p14:creationId xmlns:p14="http://schemas.microsoft.com/office/powerpoint/2010/main" val="8997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F5031-558F-AC46-0683-95795A40D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3E2EDB-C4B1-1292-E43E-00A2749B0BF7}"/>
              </a:ext>
            </a:extLst>
          </p:cNvPr>
          <p:cNvSpPr txBox="1"/>
          <p:nvPr/>
        </p:nvSpPr>
        <p:spPr>
          <a:xfrm>
            <a:off x="0" y="0"/>
            <a:ext cx="12268200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B. This produces a </a:t>
            </a:r>
            <a:r>
              <a:rPr kumimoji="0" lang="en-US" sz="44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Myopia </a:t>
            </a:r>
            <a:r>
              <a:rPr kumimoji="0" lang="en-US" sz="44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400" b="1" baseline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hat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blinds us to:</a:t>
            </a:r>
          </a:p>
          <a:p>
            <a:pPr lvl="0"/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1)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God’s plan/purposes. 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Mt 16:22-26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“Then Peter took him, and began to rebuke him,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Be it far from thee, Lord: this shall not be unto thee!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…said to Peter, Get thee behind me, Satan: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thou art an offense 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3600" b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skandalon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snare. trap)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unto me: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thou </a:t>
            </a:r>
            <a:r>
              <a:rPr kumimoji="0" lang="en-US" sz="4400" b="1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savorest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not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Phroneo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interest, regard, value)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{from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phren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to understand, recognize,}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things that be of God, 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CA7F4E-92FF-BDD5-3467-28CCE5670E66}"/>
              </a:ext>
            </a:extLst>
          </p:cNvPr>
          <p:cNvSpPr txBox="1"/>
          <p:nvPr/>
        </p:nvSpPr>
        <p:spPr>
          <a:xfrm>
            <a:off x="2209800" y="5970865"/>
            <a:ext cx="8686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those that be of men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49542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-8106" y="22698"/>
            <a:ext cx="12268200" cy="6878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1) Blinds us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God’s plans/purposes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Mt 16:24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“Then said Jesus unto his disciples, If any man will come after me, let him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deny himself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aparne’omai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disown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6:19,20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take up his cross, </a:t>
            </a:r>
          </a:p>
          <a:p>
            <a:pPr>
              <a:spcBef>
                <a:spcPts val="600"/>
              </a:spcBef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2) This Blinds</a:t>
            </a:r>
            <a:r>
              <a:rPr kumimoji="0" lang="en-US" sz="4400" b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us to </a:t>
            </a:r>
            <a:r>
              <a:rPr kumimoji="0" lang="en-US" sz="4400" b="1" i="1" u="sng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our own prosperity</a:t>
            </a:r>
            <a:r>
              <a:rPr kumimoji="0" lang="en-US" sz="4400" b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25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whosoever will save his life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shall lose it: 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Apollymi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destroy {waste})</a:t>
            </a:r>
          </a:p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whosoever will lose his life for my sake </a:t>
            </a:r>
          </a:p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shall find it.”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9CDAB4-337B-AC09-49A6-5E76C85610CD}"/>
              </a:ext>
            </a:extLst>
          </p:cNvPr>
          <p:cNvSpPr txBox="1"/>
          <p:nvPr/>
        </p:nvSpPr>
        <p:spPr>
          <a:xfrm>
            <a:off x="6248400" y="2667000"/>
            <a:ext cx="44649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follow me. </a:t>
            </a:r>
          </a:p>
        </p:txBody>
      </p:sp>
    </p:spTree>
    <p:extLst>
      <p:ext uri="{BB962C8B-B14F-4D97-AF65-F5344CB8AC3E}">
        <p14:creationId xmlns:p14="http://schemas.microsoft.com/office/powerpoint/2010/main" val="89898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049B3-462C-CF0A-8FDB-C1AE11680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7087E6-6E39-B5DF-A6E5-CE7D558ACAAD}"/>
              </a:ext>
            </a:extLst>
          </p:cNvPr>
          <p:cNvSpPr txBox="1"/>
          <p:nvPr/>
        </p:nvSpPr>
        <p:spPr>
          <a:xfrm>
            <a:off x="-8106" y="22698"/>
            <a:ext cx="12268200" cy="7140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Myopia blinds us to God’s plan </a:t>
            </a:r>
            <a:r>
              <a:rPr lang="en-US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our Profit!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16:26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what is a man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profited,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ōphele’ō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benefited)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 he gain the whole world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lose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zēmio’ō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injure)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his own soul? 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 Cor</a:t>
            </a:r>
            <a:r>
              <a:rPr kumimoji="0" lang="en-US" sz="3600" b="1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3:15)</a:t>
            </a:r>
            <a:endParaRPr kumimoji="0" lang="en-US" sz="4800" b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 What shall</a:t>
            </a:r>
            <a:r>
              <a:rPr kumimoji="0" lang="en-US" sz="44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man give in exchange for his soul?</a:t>
            </a:r>
          </a:p>
          <a:p>
            <a:pPr algn="ctr"/>
            <a:r>
              <a:rPr lang="en-US" sz="4400" b="1" baseline="30000" dirty="0"/>
              <a:t>27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Son of man shall come in the glory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his Father with his angels;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then he shall reward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apodidōmi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recompense)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every man according to his works.”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(See also 1 Cor 3:9-15)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45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0" y="76200"/>
            <a:ext cx="12268200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Satan, Selfishness and Sin </a:t>
            </a: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inevitably cause:</a:t>
            </a:r>
          </a:p>
          <a:p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Suffering:  </a:t>
            </a:r>
          </a:p>
          <a:p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A. The Popular path ends in pain. 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7:13       </a:t>
            </a:r>
          </a:p>
          <a:p>
            <a:r>
              <a:rPr lang="en-US" sz="3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“broad is the way that leadeth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destruction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apōleia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Perdition, Destruction, Waste!) </a:t>
            </a:r>
          </a:p>
          <a:p>
            <a:pPr lvl="0" algn="ctr">
              <a:spcBef>
                <a:spcPts val="1200"/>
              </a:spcBef>
            </a:pP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14:12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There’s a way which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seems right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a man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yāshār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straight, even, pleasant, convenient)       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the end thereof are the ways of death.”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74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D6B89-FDBC-7348-EAFC-33BE5074F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566A85-D34E-F94F-688F-55A57983CADF}"/>
              </a:ext>
            </a:extLst>
          </p:cNvPr>
          <p:cNvSpPr txBox="1"/>
          <p:nvPr/>
        </p:nvSpPr>
        <p:spPr>
          <a:xfrm>
            <a:off x="-38100" y="0"/>
            <a:ext cx="12268200" cy="670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This is Satan’s Name and Nature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 9:11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they had a king over them, which is the angel of the bottomless pit, whose name in the Hebrew tongue is Abaddon,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in the Greek tongue hath his name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Apollyon.” 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(The Destroyer!)</a:t>
            </a:r>
          </a:p>
          <a:p>
            <a:pPr algn="ctr">
              <a:spcBef>
                <a:spcPts val="12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 10:10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thief cometh not but for to steal, and to kill,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to destroy!”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3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C6070-E19F-6194-6025-D133BE456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652024-285F-73B3-A448-160773E71D0D}"/>
              </a:ext>
            </a:extLst>
          </p:cNvPr>
          <p:cNvSpPr txBox="1"/>
          <p:nvPr/>
        </p:nvSpPr>
        <p:spPr>
          <a:xfrm>
            <a:off x="-38100" y="-76200"/>
            <a:ext cx="122682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This is Satan’s ultimate destiny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 Hell was created for Him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Mt 25:41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Depart from me, ye cursed, into everlasting fire,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prepared for the devil</a:t>
            </a:r>
            <a:r>
              <a:rPr kumimoji="0" lang="en-US" sz="4400" b="1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his angels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:”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 14:12-13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“How art thou fallen from heaven, O Lucifer, …For thou hast said in thine heart, I will ascend into heaven, I will exalt my throne above the stars of God: …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ctr">
              <a:buAutoNum type="arabicPlain" startAt="14"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will ascend …I will be like the most High.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Yet thou shalt be brought down to hell, 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the sides of the pit.”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1C279-984A-8499-7C43-366301068317}"/>
              </a:ext>
            </a:extLst>
          </p:cNvPr>
          <p:cNvSpPr txBox="1"/>
          <p:nvPr/>
        </p:nvSpPr>
        <p:spPr>
          <a:xfrm>
            <a:off x="6172200" y="762000"/>
            <a:ext cx="64348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those who follow him. 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96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AC894-EE20-78C5-A65C-4CB6896A8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8894DB-3E7A-0DA8-4354-AEC74240E3E2}"/>
              </a:ext>
            </a:extLst>
          </p:cNvPr>
          <p:cNvSpPr txBox="1"/>
          <p:nvPr/>
        </p:nvSpPr>
        <p:spPr>
          <a:xfrm>
            <a:off x="-38100" y="-76200"/>
            <a:ext cx="12268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 20:10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“And the devil that deceived them was cast into the lake of fire and brimstone, where the beast and the false prophet are, and shall be tormented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6" name="Picture 4" descr="The next time Satan reminds you of your past, remind him of his future ...">
            <a:extLst>
              <a:ext uri="{FF2B5EF4-FFF2-40B4-BE49-F238E27FC236}">
                <a16:creationId xmlns:a16="http://schemas.microsoft.com/office/drawing/2014/main" id="{D85B2BA5-17D9-A12E-0CF9-2176738C7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7562"/>
            <a:ext cx="12153900" cy="494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3C5A5B-5EC3-F4A9-D53D-AED800CA0F54}"/>
              </a:ext>
            </a:extLst>
          </p:cNvPr>
          <p:cNvSpPr txBox="1"/>
          <p:nvPr/>
        </p:nvSpPr>
        <p:spPr>
          <a:xfrm>
            <a:off x="942571" y="1941394"/>
            <a:ext cx="102687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day and night for ever and  ever. “</a:t>
            </a:r>
          </a:p>
        </p:txBody>
      </p:sp>
    </p:spTree>
    <p:extLst>
      <p:ext uri="{BB962C8B-B14F-4D97-AF65-F5344CB8AC3E}">
        <p14:creationId xmlns:p14="http://schemas.microsoft.com/office/powerpoint/2010/main" val="390647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E65BC-90C4-407A-7C42-740D034D6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A93531-60C3-F285-DDCE-15F8EB192532}"/>
              </a:ext>
            </a:extLst>
          </p:cNvPr>
          <p:cNvSpPr txBox="1"/>
          <p:nvPr/>
        </p:nvSpPr>
        <p:spPr>
          <a:xfrm>
            <a:off x="-76200" y="-76200"/>
            <a:ext cx="12344400" cy="7078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Satan, Selfishness and Sin </a:t>
            </a: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inevitably cause: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spcBef>
                <a:spcPts val="1200"/>
              </a:spcBef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Shortsightedness        2.  Suffering</a:t>
            </a:r>
          </a:p>
          <a:p>
            <a:pPr>
              <a:spcBef>
                <a:spcPts val="1200"/>
              </a:spcBef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Separation: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59:1-2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iniquities have </a:t>
            </a:r>
          </a:p>
          <a:p>
            <a:pPr lvl="0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separated between you and your God,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lvl="0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From God’s </a:t>
            </a:r>
            <a:r>
              <a:rPr lang="en-US" sz="4800" b="1" i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Presence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(Fellowship) </a:t>
            </a:r>
          </a:p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Gen. 3:8,10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“Adam and his wife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hid themselves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the </a:t>
            </a:r>
          </a:p>
          <a:p>
            <a:pPr lvl="0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presence of the LORD God …I was afraid”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 Jn 1:6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“If we say we have fellowship with him and walk in darkness, we lie, and do not the truth”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79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1BA1A-DBC8-161A-F5D5-2F40B4443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40F935-4B5F-1FB6-1F2B-229C7AB000EC}"/>
              </a:ext>
            </a:extLst>
          </p:cNvPr>
          <p:cNvSpPr txBox="1"/>
          <p:nvPr/>
        </p:nvSpPr>
        <p:spPr>
          <a:xfrm>
            <a:off x="76200" y="-76200"/>
            <a:ext cx="12192000" cy="8002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Separation: </a:t>
            </a:r>
          </a:p>
          <a:p>
            <a:pPr>
              <a:spcBef>
                <a:spcPts val="1200"/>
              </a:spcBef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God’s Presence (Fellowship)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Jn 1:5-6 </a:t>
            </a:r>
          </a:p>
          <a:p>
            <a:pPr lvl="0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From God’s </a:t>
            </a:r>
            <a:r>
              <a:rPr lang="en-US" sz="4800" b="1" i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Peace </a:t>
            </a:r>
          </a:p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1) Peace (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eirē’nē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comes from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eiro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“to join”!</a:t>
            </a:r>
          </a:p>
          <a:p>
            <a:pPr lvl="0"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“Know God, </a:t>
            </a: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 Peace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Gal 5:22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fruit of the Spirit is love, joy, peace…”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God,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Peace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Is 59:8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way of peace they know not”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(Is 48:22; 57:21)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“no peace to the wicked”</a:t>
            </a:r>
            <a:endParaRPr lang="en-US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88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-76200" y="76200"/>
            <a:ext cx="1234440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Satan, Selfishness, Sin Separate us from:</a:t>
            </a:r>
          </a:p>
          <a:p>
            <a:pPr>
              <a:spcBef>
                <a:spcPts val="1200"/>
              </a:spcBef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A.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God’s Presence           B. God’s Peace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C. God’s </a:t>
            </a:r>
            <a:r>
              <a:rPr lang="en-US" sz="4800" b="1" i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Paths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Jn 14:6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am the way…”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 16:11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“thou shalt show me the path of life…” 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4:18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path of the just is as the shining light, 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that shineth more and more unto the perfect day.      </a:t>
            </a: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way of the wicked is as darkness:</a:t>
            </a: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They know not at what the stumble”</a:t>
            </a: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550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B3393-08CE-7B0D-06E0-8FCAFD608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FD5879-03DF-30D5-E918-80D077B351D0}"/>
              </a:ext>
            </a:extLst>
          </p:cNvPr>
          <p:cNvSpPr txBox="1"/>
          <p:nvPr/>
        </p:nvSpPr>
        <p:spPr>
          <a:xfrm>
            <a:off x="0" y="-5417"/>
            <a:ext cx="12268200" cy="695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Who (what) conditions our perception?</a:t>
            </a: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Romans 12:1-3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beseech you therefore, brethren,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by the mercies of God, that ye present your bodies a living sacrifice, holy, acceptable unto God,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is your reasonable service.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not conformed to this world: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be ye transformed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the renewing of your mind,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ye may prove what is that good, and acceptable,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perfect, will of God.</a:t>
            </a:r>
          </a:p>
        </p:txBody>
      </p:sp>
    </p:spTree>
    <p:extLst>
      <p:ext uri="{BB962C8B-B14F-4D97-AF65-F5344CB8AC3E}">
        <p14:creationId xmlns:p14="http://schemas.microsoft.com/office/powerpoint/2010/main" val="376755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D17E4-3C7C-CBDF-1643-CB8F87ACC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CAC25C-FA0E-CA54-3B00-DD9D47775BB8}"/>
              </a:ext>
            </a:extLst>
          </p:cNvPr>
          <p:cNvSpPr txBox="1"/>
          <p:nvPr/>
        </p:nvSpPr>
        <p:spPr>
          <a:xfrm>
            <a:off x="-76200" y="76200"/>
            <a:ext cx="12344400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Satan, Selfishness, Sin Separate us from </a:t>
            </a:r>
          </a:p>
          <a:p>
            <a:pPr>
              <a:spcBef>
                <a:spcPts val="1200"/>
              </a:spcBef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God’s Presence, Peace, Paths</a:t>
            </a:r>
          </a:p>
          <a:p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D) God’s </a:t>
            </a:r>
            <a:r>
              <a:rPr lang="en-US" sz="4800" b="1" i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our Prosperity.  Jn 10:10</a:t>
            </a:r>
          </a:p>
          <a:p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Ro. 14:23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“whatsoever is not of faith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sin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spcBef>
                <a:spcPts val="1200"/>
              </a:spcBef>
            </a:pPr>
            <a:r>
              <a:rPr lang="en-US" sz="4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4:17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“to him that </a:t>
            </a: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knoweth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do good,</a:t>
            </a:r>
          </a:p>
          <a:p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and doeth it not,</a:t>
            </a:r>
          </a:p>
          <a:p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A34956-BACE-E6E6-2151-9125F8B7EA26}"/>
              </a:ext>
            </a:extLst>
          </p:cNvPr>
          <p:cNvSpPr txBox="1"/>
          <p:nvPr/>
        </p:nvSpPr>
        <p:spPr>
          <a:xfrm>
            <a:off x="6248400" y="3975024"/>
            <a:ext cx="6603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him it is sin!”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9C3FAD-062E-96C1-BBC5-B2CCB0D32E0C}"/>
              </a:ext>
            </a:extLst>
          </p:cNvPr>
          <p:cNvSpPr txBox="1"/>
          <p:nvPr/>
        </p:nvSpPr>
        <p:spPr>
          <a:xfrm>
            <a:off x="0" y="5002832"/>
            <a:ext cx="1211580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Hamartia, from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hamartano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to miss the mark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and so not share the prize.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4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370AF-F77E-99D6-ACCA-25C1F056D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440F59-3DA7-5617-9F17-3B7B8A3E7D65}"/>
              </a:ext>
            </a:extLst>
          </p:cNvPr>
          <p:cNvSpPr txBox="1"/>
          <p:nvPr/>
        </p:nvSpPr>
        <p:spPr>
          <a:xfrm>
            <a:off x="-76200" y="76200"/>
            <a:ext cx="12344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Satan, Selfishness, Sin Separate us from </a:t>
            </a:r>
          </a:p>
          <a:p>
            <a:pPr>
              <a:spcBef>
                <a:spcPts val="0"/>
              </a:spcBef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God’s Presence, Peace, Paths, and His Plan</a:t>
            </a:r>
          </a:p>
          <a:p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A06F57-F8E9-AD4E-B514-DB0280C6C416}"/>
              </a:ext>
            </a:extLst>
          </p:cNvPr>
          <p:cNvSpPr txBox="1"/>
          <p:nvPr/>
        </p:nvSpPr>
        <p:spPr>
          <a:xfrm>
            <a:off x="152400" y="1447800"/>
            <a:ext cx="1188720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Ro 8:5-8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they that are after the flesh do mind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phroneo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regard)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things of the flesh;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they that are after the Spirit the things of the Spirit.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to be carnally minded is death;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to be spiritually minded is life and peace.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Because the carnal mind is enmity against God: for it is not subject to the law of God, neither indeed can be.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then they that are in the flesh cannot please </a:t>
            </a:r>
            <a:r>
              <a:rPr lang="en-US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God.”</a:t>
            </a:r>
            <a:endParaRPr lang="en-US" sz="1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11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1F90B-B837-F646-9BD0-6D0620A4C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A3459F-8B47-9FD6-6678-B10E5F1A2745}"/>
              </a:ext>
            </a:extLst>
          </p:cNvPr>
          <p:cNvSpPr txBox="1"/>
          <p:nvPr/>
        </p:nvSpPr>
        <p:spPr>
          <a:xfrm>
            <a:off x="-38100" y="-76200"/>
            <a:ext cx="1226820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Satan, Self and Sin ultimately produces: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Shortsightedness, Suffering, Separation: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Ps 9:16-17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LORD is known by the judgment which he </a:t>
            </a: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executeth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wicked is snared in the work of his own hands. </a:t>
            </a:r>
          </a:p>
          <a:p>
            <a:pPr algn="ctr">
              <a:spcBef>
                <a:spcPts val="0"/>
              </a:spcBef>
            </a:pP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Higgaion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(from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hāgâ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mediate)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Selah.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(pause)</a:t>
            </a:r>
          </a:p>
          <a:p>
            <a:pPr algn="ctr">
              <a:spcBef>
                <a:spcPts val="0"/>
              </a:spcBef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wicked shall be turned into hell, </a:t>
            </a:r>
          </a:p>
          <a:p>
            <a:pPr algn="ctr">
              <a:spcBef>
                <a:spcPts val="0"/>
              </a:spcBef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all the nations that forget God. “</a:t>
            </a:r>
          </a:p>
          <a:p>
            <a:pPr>
              <a:spcBef>
                <a:spcPts val="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62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1D47F-C35D-9A9E-5B53-2E14B2BFB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00A00B-B88B-86E9-9510-2D1337F33C3A}"/>
              </a:ext>
            </a:extLst>
          </p:cNvPr>
          <p:cNvSpPr txBox="1"/>
          <p:nvPr/>
        </p:nvSpPr>
        <p:spPr>
          <a:xfrm>
            <a:off x="-38100" y="-76200"/>
            <a:ext cx="1226820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Ro. 6:23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wages of sin is death!”</a:t>
            </a:r>
          </a:p>
          <a:p>
            <a:pPr>
              <a:spcBef>
                <a:spcPts val="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Ez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18:4,20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soul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sinneth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it shall die.”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Mt 7:22-23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Many will say to me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that day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Lord, Lord, have we not…done many marvelous works?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13E89-7AB1-247A-1799-5AA83F71DCA1}"/>
              </a:ext>
            </a:extLst>
          </p:cNvPr>
          <p:cNvSpPr txBox="1"/>
          <p:nvPr/>
        </p:nvSpPr>
        <p:spPr>
          <a:xfrm>
            <a:off x="83820" y="2650415"/>
            <a:ext cx="12115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then will I profess unto them, 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30" name="Picture 6" descr="The Great White Throne Judgment - Eastern Gate Baptist Church">
            <a:extLst>
              <a:ext uri="{FF2B5EF4-FFF2-40B4-BE49-F238E27FC236}">
                <a16:creationId xmlns:a16="http://schemas.microsoft.com/office/drawing/2014/main" id="{403BC7CA-A2A5-A6D5-DF93-5068F011B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73928"/>
            <a:ext cx="6553200" cy="348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F0FC68-3EB8-51FB-FCF6-83080E689023}"/>
              </a:ext>
            </a:extLst>
          </p:cNvPr>
          <p:cNvSpPr txBox="1"/>
          <p:nvPr/>
        </p:nvSpPr>
        <p:spPr>
          <a:xfrm>
            <a:off x="94488" y="3581400"/>
            <a:ext cx="539191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never knew you: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depart from me,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 that work iniquity.”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15788E-2CC7-D30E-D2EE-91EAEA3FEB17}"/>
              </a:ext>
            </a:extLst>
          </p:cNvPr>
          <p:cNvSpPr txBox="1"/>
          <p:nvPr/>
        </p:nvSpPr>
        <p:spPr>
          <a:xfrm>
            <a:off x="7543800" y="633478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Rev. 20:11-15</a:t>
            </a:r>
          </a:p>
        </p:txBody>
      </p:sp>
    </p:spTree>
    <p:extLst>
      <p:ext uri="{BB962C8B-B14F-4D97-AF65-F5344CB8AC3E}">
        <p14:creationId xmlns:p14="http://schemas.microsoft.com/office/powerpoint/2010/main" val="123881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4DE5A-3ACF-8CD3-9F9A-AD271E61F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86F19E-86D4-2D1C-2B23-3C0D8D18F33A}"/>
              </a:ext>
            </a:extLst>
          </p:cNvPr>
          <p:cNvSpPr txBox="1"/>
          <p:nvPr/>
        </p:nvSpPr>
        <p:spPr>
          <a:xfrm>
            <a:off x="-38100" y="-76200"/>
            <a:ext cx="12268200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This is sin’s ultimate destiny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algn="ctr">
              <a:spcBef>
                <a:spcPts val="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Rev. 20:12-14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saw the dead, stand before God; 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books were opened: and another book was opened, which is the book of life: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…and the dead were judged out of those things which were written in the books, 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their works. </a:t>
            </a:r>
          </a:p>
          <a:p>
            <a:pPr lvl="0" algn="ctr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death and hell were cast into the lake of fire. </a:t>
            </a:r>
          </a:p>
          <a:p>
            <a:pPr lvl="0" algn="ctr">
              <a:spcBef>
                <a:spcPts val="0"/>
              </a:spcBef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This is the second death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29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B55EBC-7B5B-4717-E019-7A99C408B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reat White Throne Judgement - YouTube">
            <a:extLst>
              <a:ext uri="{FF2B5EF4-FFF2-40B4-BE49-F238E27FC236}">
                <a16:creationId xmlns:a16="http://schemas.microsoft.com/office/drawing/2014/main" id="{EB981E0A-87D2-A54C-7DA8-BDA1B0E833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" r="24063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3B9D91-0AAE-BD2D-3099-6A7B1220893A}"/>
              </a:ext>
            </a:extLst>
          </p:cNvPr>
          <p:cNvSpPr txBox="1"/>
          <p:nvPr/>
        </p:nvSpPr>
        <p:spPr>
          <a:xfrm>
            <a:off x="4935" y="-76200"/>
            <a:ext cx="5481466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whosoever was not found written in the book of life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was cast into the lake of fire.“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Rev. 3:5; 13:8; 17:8; 20:12; 21:27; 22:19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085563-05D1-274C-81DD-D71CB4874890}"/>
              </a:ext>
            </a:extLst>
          </p:cNvPr>
          <p:cNvSpPr txBox="1"/>
          <p:nvPr/>
        </p:nvSpPr>
        <p:spPr>
          <a:xfrm>
            <a:off x="0" y="4419600"/>
            <a:ext cx="11864502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John 8:24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if ye believe not that </a:t>
            </a:r>
            <a:r>
              <a:rPr 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he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 shall die in your sins…”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Jn 3:18;36  </a:t>
            </a:r>
          </a:p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10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522D7-A32E-282B-B7EB-AAB786C2F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383FD7-263A-54E8-8BA6-5C2AD01EC17B}"/>
              </a:ext>
            </a:extLst>
          </p:cNvPr>
          <p:cNvSpPr txBox="1"/>
          <p:nvPr/>
        </p:nvSpPr>
        <p:spPr>
          <a:xfrm>
            <a:off x="26504" y="0"/>
            <a:ext cx="12268200" cy="61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Genuine believers will be spared from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t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his judgment,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2 Tim 2:19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Nevertheless, the foundation of God </a:t>
            </a: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standeth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sure,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having this seal,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Lord </a:t>
            </a: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knoweth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them that are his.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(Jn 10:27)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And, Let every one that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nameth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 name of Christ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depart from iniquity.” </a:t>
            </a:r>
            <a:b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DA5CB5-C5E0-83F9-AC5D-A6ED40B9E135}"/>
              </a:ext>
            </a:extLst>
          </p:cNvPr>
          <p:cNvSpPr txBox="1"/>
          <p:nvPr/>
        </p:nvSpPr>
        <p:spPr>
          <a:xfrm>
            <a:off x="4114800" y="838200"/>
            <a:ext cx="83741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not all judgment!</a:t>
            </a:r>
          </a:p>
        </p:txBody>
      </p:sp>
    </p:spTree>
    <p:extLst>
      <p:ext uri="{BB962C8B-B14F-4D97-AF65-F5344CB8AC3E}">
        <p14:creationId xmlns:p14="http://schemas.microsoft.com/office/powerpoint/2010/main" val="38945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2D9007-D5F5-FD13-37BA-AEF5BF99A704}"/>
              </a:ext>
            </a:extLst>
          </p:cNvPr>
          <p:cNvSpPr txBox="1"/>
          <p:nvPr/>
        </p:nvSpPr>
        <p:spPr>
          <a:xfrm>
            <a:off x="26504" y="0"/>
            <a:ext cx="122682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Genuine believers will be spared from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this judgment, </a:t>
            </a:r>
            <a:r>
              <a:rPr lang="en-US" sz="60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not all judgment!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FDD90A-FD35-A897-E80D-398EDD459375}"/>
              </a:ext>
            </a:extLst>
          </p:cNvPr>
          <p:cNvSpPr txBox="1"/>
          <p:nvPr/>
        </p:nvSpPr>
        <p:spPr>
          <a:xfrm>
            <a:off x="0" y="1846660"/>
            <a:ext cx="1203960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3200" b="1" dirty="0"/>
              <a:t>Eccl 12:13,14 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“Let us hear the conclusion of the whole matter: Fear God, and keep his commandments: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this is the whole duty of man.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God shall bring every work into judgment,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with every secret thing,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(See Heb. 4:12,13)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whether it be good, or whether it be evil.”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85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6A050-C673-E697-E0DE-4E347526C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bema judgment seat of christ - kesilsd">
            <a:extLst>
              <a:ext uri="{FF2B5EF4-FFF2-40B4-BE49-F238E27FC236}">
                <a16:creationId xmlns:a16="http://schemas.microsoft.com/office/drawing/2014/main" id="{2E897BAE-137A-1CEA-ACCF-4BC53EF8E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23244" r="6819" b="9716"/>
          <a:stretch/>
        </p:blipFill>
        <p:spPr bwMode="auto">
          <a:xfrm>
            <a:off x="9427" y="-38683"/>
            <a:ext cx="1230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6E896A-AEF6-C97A-A5B2-CEBFBEBC4A5E}"/>
              </a:ext>
            </a:extLst>
          </p:cNvPr>
          <p:cNvSpPr txBox="1"/>
          <p:nvPr/>
        </p:nvSpPr>
        <p:spPr>
          <a:xfrm>
            <a:off x="304800" y="3048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 Cor 5:10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94F962-E1E1-3DE1-2B82-AD1689B8AA4E}"/>
              </a:ext>
            </a:extLst>
          </p:cNvPr>
          <p:cNvSpPr txBox="1"/>
          <p:nvPr/>
        </p:nvSpPr>
        <p:spPr>
          <a:xfrm>
            <a:off x="92500" y="3390317"/>
            <a:ext cx="12115800" cy="1938992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“we must all appear before the judgment seat of Christ; that every one may receive the things done in his body, according to that he hath done, whether good or bad.”</a:t>
            </a:r>
          </a:p>
        </p:txBody>
      </p:sp>
    </p:spTree>
    <p:extLst>
      <p:ext uri="{BB962C8B-B14F-4D97-AF65-F5344CB8AC3E}">
        <p14:creationId xmlns:p14="http://schemas.microsoft.com/office/powerpoint/2010/main" val="3191559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2B3D4-AFB1-5C70-67FC-69B2B7774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bema judgment seat of christ - kesilsd">
            <a:extLst>
              <a:ext uri="{FF2B5EF4-FFF2-40B4-BE49-F238E27FC236}">
                <a16:creationId xmlns:a16="http://schemas.microsoft.com/office/drawing/2014/main" id="{27004E58-3CDE-3959-49D1-3CF9B6EBA4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23244" r="6819" b="9716"/>
          <a:stretch/>
        </p:blipFill>
        <p:spPr bwMode="auto">
          <a:xfrm>
            <a:off x="0" y="0"/>
            <a:ext cx="1230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981B8E-73B9-6128-E933-8F6AA2517E4F}"/>
              </a:ext>
            </a:extLst>
          </p:cNvPr>
          <p:cNvSpPr txBox="1"/>
          <p:nvPr/>
        </p:nvSpPr>
        <p:spPr>
          <a:xfrm>
            <a:off x="533400" y="76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 Cor 5:11,20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400312-0D3A-A816-22BD-99F6ED3F4643}"/>
              </a:ext>
            </a:extLst>
          </p:cNvPr>
          <p:cNvSpPr txBox="1"/>
          <p:nvPr/>
        </p:nvSpPr>
        <p:spPr>
          <a:xfrm>
            <a:off x="1066800" y="2133600"/>
            <a:ext cx="11024616" cy="1569660"/>
          </a:xfrm>
          <a:prstGeom prst="rect">
            <a:avLst/>
          </a:prstGeom>
          <a:solidFill>
            <a:schemeClr val="bg1">
              <a:alpha val="83000"/>
            </a:schemeClr>
          </a:solidFill>
          <a:effectLst>
            <a:softEdge rad="2159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“knowing therefore the terror of the Lord, we persuade men…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D4B094-25AD-5B1C-A536-147AC1C86D85}"/>
              </a:ext>
            </a:extLst>
          </p:cNvPr>
          <p:cNvSpPr txBox="1"/>
          <p:nvPr/>
        </p:nvSpPr>
        <p:spPr>
          <a:xfrm>
            <a:off x="2411572" y="5997515"/>
            <a:ext cx="7477655" cy="92333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 ye reconciled to God.”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1BD029-9A22-63F2-83FF-C151963DDF06}"/>
              </a:ext>
            </a:extLst>
          </p:cNvPr>
          <p:cNvSpPr txBox="1"/>
          <p:nvPr/>
        </p:nvSpPr>
        <p:spPr>
          <a:xfrm>
            <a:off x="-38100" y="3526948"/>
            <a:ext cx="12268200" cy="1323439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889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 then we are ambassadors for Christ, as though God did beseech you by us: we pray you in Christ's stead, </a:t>
            </a:r>
          </a:p>
        </p:txBody>
      </p:sp>
    </p:spTree>
    <p:extLst>
      <p:ext uri="{BB962C8B-B14F-4D97-AF65-F5344CB8AC3E}">
        <p14:creationId xmlns:p14="http://schemas.microsoft.com/office/powerpoint/2010/main" val="179281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ist 97+ Background Images Cat Looking At Lion In Mirror Updated">
            <a:extLst>
              <a:ext uri="{FF2B5EF4-FFF2-40B4-BE49-F238E27FC236}">
                <a16:creationId xmlns:a16="http://schemas.microsoft.com/office/drawing/2014/main" id="{B6B25791-CBD2-6B56-A893-D19933E62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88" y="1219200"/>
            <a:ext cx="5539715" cy="5618922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re you the lion or are you the tabby cat?">
            <a:extLst>
              <a:ext uri="{FF2B5EF4-FFF2-40B4-BE49-F238E27FC236}">
                <a16:creationId xmlns:a16="http://schemas.microsoft.com/office/drawing/2014/main" id="{A4AAE9BF-D6A7-8EFE-946A-EC8F6254A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55323"/>
            <a:ext cx="6284810" cy="5234418"/>
          </a:xfrm>
          <a:prstGeom prst="rect">
            <a:avLst/>
          </a:prstGeom>
          <a:noFill/>
          <a:effectLst>
            <a:softEdge rad="520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92237C-899F-7B5D-BD4E-239FF5F09A6F}"/>
              </a:ext>
            </a:extLst>
          </p:cNvPr>
          <p:cNvSpPr txBox="1"/>
          <p:nvPr/>
        </p:nvSpPr>
        <p:spPr>
          <a:xfrm>
            <a:off x="132488" y="1359814"/>
            <a:ext cx="5637638" cy="1200329"/>
          </a:xfrm>
          <a:prstGeom prst="rect">
            <a:avLst/>
          </a:prstGeom>
          <a:solidFill>
            <a:schemeClr val="tx1">
              <a:alpha val="42000"/>
            </a:schemeClr>
          </a:solidFill>
          <a:effectLst>
            <a:softEdge rad="76200"/>
          </a:effectLst>
        </p:spPr>
        <p:txBody>
          <a:bodyPr wrap="square">
            <a:spAutoFit/>
          </a:bodyPr>
          <a:lstStyle/>
          <a:p>
            <a:pPr algn="ctr"/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“not to think of himself more highly than he ought”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63E5A8-31FB-DCA9-4A1C-4B630969722A}"/>
              </a:ext>
            </a:extLst>
          </p:cNvPr>
          <p:cNvSpPr txBox="1"/>
          <p:nvPr/>
        </p:nvSpPr>
        <p:spPr>
          <a:xfrm>
            <a:off x="5970787" y="1359814"/>
            <a:ext cx="5230613" cy="769441"/>
          </a:xfrm>
          <a:prstGeom prst="rect">
            <a:avLst/>
          </a:prstGeom>
          <a:solidFill>
            <a:schemeClr val="tx1">
              <a:alpha val="50000"/>
            </a:schemeClr>
          </a:solidFill>
          <a:effectLst>
            <a:softEdge rad="114300"/>
          </a:effectLst>
        </p:spPr>
        <p:txBody>
          <a:bodyPr wrap="square">
            <a:spAutoFit/>
          </a:bodyPr>
          <a:lstStyle/>
          <a:p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“but to think soberly”</a:t>
            </a: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EFFEA6-61AF-6F2C-693D-7EE3A89EE668}"/>
              </a:ext>
            </a:extLst>
          </p:cNvPr>
          <p:cNvSpPr txBox="1"/>
          <p:nvPr/>
        </p:nvSpPr>
        <p:spPr>
          <a:xfrm>
            <a:off x="941587" y="36375"/>
            <a:ext cx="10058400" cy="1323439"/>
          </a:xfrm>
          <a:prstGeom prst="rect">
            <a:avLst/>
          </a:prstGeom>
          <a:solidFill>
            <a:schemeClr val="tx1">
              <a:alpha val="38000"/>
            </a:schemeClr>
          </a:solidFill>
          <a:effectLst>
            <a:softEdge rad="165100"/>
          </a:effectLst>
        </p:spPr>
        <p:txBody>
          <a:bodyPr wrap="square">
            <a:spAutoFit/>
          </a:bodyPr>
          <a:lstStyle/>
          <a:p>
            <a:pPr algn="ctr"/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 “For I say, through the grace given unto me, </a:t>
            </a:r>
          </a:p>
          <a:p>
            <a:pPr algn="ctr"/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 every man that is among you,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874586-0C7A-41F7-5A70-938E5D5D3526}"/>
              </a:ext>
            </a:extLst>
          </p:cNvPr>
          <p:cNvSpPr txBox="1"/>
          <p:nvPr/>
        </p:nvSpPr>
        <p:spPr>
          <a:xfrm>
            <a:off x="1018818" y="5435126"/>
            <a:ext cx="9809842" cy="1446550"/>
          </a:xfrm>
          <a:prstGeom prst="rect">
            <a:avLst/>
          </a:prstGeom>
          <a:solidFill>
            <a:schemeClr val="tx1">
              <a:alpha val="36000"/>
            </a:schemeClr>
          </a:solidFill>
          <a:effectLst>
            <a:softEdge rad="165100"/>
          </a:effectLst>
        </p:spPr>
        <p:txBody>
          <a:bodyPr wrap="square">
            <a:spAutoFit/>
          </a:bodyPr>
          <a:lstStyle/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according as God hath dealt to every man</a:t>
            </a:r>
          </a:p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measure of faith.”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73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0" y="76200"/>
            <a:ext cx="12268200" cy="757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Cause: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Our Perception </a:t>
            </a: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(Conscience) </a:t>
            </a:r>
          </a:p>
          <a:p>
            <a:pPr algn="ctr"/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has been Polluted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Corrupted)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by: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Satan 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Cor 4:4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“blinded the minds…”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Self </a:t>
            </a:r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(interest/perspective)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Jer. 17:9</a:t>
            </a:r>
          </a:p>
          <a:p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“The heart is deceitful …and desperately wicked…”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Sin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Ro. 1:21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Became vain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mataio’ō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idolatrous) </a:t>
            </a:r>
          </a:p>
          <a:p>
            <a:r>
              <a:rPr lang="en-US" sz="36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 their imagination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dialogismos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’: reasoning {logic})</a:t>
            </a: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and their foolish heart was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darkened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Skotizo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obscured)</a:t>
            </a:r>
          </a:p>
          <a:p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51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E41FB-5D4F-F6C1-5BE2-C1B312AAB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012F66-4880-7BC1-5BF3-BE80A12152E4}"/>
              </a:ext>
            </a:extLst>
          </p:cNvPr>
          <p:cNvSpPr txBox="1"/>
          <p:nvPr/>
        </p:nvSpPr>
        <p:spPr>
          <a:xfrm>
            <a:off x="-76200" y="76200"/>
            <a:ext cx="12344400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Valentines day originated with Roman festival of Lupercalia (Feb. 13 to 15) in which they sacrificed goats and dogs, then whipped women with the hides/blood of the animals they had just slain.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10 Bizarre Facts About Lupercalia, The Original St Valentine's Day -  Listverse">
            <a:extLst>
              <a:ext uri="{FF2B5EF4-FFF2-40B4-BE49-F238E27FC236}">
                <a16:creationId xmlns:a16="http://schemas.microsoft.com/office/drawing/2014/main" id="{DE34833E-F576-C19E-B913-BD9B96677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447" y="2529883"/>
            <a:ext cx="7747000" cy="4114800"/>
          </a:xfrm>
          <a:prstGeom prst="rect">
            <a:avLst/>
          </a:prstGeom>
          <a:noFill/>
          <a:effectLst>
            <a:softEdge rad="457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7731E1-D3E7-E8F8-88E4-4B1204CEFC97}"/>
              </a:ext>
            </a:extLst>
          </p:cNvPr>
          <p:cNvSpPr txBox="1"/>
          <p:nvPr/>
        </p:nvSpPr>
        <p:spPr>
          <a:xfrm>
            <a:off x="-280447" y="2977090"/>
            <a:ext cx="641022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Men drew women’s names from a jar and then spent the festival in riotous celebration of the Roman fertility god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Lupercus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590FC7-6B10-E306-AF04-55DB64D89B8B}"/>
              </a:ext>
            </a:extLst>
          </p:cNvPr>
          <p:cNvSpPr txBox="1"/>
          <p:nvPr/>
        </p:nvSpPr>
        <p:spPr>
          <a:xfrm>
            <a:off x="0" y="6407755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</a:rPr>
              <a:t>https://www.history.com/topics/ancient-rome/lupercalia</a:t>
            </a:r>
          </a:p>
        </p:txBody>
      </p:sp>
    </p:spTree>
    <p:extLst>
      <p:ext uri="{BB962C8B-B14F-4D97-AF65-F5344CB8AC3E}">
        <p14:creationId xmlns:p14="http://schemas.microsoft.com/office/powerpoint/2010/main" val="206365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C37C3-E488-6E75-EE10-5B218E15752B}"/>
              </a:ext>
            </a:extLst>
          </p:cNvPr>
          <p:cNvSpPr txBox="1"/>
          <p:nvPr/>
        </p:nvSpPr>
        <p:spPr>
          <a:xfrm>
            <a:off x="0" y="-33779"/>
            <a:ext cx="12268200" cy="717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Consequences: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Satan, Selfishness and Sin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will inevitably produce:</a:t>
            </a:r>
          </a:p>
          <a:p>
            <a:pPr marL="1143000" indent="-1143000">
              <a:buAutoNum type="arabicPeriod"/>
            </a:pP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60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hortsighted</a:t>
            </a: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6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ness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Satan, Selfishness and Sin </a:t>
            </a:r>
            <a:r>
              <a:rPr lang="en-US" sz="48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Seasonal!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4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1)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Moses Recognized this! Heb. 11:25,26</a:t>
            </a:r>
          </a:p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“Choosing rather to suffer affliction…</a:t>
            </a:r>
          </a:p>
          <a:p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than to enjoy the pleasures</a:t>
            </a:r>
            <a:r>
              <a:rPr kumimoji="0" lang="en-US" sz="44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of sin </a:t>
            </a:r>
          </a:p>
          <a:p>
            <a:pPr algn="ctr"/>
            <a:r>
              <a:rPr lang="en-US" sz="4400" b="1" i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…For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had respect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(from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blepo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aware of)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the recompense of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reward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apodidōmi</a:t>
            </a:r>
            <a:r>
              <a:rPr lang="en-US" sz="36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remuneration!)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EED979-3A55-0E3B-9A4F-05C4238CCDDF}"/>
              </a:ext>
            </a:extLst>
          </p:cNvPr>
          <p:cNvSpPr txBox="1"/>
          <p:nvPr/>
        </p:nvSpPr>
        <p:spPr>
          <a:xfrm>
            <a:off x="-304800" y="403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E3E144-DC9F-D6AE-07B0-CCC79337C5EB}"/>
              </a:ext>
            </a:extLst>
          </p:cNvPr>
          <p:cNvSpPr txBox="1"/>
          <p:nvPr/>
        </p:nvSpPr>
        <p:spPr>
          <a:xfrm>
            <a:off x="6781800" y="4648200"/>
            <a:ext cx="64693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a season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261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D92F8-6689-EDA8-65FF-50E978A9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F990C0-B4CF-C8CF-D019-C8DE395BD23D}"/>
              </a:ext>
            </a:extLst>
          </p:cNvPr>
          <p:cNvSpPr txBox="1"/>
          <p:nvPr/>
        </p:nvSpPr>
        <p:spPr>
          <a:xfrm>
            <a:off x="0" y="76200"/>
            <a:ext cx="122682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indent="-1143000">
              <a:buAutoNum type="arabicPeriod"/>
            </a:pP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60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hortsighted</a:t>
            </a: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6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ness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lvl="0"/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Satan, Selfishness and Sin are Seasonal! 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2) Solomon learned</a:t>
            </a:r>
            <a:r>
              <a:rPr kumimoji="0" lang="en-US" sz="5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this! 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ccl 11:9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“Rejoice, O young man, in thy youth; … and walk in the ways of thine heart, and in the sight of thine eyes: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know thou, that for all these things </a:t>
            </a:r>
          </a:p>
          <a:p>
            <a:pPr algn="ctr"/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 will bring thee into 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judgment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 </a:t>
            </a:r>
          </a:p>
          <a:p>
            <a:pPr algn="ctr"/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mišpāṭ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:’ to measure and give a verdict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(also 12:13,14)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0C8B2-2DA3-94DA-0E2F-9A431B08E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F1B088-BA50-97A0-FA7E-F96F60DDDB38}"/>
              </a:ext>
            </a:extLst>
          </p:cNvPr>
          <p:cNvSpPr txBox="1"/>
          <p:nvPr/>
        </p:nvSpPr>
        <p:spPr>
          <a:xfrm>
            <a:off x="0" y="-76200"/>
            <a:ext cx="12268200" cy="7355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Satan, Selfishness and Sin are Seasonal! 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3) The rich fool learned this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(too</a:t>
            </a:r>
            <a:r>
              <a:rPr kumimoji="0" lang="en-US" sz="5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late!)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Lk 12:16-21  19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will say to my soul, Soul, thou hast much goods laid up for many years;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take thine ease, eat, drink, and be merry. </a:t>
            </a:r>
          </a:p>
          <a:p>
            <a:pPr algn="ctr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But God said unto him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 fool!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night shall thy soul be required of thee,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whose shall those things be…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 is he that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layeth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up treasure for himself,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is not rich toward God. ”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10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B31C1-E380-6415-AC08-05B17B165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A303D0-0D26-2A1F-A1FA-316D14F625A1}"/>
              </a:ext>
            </a:extLst>
          </p:cNvPr>
          <p:cNvSpPr txBox="1"/>
          <p:nvPr/>
        </p:nvSpPr>
        <p:spPr>
          <a:xfrm>
            <a:off x="0" y="0"/>
            <a:ext cx="12268200" cy="7817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Shortsighted-ness</a:t>
            </a: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Satan, Selfishness and Sin are Seasonal! 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B. They produce a spiritual </a:t>
            </a:r>
            <a:r>
              <a:rPr kumimoji="0" lang="en-US" sz="44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Myopia </a:t>
            </a:r>
          </a:p>
          <a:p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sz="4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(near sightedness) </a:t>
            </a:r>
            <a:r>
              <a:rPr kumimoji="0" lang="en-US" sz="44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blinds us to:</a:t>
            </a:r>
          </a:p>
          <a:p>
            <a:r>
              <a:rPr lang="en-US" sz="4000" b="1" baseline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1) 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God’s plan/purposes. 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Mt 16:21-27</a:t>
            </a:r>
            <a:endParaRPr kumimoji="0" lang="en-US" sz="4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Moments after Peter acknowledges Jesus’ divinity: </a:t>
            </a:r>
          </a:p>
          <a:p>
            <a:pPr algn="ctr"/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that time forth began Jesus to shew unto his disciples, how that he must go unto Jerusalem, and suffer many things of the elders and chief priests and scribes,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be killed, and be raised again the third day. </a:t>
            </a:r>
          </a:p>
          <a:p>
            <a:pPr algn="ctr"/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91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2302</Words>
  <Application>Microsoft Office PowerPoint</Application>
  <PresentationFormat>Widescreen</PresentationFormat>
  <Paragraphs>209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Aptos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62</cp:revision>
  <dcterms:created xsi:type="dcterms:W3CDTF">2011-06-07T04:33:49Z</dcterms:created>
  <dcterms:modified xsi:type="dcterms:W3CDTF">2024-02-11T02:34:19Z</dcterms:modified>
</cp:coreProperties>
</file>