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7"/>
  </p:notesMasterIdLst>
  <p:sldIdLst>
    <p:sldId id="532" r:id="rId3"/>
    <p:sldId id="566" r:id="rId4"/>
    <p:sldId id="659" r:id="rId5"/>
    <p:sldId id="602" r:id="rId6"/>
    <p:sldId id="665" r:id="rId7"/>
    <p:sldId id="666" r:id="rId8"/>
    <p:sldId id="642" r:id="rId9"/>
    <p:sldId id="644" r:id="rId10"/>
    <p:sldId id="620" r:id="rId11"/>
    <p:sldId id="575" r:id="rId12"/>
    <p:sldId id="668" r:id="rId13"/>
    <p:sldId id="625" r:id="rId14"/>
    <p:sldId id="670" r:id="rId15"/>
    <p:sldId id="677" r:id="rId16"/>
    <p:sldId id="671" r:id="rId17"/>
    <p:sldId id="678" r:id="rId18"/>
    <p:sldId id="679" r:id="rId19"/>
    <p:sldId id="676" r:id="rId20"/>
    <p:sldId id="684" r:id="rId21"/>
    <p:sldId id="686" r:id="rId22"/>
    <p:sldId id="687" r:id="rId23"/>
    <p:sldId id="685" r:id="rId24"/>
    <p:sldId id="674" r:id="rId25"/>
    <p:sldId id="673" r:id="rId26"/>
    <p:sldId id="568" r:id="rId27"/>
    <p:sldId id="572" r:id="rId28"/>
    <p:sldId id="618" r:id="rId29"/>
    <p:sldId id="570" r:id="rId30"/>
    <p:sldId id="680" r:id="rId31"/>
    <p:sldId id="600" r:id="rId32"/>
    <p:sldId id="681" r:id="rId33"/>
    <p:sldId id="567" r:id="rId34"/>
    <p:sldId id="682" r:id="rId35"/>
    <p:sldId id="683" r:id="rId36"/>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a:srgbClr val="4C5643"/>
    <a:srgbClr val="FF0066"/>
    <a:srgbClr val="AE1B02"/>
    <a:srgbClr val="07A9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7AAB04-7BE1-4189-9C69-119AD2E09027}" v="266" dt="2023-08-27T03:35:48.5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91226" autoAdjust="0"/>
  </p:normalViewPr>
  <p:slideViewPr>
    <p:cSldViewPr snapToGrid="0">
      <p:cViewPr varScale="1">
        <p:scale>
          <a:sx n="76" d="100"/>
          <a:sy n="76" d="100"/>
        </p:scale>
        <p:origin x="1099" y="-379"/>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ith Peters" userId="c4a13cba-445d-4c8b-a237-8d92adffce26" providerId="ADAL" clId="{277AAB04-7BE1-4189-9C69-119AD2E09027}"/>
    <pc:docChg chg="custSel addSld modSld">
      <pc:chgData name="Keith Peters" userId="c4a13cba-445d-4c8b-a237-8d92adffce26" providerId="ADAL" clId="{277AAB04-7BE1-4189-9C69-119AD2E09027}" dt="2023-08-27T03:35:48.570" v="532" actId="20578"/>
      <pc:docMkLst>
        <pc:docMk/>
      </pc:docMkLst>
      <pc:sldChg chg="modSp">
        <pc:chgData name="Keith Peters" userId="c4a13cba-445d-4c8b-a237-8d92adffce26" providerId="ADAL" clId="{277AAB04-7BE1-4189-9C69-119AD2E09027}" dt="2023-08-27T02:09:34.609" v="3" actId="20577"/>
        <pc:sldMkLst>
          <pc:docMk/>
          <pc:sldMk cId="1569521723" sldId="567"/>
        </pc:sldMkLst>
        <pc:spChg chg="mod">
          <ac:chgData name="Keith Peters" userId="c4a13cba-445d-4c8b-a237-8d92adffce26" providerId="ADAL" clId="{277AAB04-7BE1-4189-9C69-119AD2E09027}" dt="2023-08-27T02:09:34.609" v="3" actId="20577"/>
          <ac:spMkLst>
            <pc:docMk/>
            <pc:sldMk cId="1569521723" sldId="567"/>
            <ac:spMk id="4" creationId="{4044E018-F7D1-F9B2-DC9C-DDF4F0875E26}"/>
          </ac:spMkLst>
        </pc:spChg>
      </pc:sldChg>
      <pc:sldChg chg="delSp modSp mod delAnim modAnim">
        <pc:chgData name="Keith Peters" userId="c4a13cba-445d-4c8b-a237-8d92adffce26" providerId="ADAL" clId="{277AAB04-7BE1-4189-9C69-119AD2E09027}" dt="2023-08-27T03:23:05.180" v="120"/>
        <pc:sldMkLst>
          <pc:docMk/>
          <pc:sldMk cId="725236088" sldId="676"/>
        </pc:sldMkLst>
        <pc:spChg chg="mod">
          <ac:chgData name="Keith Peters" userId="c4a13cba-445d-4c8b-a237-8d92adffce26" providerId="ADAL" clId="{277AAB04-7BE1-4189-9C69-119AD2E09027}" dt="2023-08-27T03:22:52.830" v="119" actId="20577"/>
          <ac:spMkLst>
            <pc:docMk/>
            <pc:sldMk cId="725236088" sldId="676"/>
            <ac:spMk id="2" creationId="{703BA939-6ABD-3709-A967-617026FA62F4}"/>
          </ac:spMkLst>
        </pc:spChg>
        <pc:spChg chg="del">
          <ac:chgData name="Keith Peters" userId="c4a13cba-445d-4c8b-a237-8d92adffce26" providerId="ADAL" clId="{277AAB04-7BE1-4189-9C69-119AD2E09027}" dt="2023-08-27T03:21:08.329" v="78" actId="478"/>
          <ac:spMkLst>
            <pc:docMk/>
            <pc:sldMk cId="725236088" sldId="676"/>
            <ac:spMk id="4" creationId="{2D1C16B4-B4E2-B3F7-1B11-61D8788DFD5C}"/>
          </ac:spMkLst>
        </pc:spChg>
      </pc:sldChg>
      <pc:sldChg chg="delSp modSp add mod delAnim modAnim">
        <pc:chgData name="Keith Peters" userId="c4a13cba-445d-4c8b-a237-8d92adffce26" providerId="ADAL" clId="{277AAB04-7BE1-4189-9C69-119AD2E09027}" dt="2023-08-27T03:28:31.517" v="269" actId="6549"/>
        <pc:sldMkLst>
          <pc:docMk/>
          <pc:sldMk cId="3591296633" sldId="684"/>
        </pc:sldMkLst>
        <pc:spChg chg="mod">
          <ac:chgData name="Keith Peters" userId="c4a13cba-445d-4c8b-a237-8d92adffce26" providerId="ADAL" clId="{277AAB04-7BE1-4189-9C69-119AD2E09027}" dt="2023-08-27T03:28:31.517" v="269" actId="6549"/>
          <ac:spMkLst>
            <pc:docMk/>
            <pc:sldMk cId="3591296633" sldId="684"/>
            <ac:spMk id="2" creationId="{703BA939-6ABD-3709-A967-617026FA62F4}"/>
          </ac:spMkLst>
        </pc:spChg>
        <pc:spChg chg="del">
          <ac:chgData name="Keith Peters" userId="c4a13cba-445d-4c8b-a237-8d92adffce26" providerId="ADAL" clId="{277AAB04-7BE1-4189-9C69-119AD2E09027}" dt="2023-08-27T03:23:40.418" v="124" actId="478"/>
          <ac:spMkLst>
            <pc:docMk/>
            <pc:sldMk cId="3591296633" sldId="684"/>
            <ac:spMk id="4" creationId="{2D1C16B4-B4E2-B3F7-1B11-61D8788DFD5C}"/>
          </ac:spMkLst>
        </pc:spChg>
      </pc:sldChg>
      <pc:sldChg chg="add">
        <pc:chgData name="Keith Peters" userId="c4a13cba-445d-4c8b-a237-8d92adffce26" providerId="ADAL" clId="{277AAB04-7BE1-4189-9C69-119AD2E09027}" dt="2023-08-27T03:23:28.428" v="121" actId="2890"/>
        <pc:sldMkLst>
          <pc:docMk/>
          <pc:sldMk cId="3535165553" sldId="685"/>
        </pc:sldMkLst>
      </pc:sldChg>
      <pc:sldChg chg="modSp add mod">
        <pc:chgData name="Keith Peters" userId="c4a13cba-445d-4c8b-a237-8d92adffce26" providerId="ADAL" clId="{277AAB04-7BE1-4189-9C69-119AD2E09027}" dt="2023-08-27T03:35:48.570" v="532" actId="20578"/>
        <pc:sldMkLst>
          <pc:docMk/>
          <pc:sldMk cId="2101933775" sldId="686"/>
        </pc:sldMkLst>
        <pc:spChg chg="mod">
          <ac:chgData name="Keith Peters" userId="c4a13cba-445d-4c8b-a237-8d92adffce26" providerId="ADAL" clId="{277AAB04-7BE1-4189-9C69-119AD2E09027}" dt="2023-08-27T03:35:48.570" v="532" actId="20578"/>
          <ac:spMkLst>
            <pc:docMk/>
            <pc:sldMk cId="2101933775" sldId="686"/>
            <ac:spMk id="2" creationId="{703BA939-6ABD-3709-A967-617026FA62F4}"/>
          </ac:spMkLst>
        </pc:spChg>
      </pc:sldChg>
      <pc:sldChg chg="add">
        <pc:chgData name="Keith Peters" userId="c4a13cba-445d-4c8b-a237-8d92adffce26" providerId="ADAL" clId="{277AAB04-7BE1-4189-9C69-119AD2E09027}" dt="2023-08-27T03:32:27.188" v="374" actId="2890"/>
        <pc:sldMkLst>
          <pc:docMk/>
          <pc:sldMk cId="952087962" sldId="6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80EFAE-65BE-48C3-A07A-01401F2015D5}" type="datetimeFigureOut">
              <a:rPr lang="en-US" smtClean="0"/>
              <a:t>8/26/2023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D530A3-AFCE-4A79-AFA9-627C06412F44}" type="slidenum">
              <a:rPr lang="en-US" smtClean="0"/>
              <a:t>‹#›</a:t>
            </a:fld>
            <a:endParaRPr lang="en-US"/>
          </a:p>
        </p:txBody>
      </p:sp>
    </p:spTree>
    <p:extLst>
      <p:ext uri="{BB962C8B-B14F-4D97-AF65-F5344CB8AC3E}">
        <p14:creationId xmlns:p14="http://schemas.microsoft.com/office/powerpoint/2010/main" val="1337622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530A3-AFCE-4A79-AFA9-627C06412F44}" type="slidenum">
              <a:rPr lang="en-US" smtClean="0"/>
              <a:t>8</a:t>
            </a:fld>
            <a:endParaRPr lang="en-US"/>
          </a:p>
        </p:txBody>
      </p:sp>
    </p:spTree>
    <p:extLst>
      <p:ext uri="{BB962C8B-B14F-4D97-AF65-F5344CB8AC3E}">
        <p14:creationId xmlns:p14="http://schemas.microsoft.com/office/powerpoint/2010/main" val="365883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530A3-AFCE-4A79-AFA9-627C06412F44}" type="slidenum">
              <a:rPr lang="en-US" smtClean="0"/>
              <a:t>18</a:t>
            </a:fld>
            <a:endParaRPr lang="en-US"/>
          </a:p>
        </p:txBody>
      </p:sp>
    </p:spTree>
    <p:extLst>
      <p:ext uri="{BB962C8B-B14F-4D97-AF65-F5344CB8AC3E}">
        <p14:creationId xmlns:p14="http://schemas.microsoft.com/office/powerpoint/2010/main" val="1022694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530A3-AFCE-4A79-AFA9-627C06412F44}" type="slidenum">
              <a:rPr lang="en-US" smtClean="0"/>
              <a:t>19</a:t>
            </a:fld>
            <a:endParaRPr lang="en-US"/>
          </a:p>
        </p:txBody>
      </p:sp>
    </p:spTree>
    <p:extLst>
      <p:ext uri="{BB962C8B-B14F-4D97-AF65-F5344CB8AC3E}">
        <p14:creationId xmlns:p14="http://schemas.microsoft.com/office/powerpoint/2010/main" val="245100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530A3-AFCE-4A79-AFA9-627C06412F44}" type="slidenum">
              <a:rPr lang="en-US" smtClean="0"/>
              <a:t>20</a:t>
            </a:fld>
            <a:endParaRPr lang="en-US"/>
          </a:p>
        </p:txBody>
      </p:sp>
    </p:spTree>
    <p:extLst>
      <p:ext uri="{BB962C8B-B14F-4D97-AF65-F5344CB8AC3E}">
        <p14:creationId xmlns:p14="http://schemas.microsoft.com/office/powerpoint/2010/main" val="1115639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530A3-AFCE-4A79-AFA9-627C06412F44}" type="slidenum">
              <a:rPr lang="en-US" smtClean="0"/>
              <a:t>21</a:t>
            </a:fld>
            <a:endParaRPr lang="en-US"/>
          </a:p>
        </p:txBody>
      </p:sp>
    </p:spTree>
    <p:extLst>
      <p:ext uri="{BB962C8B-B14F-4D97-AF65-F5344CB8AC3E}">
        <p14:creationId xmlns:p14="http://schemas.microsoft.com/office/powerpoint/2010/main" val="3267361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530A3-AFCE-4A79-AFA9-627C06412F44}" type="slidenum">
              <a:rPr lang="en-US" smtClean="0"/>
              <a:t>22</a:t>
            </a:fld>
            <a:endParaRPr lang="en-US"/>
          </a:p>
        </p:txBody>
      </p:sp>
    </p:spTree>
    <p:extLst>
      <p:ext uri="{BB962C8B-B14F-4D97-AF65-F5344CB8AC3E}">
        <p14:creationId xmlns:p14="http://schemas.microsoft.com/office/powerpoint/2010/main" val="831752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530A3-AFCE-4A79-AFA9-627C06412F44}" type="slidenum">
              <a:rPr lang="en-US" smtClean="0"/>
              <a:t>23</a:t>
            </a:fld>
            <a:endParaRPr lang="en-US"/>
          </a:p>
        </p:txBody>
      </p:sp>
    </p:spTree>
    <p:extLst>
      <p:ext uri="{BB962C8B-B14F-4D97-AF65-F5344CB8AC3E}">
        <p14:creationId xmlns:p14="http://schemas.microsoft.com/office/powerpoint/2010/main" val="3458264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530A3-AFCE-4A79-AFA9-627C06412F44}" type="slidenum">
              <a:rPr lang="en-US" smtClean="0"/>
              <a:t>24</a:t>
            </a:fld>
            <a:endParaRPr lang="en-US"/>
          </a:p>
        </p:txBody>
      </p:sp>
    </p:spTree>
    <p:extLst>
      <p:ext uri="{BB962C8B-B14F-4D97-AF65-F5344CB8AC3E}">
        <p14:creationId xmlns:p14="http://schemas.microsoft.com/office/powerpoint/2010/main" val="2996344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530A3-AFCE-4A79-AFA9-627C06412F44}" type="slidenum">
              <a:rPr lang="en-US" smtClean="0"/>
              <a:t>26</a:t>
            </a:fld>
            <a:endParaRPr lang="en-US"/>
          </a:p>
        </p:txBody>
      </p:sp>
    </p:spTree>
    <p:extLst>
      <p:ext uri="{BB962C8B-B14F-4D97-AF65-F5344CB8AC3E}">
        <p14:creationId xmlns:p14="http://schemas.microsoft.com/office/powerpoint/2010/main" val="3445408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530A3-AFCE-4A79-AFA9-627C06412F44}" type="slidenum">
              <a:rPr lang="en-US" smtClean="0"/>
              <a:t>28</a:t>
            </a:fld>
            <a:endParaRPr lang="en-US"/>
          </a:p>
        </p:txBody>
      </p:sp>
    </p:spTree>
    <p:extLst>
      <p:ext uri="{BB962C8B-B14F-4D97-AF65-F5344CB8AC3E}">
        <p14:creationId xmlns:p14="http://schemas.microsoft.com/office/powerpoint/2010/main" val="1461697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530A3-AFCE-4A79-AFA9-627C06412F44}" type="slidenum">
              <a:rPr lang="en-US" smtClean="0"/>
              <a:t>29</a:t>
            </a:fld>
            <a:endParaRPr lang="en-US"/>
          </a:p>
        </p:txBody>
      </p:sp>
    </p:spTree>
    <p:extLst>
      <p:ext uri="{BB962C8B-B14F-4D97-AF65-F5344CB8AC3E}">
        <p14:creationId xmlns:p14="http://schemas.microsoft.com/office/powerpoint/2010/main" val="4011781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530A3-AFCE-4A79-AFA9-627C06412F44}" type="slidenum">
              <a:rPr lang="en-US" smtClean="0"/>
              <a:t>9</a:t>
            </a:fld>
            <a:endParaRPr lang="en-US"/>
          </a:p>
        </p:txBody>
      </p:sp>
    </p:spTree>
    <p:extLst>
      <p:ext uri="{BB962C8B-B14F-4D97-AF65-F5344CB8AC3E}">
        <p14:creationId xmlns:p14="http://schemas.microsoft.com/office/powerpoint/2010/main" val="2566689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530A3-AFCE-4A79-AFA9-627C06412F44}" type="slidenum">
              <a:rPr lang="en-US" smtClean="0"/>
              <a:t>33</a:t>
            </a:fld>
            <a:endParaRPr lang="en-US"/>
          </a:p>
        </p:txBody>
      </p:sp>
    </p:spTree>
    <p:extLst>
      <p:ext uri="{BB962C8B-B14F-4D97-AF65-F5344CB8AC3E}">
        <p14:creationId xmlns:p14="http://schemas.microsoft.com/office/powerpoint/2010/main" val="452468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530A3-AFCE-4A79-AFA9-627C06412F44}" type="slidenum">
              <a:rPr lang="en-US" smtClean="0"/>
              <a:t>34</a:t>
            </a:fld>
            <a:endParaRPr lang="en-US"/>
          </a:p>
        </p:txBody>
      </p:sp>
    </p:spTree>
    <p:extLst>
      <p:ext uri="{BB962C8B-B14F-4D97-AF65-F5344CB8AC3E}">
        <p14:creationId xmlns:p14="http://schemas.microsoft.com/office/powerpoint/2010/main" val="532646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530A3-AFCE-4A79-AFA9-627C06412F44}" type="slidenum">
              <a:rPr lang="en-US" smtClean="0"/>
              <a:t>11</a:t>
            </a:fld>
            <a:endParaRPr lang="en-US"/>
          </a:p>
        </p:txBody>
      </p:sp>
    </p:spTree>
    <p:extLst>
      <p:ext uri="{BB962C8B-B14F-4D97-AF65-F5344CB8AC3E}">
        <p14:creationId xmlns:p14="http://schemas.microsoft.com/office/powerpoint/2010/main" val="1789729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530A3-AFCE-4A79-AFA9-627C06412F44}" type="slidenum">
              <a:rPr lang="en-US" smtClean="0"/>
              <a:t>12</a:t>
            </a:fld>
            <a:endParaRPr lang="en-US"/>
          </a:p>
        </p:txBody>
      </p:sp>
    </p:spTree>
    <p:extLst>
      <p:ext uri="{BB962C8B-B14F-4D97-AF65-F5344CB8AC3E}">
        <p14:creationId xmlns:p14="http://schemas.microsoft.com/office/powerpoint/2010/main" val="4287874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530A3-AFCE-4A79-AFA9-627C06412F44}" type="slidenum">
              <a:rPr lang="en-US" smtClean="0"/>
              <a:t>13</a:t>
            </a:fld>
            <a:endParaRPr lang="en-US"/>
          </a:p>
        </p:txBody>
      </p:sp>
    </p:spTree>
    <p:extLst>
      <p:ext uri="{BB962C8B-B14F-4D97-AF65-F5344CB8AC3E}">
        <p14:creationId xmlns:p14="http://schemas.microsoft.com/office/powerpoint/2010/main" val="1890620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530A3-AFCE-4A79-AFA9-627C06412F44}" type="slidenum">
              <a:rPr lang="en-US" smtClean="0"/>
              <a:t>14</a:t>
            </a:fld>
            <a:endParaRPr lang="en-US"/>
          </a:p>
        </p:txBody>
      </p:sp>
    </p:spTree>
    <p:extLst>
      <p:ext uri="{BB962C8B-B14F-4D97-AF65-F5344CB8AC3E}">
        <p14:creationId xmlns:p14="http://schemas.microsoft.com/office/powerpoint/2010/main" val="2961790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530A3-AFCE-4A79-AFA9-627C06412F44}" type="slidenum">
              <a:rPr lang="en-US" smtClean="0"/>
              <a:t>15</a:t>
            </a:fld>
            <a:endParaRPr lang="en-US"/>
          </a:p>
        </p:txBody>
      </p:sp>
    </p:spTree>
    <p:extLst>
      <p:ext uri="{BB962C8B-B14F-4D97-AF65-F5344CB8AC3E}">
        <p14:creationId xmlns:p14="http://schemas.microsoft.com/office/powerpoint/2010/main" val="1316560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530A3-AFCE-4A79-AFA9-627C06412F44}" type="slidenum">
              <a:rPr lang="en-US" smtClean="0"/>
              <a:t>16</a:t>
            </a:fld>
            <a:endParaRPr lang="en-US"/>
          </a:p>
        </p:txBody>
      </p:sp>
    </p:spTree>
    <p:extLst>
      <p:ext uri="{BB962C8B-B14F-4D97-AF65-F5344CB8AC3E}">
        <p14:creationId xmlns:p14="http://schemas.microsoft.com/office/powerpoint/2010/main" val="3405013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530A3-AFCE-4A79-AFA9-627C06412F44}" type="slidenum">
              <a:rPr lang="en-US" smtClean="0"/>
              <a:t>17</a:t>
            </a:fld>
            <a:endParaRPr lang="en-US"/>
          </a:p>
        </p:txBody>
      </p:sp>
    </p:spTree>
    <p:extLst>
      <p:ext uri="{BB962C8B-B14F-4D97-AF65-F5344CB8AC3E}">
        <p14:creationId xmlns:p14="http://schemas.microsoft.com/office/powerpoint/2010/main" val="3688803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BC633B3-EEF4-4108-80FD-16DF46E7CE97}" type="datetimeFigureOut">
              <a:rPr lang="en-US"/>
              <a:pPr>
                <a:defRPr/>
              </a:pPr>
              <a:t>8/26/2023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3B0CC2-BA61-4EDA-9119-5D49538F31FF}" type="slidenum">
              <a:rPr lang="en-US"/>
              <a:pPr>
                <a:defRPr/>
              </a:pPr>
              <a:t>‹#›</a:t>
            </a:fld>
            <a:endParaRPr lang="en-US"/>
          </a:p>
        </p:txBody>
      </p:sp>
    </p:spTree>
    <p:extLst>
      <p:ext uri="{BB962C8B-B14F-4D97-AF65-F5344CB8AC3E}">
        <p14:creationId xmlns:p14="http://schemas.microsoft.com/office/powerpoint/2010/main" val="4170351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72A07FB-594F-4CE7-8008-E206F1DF44F6}" type="datetimeFigureOut">
              <a:rPr lang="en-US"/>
              <a:pPr>
                <a:defRPr/>
              </a:pPr>
              <a:t>8/26/2023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F26094-899A-482D-88CE-4AFDAAF00417}" type="slidenum">
              <a:rPr lang="en-US"/>
              <a:pPr>
                <a:defRPr/>
              </a:pPr>
              <a:t>‹#›</a:t>
            </a:fld>
            <a:endParaRPr lang="en-US"/>
          </a:p>
        </p:txBody>
      </p:sp>
    </p:spTree>
    <p:extLst>
      <p:ext uri="{BB962C8B-B14F-4D97-AF65-F5344CB8AC3E}">
        <p14:creationId xmlns:p14="http://schemas.microsoft.com/office/powerpoint/2010/main" val="146092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5353776-811B-4CFB-B783-BC499DD5DCC4}" type="datetimeFigureOut">
              <a:rPr lang="en-US"/>
              <a:pPr>
                <a:defRPr/>
              </a:pPr>
              <a:t>8/26/2023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5C8912-E4E7-4766-A78B-9EDA18926171}" type="slidenum">
              <a:rPr lang="en-US"/>
              <a:pPr>
                <a:defRPr/>
              </a:pPr>
              <a:t>‹#›</a:t>
            </a:fld>
            <a:endParaRPr lang="en-US"/>
          </a:p>
        </p:txBody>
      </p:sp>
    </p:spTree>
    <p:extLst>
      <p:ext uri="{BB962C8B-B14F-4D97-AF65-F5344CB8AC3E}">
        <p14:creationId xmlns:p14="http://schemas.microsoft.com/office/powerpoint/2010/main" val="3905110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5E532567-9473-4E55-8B00-88280CAF8628}" type="slidenum">
              <a:rPr lang="en-US" altLang="en-US" smtClean="0"/>
              <a:pPr/>
              <a:t>‹#›</a:t>
            </a:fld>
            <a:endParaRPr lang="en-US" altLang="en-US"/>
          </a:p>
        </p:txBody>
      </p:sp>
    </p:spTree>
    <p:extLst>
      <p:ext uri="{BB962C8B-B14F-4D97-AF65-F5344CB8AC3E}">
        <p14:creationId xmlns:p14="http://schemas.microsoft.com/office/powerpoint/2010/main" val="4057939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568405F-ED54-406F-8DE4-95A940AB8C34}" type="slidenum">
              <a:rPr lang="en-US" altLang="en-US" smtClean="0"/>
              <a:pPr/>
              <a:t>‹#›</a:t>
            </a:fld>
            <a:endParaRPr lang="en-US" altLang="en-US"/>
          </a:p>
        </p:txBody>
      </p:sp>
    </p:spTree>
    <p:extLst>
      <p:ext uri="{BB962C8B-B14F-4D97-AF65-F5344CB8AC3E}">
        <p14:creationId xmlns:p14="http://schemas.microsoft.com/office/powerpoint/2010/main" val="1828844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B8F755B-EB85-42B3-BC2D-F259EC0CA040}" type="datetimeFigureOut">
              <a:rPr lang="en-US"/>
              <a:pPr>
                <a:defRPr/>
              </a:pPr>
              <a:t>8/26/2023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053B38-4B97-4D5A-9715-AD2088BC84E7}" type="slidenum">
              <a:rPr lang="en-US"/>
              <a:pPr>
                <a:defRPr/>
              </a:pPr>
              <a:t>‹#›</a:t>
            </a:fld>
            <a:endParaRPr lang="en-US"/>
          </a:p>
        </p:txBody>
      </p:sp>
    </p:spTree>
    <p:extLst>
      <p:ext uri="{BB962C8B-B14F-4D97-AF65-F5344CB8AC3E}">
        <p14:creationId xmlns:p14="http://schemas.microsoft.com/office/powerpoint/2010/main" val="819436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0AD44E0-1D25-4109-89B1-46E5E99D5C19}" type="datetimeFigureOut">
              <a:rPr lang="en-US"/>
              <a:pPr>
                <a:defRPr/>
              </a:pPr>
              <a:t>8/26/2023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B3268E-4999-4D3F-98C5-9AA382A86CB7}" type="slidenum">
              <a:rPr lang="en-US"/>
              <a:pPr>
                <a:defRPr/>
              </a:pPr>
              <a:t>‹#›</a:t>
            </a:fld>
            <a:endParaRPr lang="en-US"/>
          </a:p>
        </p:txBody>
      </p:sp>
    </p:spTree>
    <p:extLst>
      <p:ext uri="{BB962C8B-B14F-4D97-AF65-F5344CB8AC3E}">
        <p14:creationId xmlns:p14="http://schemas.microsoft.com/office/powerpoint/2010/main" val="2529575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F42D218-AA04-4256-AC4F-EB6B57E47612}" type="datetimeFigureOut">
              <a:rPr lang="en-US"/>
              <a:pPr>
                <a:defRPr/>
              </a:pPr>
              <a:t>8/26/2023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9FDC95E-0642-4FD2-A875-98DAA46F7FAB}" type="slidenum">
              <a:rPr lang="en-US"/>
              <a:pPr>
                <a:defRPr/>
              </a:pPr>
              <a:t>‹#›</a:t>
            </a:fld>
            <a:endParaRPr lang="en-US"/>
          </a:p>
        </p:txBody>
      </p:sp>
    </p:spTree>
    <p:extLst>
      <p:ext uri="{BB962C8B-B14F-4D97-AF65-F5344CB8AC3E}">
        <p14:creationId xmlns:p14="http://schemas.microsoft.com/office/powerpoint/2010/main" val="161267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76234BD-CD99-46E4-A901-74AC821204E1}" type="datetimeFigureOut">
              <a:rPr lang="en-US"/>
              <a:pPr>
                <a:defRPr/>
              </a:pPr>
              <a:t>8/26/2023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9259A0F-3F1A-4265-B0EB-C24302EB0247}" type="slidenum">
              <a:rPr lang="en-US"/>
              <a:pPr>
                <a:defRPr/>
              </a:pPr>
              <a:t>‹#›</a:t>
            </a:fld>
            <a:endParaRPr lang="en-US"/>
          </a:p>
        </p:txBody>
      </p:sp>
    </p:spTree>
    <p:extLst>
      <p:ext uri="{BB962C8B-B14F-4D97-AF65-F5344CB8AC3E}">
        <p14:creationId xmlns:p14="http://schemas.microsoft.com/office/powerpoint/2010/main" val="1818657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E667E26-2EAA-4AAC-A8B7-981C99E99AC6}" type="datetimeFigureOut">
              <a:rPr lang="en-US"/>
              <a:pPr>
                <a:defRPr/>
              </a:pPr>
              <a:t>8/26/2023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E5AE172-7A35-4C4A-A933-B7C683475E0F}" type="slidenum">
              <a:rPr lang="en-US"/>
              <a:pPr>
                <a:defRPr/>
              </a:pPr>
              <a:t>‹#›</a:t>
            </a:fld>
            <a:endParaRPr lang="en-US"/>
          </a:p>
        </p:txBody>
      </p:sp>
    </p:spTree>
    <p:extLst>
      <p:ext uri="{BB962C8B-B14F-4D97-AF65-F5344CB8AC3E}">
        <p14:creationId xmlns:p14="http://schemas.microsoft.com/office/powerpoint/2010/main" val="683090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2EFEA4B-B343-4AF6-9463-E67E2FB806B7}" type="datetimeFigureOut">
              <a:rPr lang="en-US"/>
              <a:pPr>
                <a:defRPr/>
              </a:pPr>
              <a:t>8/26/2023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16D12CC-C092-4FEE-8F2B-37FE38151C8F}" type="slidenum">
              <a:rPr lang="en-US"/>
              <a:pPr>
                <a:defRPr/>
              </a:pPr>
              <a:t>‹#›</a:t>
            </a:fld>
            <a:endParaRPr lang="en-US"/>
          </a:p>
        </p:txBody>
      </p:sp>
    </p:spTree>
    <p:extLst>
      <p:ext uri="{BB962C8B-B14F-4D97-AF65-F5344CB8AC3E}">
        <p14:creationId xmlns:p14="http://schemas.microsoft.com/office/powerpoint/2010/main" val="3563082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64E80B2-434F-45A2-BB18-516D24FBEA16}" type="datetimeFigureOut">
              <a:rPr lang="en-US"/>
              <a:pPr>
                <a:defRPr/>
              </a:pPr>
              <a:t>8/26/2023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AE8221D-607E-4EA4-AB5F-382AB3F62DBD}" type="slidenum">
              <a:rPr lang="en-US"/>
              <a:pPr>
                <a:defRPr/>
              </a:pPr>
              <a:t>‹#›</a:t>
            </a:fld>
            <a:endParaRPr lang="en-US"/>
          </a:p>
        </p:txBody>
      </p:sp>
    </p:spTree>
    <p:extLst>
      <p:ext uri="{BB962C8B-B14F-4D97-AF65-F5344CB8AC3E}">
        <p14:creationId xmlns:p14="http://schemas.microsoft.com/office/powerpoint/2010/main" val="3637864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21E4B47-AE1F-45C1-B03E-7548BCBF8D23}" type="datetimeFigureOut">
              <a:rPr lang="en-US"/>
              <a:pPr>
                <a:defRPr/>
              </a:pPr>
              <a:t>8/26/2023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0B0854-D6E5-4104-89B1-27491A4855AE}" type="slidenum">
              <a:rPr lang="en-US"/>
              <a:pPr>
                <a:defRPr/>
              </a:pPr>
              <a:t>‹#›</a:t>
            </a:fld>
            <a:endParaRPr lang="en-US"/>
          </a:p>
        </p:txBody>
      </p:sp>
    </p:spTree>
    <p:extLst>
      <p:ext uri="{BB962C8B-B14F-4D97-AF65-F5344CB8AC3E}">
        <p14:creationId xmlns:p14="http://schemas.microsoft.com/office/powerpoint/2010/main" val="176050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0D9F5ECC-1285-434D-B82E-7F51D3E50163}" type="datetimeFigureOut">
              <a:rPr lang="en-US"/>
              <a:pPr>
                <a:defRPr/>
              </a:pPr>
              <a:t>8/26/2023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300A2E51-CBCF-48C9-BED3-BC62EABEAB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5"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AC2A67-21B8-44B7-8B61-A648ABEB144F}" type="slidenum">
              <a:rPr lang="en-US" altLang="en-US" smtClean="0"/>
              <a:pPr/>
              <a:t>‹#›</a:t>
            </a:fld>
            <a:endParaRPr lang="en-US" altLang="en-US"/>
          </a:p>
        </p:txBody>
      </p:sp>
    </p:spTree>
    <p:extLst>
      <p:ext uri="{BB962C8B-B14F-4D97-AF65-F5344CB8AC3E}">
        <p14:creationId xmlns:p14="http://schemas.microsoft.com/office/powerpoint/2010/main" val="2326095253"/>
      </p:ext>
    </p:extLst>
  </p:cSld>
  <p:clrMap bg1="lt1" tx1="dk1" bg2="lt2" tx2="dk2" accent1="accent1" accent2="accent2" accent3="accent3" accent4="accent4" accent5="accent5" accent6="accent6" hlink="hlink" folHlink="folHlink"/>
  <p:sldLayoutIdLst>
    <p:sldLayoutId id="2147483663" r:id="rId1"/>
    <p:sldLayoutId id="214748366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PIRITUAL WARFARE | The Unseen Battle - Inspirational &amp; Motivational Video  - YouTube">
            <a:extLst>
              <a:ext uri="{FF2B5EF4-FFF2-40B4-BE49-F238E27FC236}">
                <a16:creationId xmlns:a16="http://schemas.microsoft.com/office/drawing/2014/main" id="{341197C9-8FAF-FB1F-FFC7-B6CA04663C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306"/>
          <a:stretch/>
        </p:blipFill>
        <p:spPr bwMode="auto">
          <a:xfrm>
            <a:off x="456817" y="456986"/>
            <a:ext cx="11277600"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5877C74-3CB2-CD58-C715-D8AEF12D0B51}"/>
              </a:ext>
            </a:extLst>
          </p:cNvPr>
          <p:cNvSpPr txBox="1"/>
          <p:nvPr/>
        </p:nvSpPr>
        <p:spPr>
          <a:xfrm>
            <a:off x="1596167" y="4537261"/>
            <a:ext cx="10901680" cy="646331"/>
          </a:xfrm>
          <a:prstGeom prst="rect">
            <a:avLst/>
          </a:prstGeom>
          <a:noFill/>
        </p:spPr>
        <p:txBody>
          <a:bodyPr wrap="square" rtlCol="0">
            <a:spAutoFit/>
          </a:bodyPr>
          <a:lstStyle/>
          <a:p>
            <a:r>
              <a:rPr lang="en-US" sz="3600" b="1" dirty="0">
                <a:solidFill>
                  <a:schemeClr val="bg1"/>
                </a:solidFill>
              </a:rPr>
              <a:t>Eph 6:10-18; 2 Cor 10:3-5; 2 Cor 2:11</a:t>
            </a:r>
          </a:p>
        </p:txBody>
      </p:sp>
      <p:sp>
        <p:nvSpPr>
          <p:cNvPr id="4" name="TextBox 3">
            <a:extLst>
              <a:ext uri="{FF2B5EF4-FFF2-40B4-BE49-F238E27FC236}">
                <a16:creationId xmlns:a16="http://schemas.microsoft.com/office/drawing/2014/main" id="{20EEC2AB-682B-F3BB-CFD9-0B0C5C4EF80C}"/>
              </a:ext>
            </a:extLst>
          </p:cNvPr>
          <p:cNvSpPr txBox="1"/>
          <p:nvPr/>
        </p:nvSpPr>
        <p:spPr>
          <a:xfrm>
            <a:off x="823841" y="5068814"/>
            <a:ext cx="10901679" cy="1446550"/>
          </a:xfrm>
          <a:prstGeom prst="rect">
            <a:avLst/>
          </a:prstGeom>
          <a:noFill/>
        </p:spPr>
        <p:txBody>
          <a:bodyPr wrap="square">
            <a:spAutoFit/>
          </a:bodyPr>
          <a:lstStyle/>
          <a:p>
            <a:pPr algn="ctr"/>
            <a:r>
              <a:rPr lang="en-US" sz="4400" b="1" i="1" dirty="0">
                <a:solidFill>
                  <a:srgbClr val="FFFF00"/>
                </a:solidFill>
                <a:latin typeface="Times New Roman" panose="02020603050405020304" pitchFamily="18" charset="0"/>
                <a:cs typeface="Times New Roman" panose="02020603050405020304" pitchFamily="18" charset="0"/>
              </a:rPr>
              <a:t>“Lest Satan should get an advantage of us: for we are not ignorant of his devices.” </a:t>
            </a:r>
            <a:endParaRPr lang="en-US" b="1"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6695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6287CF-62CC-012B-21B0-043758B766E9}"/>
              </a:ext>
            </a:extLst>
          </p:cNvPr>
          <p:cNvSpPr txBox="1"/>
          <p:nvPr/>
        </p:nvSpPr>
        <p:spPr>
          <a:xfrm>
            <a:off x="22324" y="0"/>
            <a:ext cx="12169676" cy="7355860"/>
          </a:xfrm>
          <a:prstGeom prst="rect">
            <a:avLst/>
          </a:prstGeom>
          <a:noFill/>
        </p:spPr>
        <p:txBody>
          <a:bodyPr wrap="square">
            <a:spAutoFit/>
          </a:bodyPr>
          <a:lstStyle/>
          <a:p>
            <a:pPr algn="ctr"/>
            <a:r>
              <a:rPr lang="en-US" sz="3600" dirty="0"/>
              <a:t>Is 48:17-19 </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“Thus saith the LORD, thy Redeemer, the Holy One…; I am the LORD </a:t>
            </a:r>
            <a:r>
              <a:rPr lang="en-US" sz="40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thy God </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which </a:t>
            </a:r>
            <a:r>
              <a:rPr lang="en-US" sz="40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teacheth</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thee </a:t>
            </a:r>
            <a:r>
              <a:rPr lang="en-US" sz="40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 profit</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0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yāʿal</a:t>
            </a: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to ascend, be valuable/useful)</a:t>
            </a:r>
          </a:p>
          <a:p>
            <a:pPr lvl="0" algn="ctr"/>
            <a:r>
              <a:rPr lang="en-US" sz="4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is the opposite of</a:t>
            </a:r>
            <a:r>
              <a:rPr lang="en-US" sz="4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the </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“curse” </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of Dt 11:28</a:t>
            </a:r>
            <a:endPar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which leadeth thee by the way that thou shouldest go. </a:t>
            </a:r>
          </a:p>
          <a:p>
            <a:pPr marL="742950" indent="-742950" algn="ctr">
              <a:spcBef>
                <a:spcPts val="600"/>
              </a:spcBef>
              <a:buAutoNum type="arabicPlain" startAt="18"/>
            </a:pP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 that thou </a:t>
            </a:r>
            <a:r>
              <a:rPr lang="en-US" sz="40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hadst</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hearkened to my commandments!</a:t>
            </a:r>
          </a:p>
          <a:p>
            <a:pPr algn="ct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Then had thy peace been as a river, </a:t>
            </a:r>
          </a:p>
          <a:p>
            <a:pPr algn="ct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thy righteousness as the waves of the sea: </a:t>
            </a:r>
          </a:p>
          <a:p>
            <a:pPr algn="ctr">
              <a:spcBef>
                <a:spcPts val="600"/>
              </a:spcBef>
            </a:pPr>
            <a:r>
              <a:rPr lang="en-US" sz="4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19</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Thy seed also had been as the sand…</a:t>
            </a:r>
          </a:p>
          <a:p>
            <a:pPr algn="ctr">
              <a:spcBef>
                <a:spcPts val="600"/>
              </a:spcBef>
            </a:pP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22</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There is </a:t>
            </a:r>
            <a:r>
              <a:rPr lang="en-US" sz="40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 peace</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saith the LORD, </a:t>
            </a:r>
            <a:r>
              <a:rPr lang="en-US" sz="40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unto the wicked</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spcBef>
                <a:spcPts val="600"/>
              </a:spcBef>
            </a:pPr>
            <a:endPar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483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4" dur="500"/>
                                        <p:tgtEl>
                                          <p:spTgt spid="4">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p:cTn id="19"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0"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21"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22" dur="1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wipe(down)">
                                      <p:cBhvr>
                                        <p:cTn id="30" dur="500"/>
                                        <p:tgtEl>
                                          <p:spTgt spid="4">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p:cTn id="35"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1000"/>
                                        <p:tgtEl>
                                          <p:spTgt spid="4">
                                            <p:txEl>
                                              <p:pRg st="7" end="7"/>
                                            </p:txEl>
                                          </p:spTgt>
                                        </p:tgtEl>
                                      </p:cBhvr>
                                    </p:animEffect>
                                    <p:anim calcmode="lin" valueType="num">
                                      <p:cBhvr>
                                        <p:cTn id="43"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57175D-721E-8700-23B5-FAEE64AF06A8}"/>
              </a:ext>
            </a:extLst>
          </p:cNvPr>
          <p:cNvSpPr txBox="1"/>
          <p:nvPr/>
        </p:nvSpPr>
        <p:spPr>
          <a:xfrm>
            <a:off x="1987420" y="683795"/>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B2352011-1A27-F160-D2D9-5F49003DA59F}"/>
              </a:ext>
            </a:extLst>
          </p:cNvPr>
          <p:cNvSpPr txBox="1"/>
          <p:nvPr/>
        </p:nvSpPr>
        <p:spPr>
          <a:xfrm>
            <a:off x="-55888" y="0"/>
            <a:ext cx="12303775" cy="7448193"/>
          </a:xfrm>
          <a:prstGeom prst="rect">
            <a:avLst/>
          </a:prstGeom>
          <a:noFill/>
        </p:spPr>
        <p:txBody>
          <a:bodyPr wrap="square">
            <a:spAutoFit/>
          </a:bodyPr>
          <a:lstStyle/>
          <a:p>
            <a:pPr lvl="0" algn="ctr"/>
            <a:r>
              <a:rPr lang="en-US" sz="48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r>
              <a:rPr lang="en-US" sz="4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Sin involves </a:t>
            </a:r>
            <a:r>
              <a:rPr lang="en-US" sz="4400" b="1" u="sng"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turning away from the true God,</a:t>
            </a:r>
          </a:p>
          <a:p>
            <a:pPr lvl="0">
              <a:defRPr/>
            </a:pPr>
            <a:r>
              <a:rPr lang="en-US" sz="4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u="sng"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turning toward </a:t>
            </a:r>
            <a:r>
              <a:rPr lang="en-US" sz="4800"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“other (false)  gods”.</a:t>
            </a:r>
            <a:endParaRPr lang="en-US" sz="2000" i="1" dirty="0">
              <a:solidFill>
                <a:prstClr val="black"/>
              </a:solidFill>
            </a:endParaRPr>
          </a:p>
          <a:p>
            <a:pPr lvl="0"/>
            <a:r>
              <a:rPr lang="en-US" sz="5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 This is the essence of sin </a:t>
            </a:r>
          </a:p>
          <a:p>
            <a:pPr lvl="0" algn="ctr"/>
            <a:r>
              <a:rPr lang="en-US" sz="4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4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Hamartano</a:t>
            </a:r>
            <a:r>
              <a:rPr lang="en-US" sz="4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to trespass,  miss the mark}</a:t>
            </a:r>
          </a:p>
          <a:p>
            <a:pPr lvl="0" algn="ct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Dt 11:28 </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a curse, if ye will not obey the commandments of the LORD your God, </a:t>
            </a:r>
          </a:p>
          <a:p>
            <a:pPr lvl="0" algn="ct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but </a:t>
            </a:r>
            <a:r>
              <a:rPr lang="en-US" sz="44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turn aside</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out of the way which I command you</a:t>
            </a:r>
          </a:p>
          <a:p>
            <a:pPr lvl="0" algn="ctr"/>
            <a:r>
              <a:rPr lang="en-US" sz="8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 go after other gods…”</a:t>
            </a:r>
          </a:p>
          <a:p>
            <a:pPr lvl="0"/>
            <a:endParaRPr lang="en-US" sz="7200"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948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p:cTn id="7"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barn(inVertical)">
                                      <p:cBhvr>
                                        <p:cTn id="15" dur="500"/>
                                        <p:tgtEl>
                                          <p:spTgt spid="7">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barn(inVertical)">
                                      <p:cBhvr>
                                        <p:cTn id="18" dur="500"/>
                                        <p:tgtEl>
                                          <p:spTgt spid="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barn(inVertical)">
                                      <p:cBhvr>
                                        <p:cTn id="23" dur="500"/>
                                        <p:tgtEl>
                                          <p:spTgt spid="7">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anim calcmode="lin" valueType="num">
                                      <p:cBhvr>
                                        <p:cTn id="28" dur="1000" fill="hold"/>
                                        <p:tgtEl>
                                          <p:spTgt spid="7">
                                            <p:txEl>
                                              <p:pRg st="5" end="5"/>
                                            </p:txEl>
                                          </p:spTgt>
                                        </p:tgtEl>
                                        <p:attrNameLst>
                                          <p:attrName>ppt_w</p:attrName>
                                        </p:attrNameLst>
                                      </p:cBhvr>
                                      <p:tavLst>
                                        <p:tav tm="0">
                                          <p:val>
                                            <p:fltVal val="0"/>
                                          </p:val>
                                        </p:tav>
                                        <p:tav tm="100000">
                                          <p:val>
                                            <p:strVal val="#ppt_w"/>
                                          </p:val>
                                        </p:tav>
                                      </p:tavLst>
                                    </p:anim>
                                    <p:anim calcmode="lin" valueType="num">
                                      <p:cBhvr>
                                        <p:cTn id="29" dur="1000" fill="hold"/>
                                        <p:tgtEl>
                                          <p:spTgt spid="7">
                                            <p:txEl>
                                              <p:pRg st="5" end="5"/>
                                            </p:txEl>
                                          </p:spTgt>
                                        </p:tgtEl>
                                        <p:attrNameLst>
                                          <p:attrName>ppt_h</p:attrName>
                                        </p:attrNameLst>
                                      </p:cBhvr>
                                      <p:tavLst>
                                        <p:tav tm="0">
                                          <p:val>
                                            <p:fltVal val="0"/>
                                          </p:val>
                                        </p:tav>
                                        <p:tav tm="100000">
                                          <p:val>
                                            <p:strVal val="#ppt_h"/>
                                          </p:val>
                                        </p:tav>
                                      </p:tavLst>
                                    </p:anim>
                                    <p:anim calcmode="lin" valueType="num">
                                      <p:cBhvr>
                                        <p:cTn id="30" dur="1000" fill="hold"/>
                                        <p:tgtEl>
                                          <p:spTgt spid="7">
                                            <p:txEl>
                                              <p:pRg st="5" end="5"/>
                                            </p:txEl>
                                          </p:spTgt>
                                        </p:tgtEl>
                                        <p:attrNameLst>
                                          <p:attrName>style.rotation</p:attrName>
                                        </p:attrNameLst>
                                      </p:cBhvr>
                                      <p:tavLst>
                                        <p:tav tm="0">
                                          <p:val>
                                            <p:fltVal val="90"/>
                                          </p:val>
                                        </p:tav>
                                        <p:tav tm="100000">
                                          <p:val>
                                            <p:fltVal val="0"/>
                                          </p:val>
                                        </p:tav>
                                      </p:tavLst>
                                    </p:anim>
                                    <p:animEffect transition="in" filter="fade">
                                      <p:cBhvr>
                                        <p:cTn id="31" dur="1000"/>
                                        <p:tgtEl>
                                          <p:spTgt spid="7">
                                            <p:txEl>
                                              <p:pRg st="5" end="5"/>
                                            </p:txEl>
                                          </p:spTgt>
                                        </p:tgtEl>
                                      </p:cBhvr>
                                    </p:animEffect>
                                  </p:childTnLst>
                                </p:cTn>
                              </p:par>
                              <p:par>
                                <p:cTn id="32" presetID="31" presetClass="entr" presetSubtype="0" fill="hold" nodeType="withEffect">
                                  <p:stCondLst>
                                    <p:cond delay="0"/>
                                  </p:stCondLst>
                                  <p:childTnLst>
                                    <p:set>
                                      <p:cBhvr>
                                        <p:cTn id="33" dur="1" fill="hold">
                                          <p:stCondLst>
                                            <p:cond delay="0"/>
                                          </p:stCondLst>
                                        </p:cTn>
                                        <p:tgtEl>
                                          <p:spTgt spid="7">
                                            <p:txEl>
                                              <p:pRg st="6" end="6"/>
                                            </p:txEl>
                                          </p:spTgt>
                                        </p:tgtEl>
                                        <p:attrNameLst>
                                          <p:attrName>style.visibility</p:attrName>
                                        </p:attrNameLst>
                                      </p:cBhvr>
                                      <p:to>
                                        <p:strVal val="visible"/>
                                      </p:to>
                                    </p:set>
                                    <p:anim calcmode="lin" valueType="num">
                                      <p:cBhvr>
                                        <p:cTn id="34" dur="1000" fill="hold"/>
                                        <p:tgtEl>
                                          <p:spTgt spid="7">
                                            <p:txEl>
                                              <p:pRg st="6" end="6"/>
                                            </p:txEl>
                                          </p:spTgt>
                                        </p:tgtEl>
                                        <p:attrNameLst>
                                          <p:attrName>ppt_w</p:attrName>
                                        </p:attrNameLst>
                                      </p:cBhvr>
                                      <p:tavLst>
                                        <p:tav tm="0">
                                          <p:val>
                                            <p:fltVal val="0"/>
                                          </p:val>
                                        </p:tav>
                                        <p:tav tm="100000">
                                          <p:val>
                                            <p:strVal val="#ppt_w"/>
                                          </p:val>
                                        </p:tav>
                                      </p:tavLst>
                                    </p:anim>
                                    <p:anim calcmode="lin" valueType="num">
                                      <p:cBhvr>
                                        <p:cTn id="35" dur="1000" fill="hold"/>
                                        <p:tgtEl>
                                          <p:spTgt spid="7">
                                            <p:txEl>
                                              <p:pRg st="6" end="6"/>
                                            </p:txEl>
                                          </p:spTgt>
                                        </p:tgtEl>
                                        <p:attrNameLst>
                                          <p:attrName>ppt_h</p:attrName>
                                        </p:attrNameLst>
                                      </p:cBhvr>
                                      <p:tavLst>
                                        <p:tav tm="0">
                                          <p:val>
                                            <p:fltVal val="0"/>
                                          </p:val>
                                        </p:tav>
                                        <p:tav tm="100000">
                                          <p:val>
                                            <p:strVal val="#ppt_h"/>
                                          </p:val>
                                        </p:tav>
                                      </p:tavLst>
                                    </p:anim>
                                    <p:anim calcmode="lin" valueType="num">
                                      <p:cBhvr>
                                        <p:cTn id="36" dur="1000" fill="hold"/>
                                        <p:tgtEl>
                                          <p:spTgt spid="7">
                                            <p:txEl>
                                              <p:pRg st="6" end="6"/>
                                            </p:txEl>
                                          </p:spTgt>
                                        </p:tgtEl>
                                        <p:attrNameLst>
                                          <p:attrName>style.rotation</p:attrName>
                                        </p:attrNameLst>
                                      </p:cBhvr>
                                      <p:tavLst>
                                        <p:tav tm="0">
                                          <p:val>
                                            <p:fltVal val="90"/>
                                          </p:val>
                                        </p:tav>
                                        <p:tav tm="100000">
                                          <p:val>
                                            <p:fltVal val="0"/>
                                          </p:val>
                                        </p:tav>
                                      </p:tavLst>
                                    </p:anim>
                                    <p:animEffect transition="in" filter="fade">
                                      <p:cBhvr>
                                        <p:cTn id="37" dur="10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57175D-721E-8700-23B5-FAEE64AF06A8}"/>
              </a:ext>
            </a:extLst>
          </p:cNvPr>
          <p:cNvSpPr txBox="1"/>
          <p:nvPr/>
        </p:nvSpPr>
        <p:spPr>
          <a:xfrm>
            <a:off x="1987420" y="683795"/>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B2352011-1A27-F160-D2D9-5F49003DA59F}"/>
              </a:ext>
            </a:extLst>
          </p:cNvPr>
          <p:cNvSpPr txBox="1"/>
          <p:nvPr/>
        </p:nvSpPr>
        <p:spPr>
          <a:xfrm>
            <a:off x="-55888" y="0"/>
            <a:ext cx="12303775" cy="7602081"/>
          </a:xfrm>
          <a:prstGeom prst="rect">
            <a:avLst/>
          </a:prstGeom>
          <a:noFill/>
        </p:spPr>
        <p:txBody>
          <a:bodyPr wrap="square">
            <a:spAutoFit/>
          </a:bodyPr>
          <a:lstStyle/>
          <a:p>
            <a:pPr lvl="0"/>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Sin actually involves a willful turning away   </a:t>
            </a:r>
          </a:p>
          <a:p>
            <a:pPr lvl="0"/>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from God and toward “other (false) gods”.</a:t>
            </a:r>
          </a:p>
          <a:p>
            <a:pPr lvl="0"/>
            <a:r>
              <a:rPr lang="en-US" sz="4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Dt 11:28  </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“but Turn aside…To go after other gods” </a:t>
            </a:r>
            <a:endPar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lvl="0"/>
            <a:r>
              <a:rPr lang="en-US" sz="4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  The first reference to “Sin” is </a:t>
            </a:r>
            <a:r>
              <a:rPr lang="en-US" sz="36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Gen. 4:7 </a:t>
            </a:r>
            <a:endParaRPr lang="en-US" sz="4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lvl="0"/>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“If thou </a:t>
            </a:r>
            <a:r>
              <a:rPr lang="en-US" sz="44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doest</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well, </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(God’s will)</a:t>
            </a:r>
          </a:p>
          <a:p>
            <a:pPr lvl="0"/>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shalt thou not be </a:t>
            </a:r>
            <a:r>
              <a:rPr lang="en-US" sz="44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accepted</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lvl="0"/>
            <a:r>
              <a:rPr lang="en-US" sz="4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Śeʾēt</a:t>
            </a:r>
            <a:r>
              <a:rPr lang="en-US" sz="4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elevated, exalted)</a:t>
            </a:r>
          </a:p>
          <a:p>
            <a:pPr lvl="0"/>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and if thou </a:t>
            </a:r>
            <a:r>
              <a:rPr lang="en-US" sz="44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doest</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not well, </a:t>
            </a:r>
          </a:p>
          <a:p>
            <a:pPr lvl="0">
              <a:defRPr/>
            </a:pPr>
            <a:r>
              <a:rPr lang="en-US" sz="4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(not doing God’s will)</a:t>
            </a:r>
          </a:p>
          <a:p>
            <a:pPr lvl="0"/>
            <a:endPar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lvl="0"/>
            <a:endPar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D56D564-0BAB-1F3F-E8B6-ED475818534B}"/>
              </a:ext>
            </a:extLst>
          </p:cNvPr>
          <p:cNvSpPr txBox="1"/>
          <p:nvPr/>
        </p:nvSpPr>
        <p:spPr>
          <a:xfrm>
            <a:off x="169768" y="6035875"/>
            <a:ext cx="6461090"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sin</a:t>
            </a:r>
            <a:r>
              <a:rPr kumimoji="0" lang="en-US" sz="48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lieth at the door. </a:t>
            </a:r>
          </a:p>
        </p:txBody>
      </p:sp>
      <p:pic>
        <p:nvPicPr>
          <p:cNvPr id="1028" name="Picture 4" descr="Where did the wife of Cain come from? - BibleAsk">
            <a:extLst>
              <a:ext uri="{FF2B5EF4-FFF2-40B4-BE49-F238E27FC236}">
                <a16:creationId xmlns:a16="http://schemas.microsoft.com/office/drawing/2014/main" id="{4C311F87-4346-3A5B-5084-A5E0E46E39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6747" y="2952525"/>
            <a:ext cx="4555253" cy="397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12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anim calcmode="lin" valueType="num">
                                      <p:cBhvr>
                                        <p:cTn id="7" dur="1000" fill="hold"/>
                                        <p:tgtEl>
                                          <p:spTgt spid="7">
                                            <p:txEl>
                                              <p:pRg st="6" end="6"/>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6" end="6"/>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6" end="6"/>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animEffect transition="in" filter="wipe(down)">
                                      <p:cBhvr>
                                        <p:cTn id="15" dur="500"/>
                                        <p:tgtEl>
                                          <p:spTgt spid="7">
                                            <p:txEl>
                                              <p:pRg st="7" end="7"/>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8" end="8"/>
                                            </p:txEl>
                                          </p:spTgt>
                                        </p:tgtEl>
                                        <p:attrNameLst>
                                          <p:attrName>style.visibility</p:attrName>
                                        </p:attrNameLst>
                                      </p:cBhvr>
                                      <p:to>
                                        <p:strVal val="visible"/>
                                      </p:to>
                                    </p:set>
                                    <p:animEffect transition="in" filter="barn(inVertical)">
                                      <p:cBhvr>
                                        <p:cTn id="20" dur="500"/>
                                        <p:tgtEl>
                                          <p:spTgt spid="7">
                                            <p:txEl>
                                              <p:pRg st="8" end="8"/>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57175D-721E-8700-23B5-FAEE64AF06A8}"/>
              </a:ext>
            </a:extLst>
          </p:cNvPr>
          <p:cNvSpPr txBox="1"/>
          <p:nvPr/>
        </p:nvSpPr>
        <p:spPr>
          <a:xfrm>
            <a:off x="1987420" y="683795"/>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B2352011-1A27-F160-D2D9-5F49003DA59F}"/>
              </a:ext>
            </a:extLst>
          </p:cNvPr>
          <p:cNvSpPr txBox="1"/>
          <p:nvPr/>
        </p:nvSpPr>
        <p:spPr>
          <a:xfrm>
            <a:off x="-55888" y="0"/>
            <a:ext cx="12303775" cy="7478970"/>
          </a:xfrm>
          <a:prstGeom prst="rect">
            <a:avLst/>
          </a:prstGeom>
          <a:noFill/>
        </p:spPr>
        <p:txBody>
          <a:bodyPr wrap="square">
            <a:spAutoFit/>
          </a:bodyPr>
          <a:lstStyle/>
          <a:p>
            <a:pPr lvl="0"/>
            <a:r>
              <a:rPr lang="en-US" sz="36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Gen. 4:7 </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“If thou </a:t>
            </a:r>
            <a:r>
              <a:rPr lang="en-US" sz="40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doest</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well, shalt thou not be </a:t>
            </a:r>
            <a:r>
              <a:rPr lang="en-US" sz="40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accepted</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lvl="0" algn="ctr">
              <a:defRPr/>
            </a:pP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if thou </a:t>
            </a:r>
            <a:r>
              <a:rPr lang="en-US" sz="44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doest</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not well, </a:t>
            </a:r>
            <a:r>
              <a:rPr lang="en-US" sz="48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lieth at the door. </a:t>
            </a:r>
          </a:p>
          <a:p>
            <a:pPr lvl="0" algn="ct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0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ḥaṭṭāʾt</a:t>
            </a: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to offend (God) {</a:t>
            </a:r>
            <a:r>
              <a:rPr lang="en-US" sz="4000" b="1"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its penalty</a:t>
            </a: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lvl="0" algn="ct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from </a:t>
            </a:r>
            <a:r>
              <a:rPr lang="en-US" sz="36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ḥāṭāʾ</a:t>
            </a:r>
            <a:r>
              <a:rPr lang="en-US" sz="3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 miss; hence </a:t>
            </a:r>
            <a:r>
              <a:rPr lang="en-US" sz="32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(figurative and general) </a:t>
            </a: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 sin; </a:t>
            </a:r>
          </a:p>
          <a:p>
            <a:pPr lvl="0" algn="ct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by inference to forfeit, lack, </a:t>
            </a:r>
            <a:r>
              <a:rPr lang="en-US" sz="4000" b="1"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lead astray</a:t>
            </a: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lvl="0"/>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 Sin is Personal!  </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unto thee shall be </a:t>
            </a:r>
            <a:r>
              <a:rPr lang="en-US" sz="44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his desire</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lvl="0" algn="ctr">
              <a:defRPr/>
            </a:pP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0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teshûqâ</a:t>
            </a: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to reach or stretch out after)</a:t>
            </a:r>
          </a:p>
          <a:p>
            <a:pPr lvl="0" algn="ctr">
              <a:defRPr/>
            </a:pP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thou shalt </a:t>
            </a:r>
            <a:r>
              <a:rPr lang="en-US" sz="48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rule</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8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māshal</a:t>
            </a:r>
            <a:r>
              <a:rPr lang="en-US" sz="4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over him</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lvl="0" algn="ctr">
              <a:defRPr/>
            </a:pPr>
            <a:r>
              <a:rPr lang="en-US" sz="48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Who is the “his” and “him” </a:t>
            </a:r>
          </a:p>
          <a:p>
            <a:pPr lvl="0" algn="ctr">
              <a:defRPr/>
            </a:pPr>
            <a:r>
              <a:rPr lang="en-US" sz="48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God was warning Cain </a:t>
            </a:r>
            <a:r>
              <a:rPr lang="en-US" sz="4800"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(&amp; us)</a:t>
            </a:r>
            <a:r>
              <a:rPr lang="en-US" sz="48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about? </a:t>
            </a:r>
            <a:endParaRPr lang="en-US" sz="4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lvl="0" algn="ctr">
              <a:defRPr/>
            </a:pPr>
            <a:endPar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931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1000"/>
                                        <p:tgtEl>
                                          <p:spTgt spid="7">
                                            <p:txEl>
                                              <p:pRg st="3" end="3"/>
                                            </p:txEl>
                                          </p:spTgt>
                                        </p:tgtEl>
                                      </p:cBhvr>
                                    </p:animEffect>
                                    <p:anim calcmode="lin" valueType="num">
                                      <p:cBhvr>
                                        <p:cTn id="8"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7">
                                            <p:txEl>
                                              <p:pRg st="4" end="4"/>
                                            </p:txEl>
                                          </p:spTgt>
                                        </p:tgtEl>
                                        <p:attrNameLst>
                                          <p:attrName>style.visibility</p:attrName>
                                        </p:attrNameLst>
                                      </p:cBhvr>
                                      <p:to>
                                        <p:strVal val="visible"/>
                                      </p:to>
                                    </p:set>
                                    <p:anim calcmode="lin" valueType="num">
                                      <p:cBhvr>
                                        <p:cTn id="14" dur="1000" fill="hold"/>
                                        <p:tgtEl>
                                          <p:spTgt spid="7">
                                            <p:txEl>
                                              <p:pRg st="4" end="4"/>
                                            </p:txEl>
                                          </p:spTgt>
                                        </p:tgtEl>
                                        <p:attrNameLst>
                                          <p:attrName>ppt_w</p:attrName>
                                        </p:attrNameLst>
                                      </p:cBhvr>
                                      <p:tavLst>
                                        <p:tav tm="0">
                                          <p:val>
                                            <p:fltVal val="0"/>
                                          </p:val>
                                        </p:tav>
                                        <p:tav tm="100000">
                                          <p:val>
                                            <p:strVal val="#ppt_w"/>
                                          </p:val>
                                        </p:tav>
                                      </p:tavLst>
                                    </p:anim>
                                    <p:anim calcmode="lin" valueType="num">
                                      <p:cBhvr>
                                        <p:cTn id="15" dur="1000" fill="hold"/>
                                        <p:tgtEl>
                                          <p:spTgt spid="7">
                                            <p:txEl>
                                              <p:pRg st="4" end="4"/>
                                            </p:txEl>
                                          </p:spTgt>
                                        </p:tgtEl>
                                        <p:attrNameLst>
                                          <p:attrName>ppt_h</p:attrName>
                                        </p:attrNameLst>
                                      </p:cBhvr>
                                      <p:tavLst>
                                        <p:tav tm="0">
                                          <p:val>
                                            <p:fltVal val="0"/>
                                          </p:val>
                                        </p:tav>
                                        <p:tav tm="100000">
                                          <p:val>
                                            <p:strVal val="#ppt_h"/>
                                          </p:val>
                                        </p:tav>
                                      </p:tavLst>
                                    </p:anim>
                                    <p:anim calcmode="lin" valueType="num">
                                      <p:cBhvr>
                                        <p:cTn id="16" dur="1000" fill="hold"/>
                                        <p:tgtEl>
                                          <p:spTgt spid="7">
                                            <p:txEl>
                                              <p:pRg st="4" end="4"/>
                                            </p:txEl>
                                          </p:spTgt>
                                        </p:tgtEl>
                                        <p:attrNameLst>
                                          <p:attrName>style.rotation</p:attrName>
                                        </p:attrNameLst>
                                      </p:cBhvr>
                                      <p:tavLst>
                                        <p:tav tm="0">
                                          <p:val>
                                            <p:fltVal val="90"/>
                                          </p:val>
                                        </p:tav>
                                        <p:tav tm="100000">
                                          <p:val>
                                            <p:fltVal val="0"/>
                                          </p:val>
                                        </p:tav>
                                      </p:tavLst>
                                    </p:anim>
                                    <p:animEffect transition="in" filter="fade">
                                      <p:cBhvr>
                                        <p:cTn id="17" dur="10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 calcmode="lin" valueType="num">
                                      <p:cBhvr>
                                        <p:cTn id="22" dur="500" fill="hold"/>
                                        <p:tgtEl>
                                          <p:spTgt spid="7">
                                            <p:txEl>
                                              <p:pRg st="5" end="5"/>
                                            </p:txEl>
                                          </p:spTgt>
                                        </p:tgtEl>
                                        <p:attrNameLst>
                                          <p:attrName>ppt_w</p:attrName>
                                        </p:attrNameLst>
                                      </p:cBhvr>
                                      <p:tavLst>
                                        <p:tav tm="0">
                                          <p:val>
                                            <p:fltVal val="0"/>
                                          </p:val>
                                        </p:tav>
                                        <p:tav tm="100000">
                                          <p:val>
                                            <p:strVal val="#ppt_w"/>
                                          </p:val>
                                        </p:tav>
                                      </p:tavLst>
                                    </p:anim>
                                    <p:anim calcmode="lin" valueType="num">
                                      <p:cBhvr>
                                        <p:cTn id="23" dur="500" fill="hold"/>
                                        <p:tgtEl>
                                          <p:spTgt spid="7">
                                            <p:txEl>
                                              <p:pRg st="5" end="5"/>
                                            </p:txEl>
                                          </p:spTgt>
                                        </p:tgtEl>
                                        <p:attrNameLst>
                                          <p:attrName>ppt_h</p:attrName>
                                        </p:attrNameLst>
                                      </p:cBhvr>
                                      <p:tavLst>
                                        <p:tav tm="0">
                                          <p:val>
                                            <p:fltVal val="0"/>
                                          </p:val>
                                        </p:tav>
                                        <p:tav tm="100000">
                                          <p:val>
                                            <p:strVal val="#ppt_h"/>
                                          </p:val>
                                        </p:tav>
                                      </p:tavLst>
                                    </p:anim>
                                    <p:animEffect transition="in" filter="fade">
                                      <p:cBhvr>
                                        <p:cTn id="24" dur="500"/>
                                        <p:tgtEl>
                                          <p:spTgt spid="7">
                                            <p:txEl>
                                              <p:pRg st="5" end="5"/>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 calcmode="lin" valueType="num">
                                      <p:cBhvr>
                                        <p:cTn id="27" dur="500" fill="hold"/>
                                        <p:tgtEl>
                                          <p:spTgt spid="7">
                                            <p:txEl>
                                              <p:pRg st="6" end="6"/>
                                            </p:txEl>
                                          </p:spTgt>
                                        </p:tgtEl>
                                        <p:attrNameLst>
                                          <p:attrName>ppt_w</p:attrName>
                                        </p:attrNameLst>
                                      </p:cBhvr>
                                      <p:tavLst>
                                        <p:tav tm="0">
                                          <p:val>
                                            <p:fltVal val="0"/>
                                          </p:val>
                                        </p:tav>
                                        <p:tav tm="100000">
                                          <p:val>
                                            <p:strVal val="#ppt_w"/>
                                          </p:val>
                                        </p:tav>
                                      </p:tavLst>
                                    </p:anim>
                                    <p:anim calcmode="lin" valueType="num">
                                      <p:cBhvr>
                                        <p:cTn id="28" dur="500" fill="hold"/>
                                        <p:tgtEl>
                                          <p:spTgt spid="7">
                                            <p:txEl>
                                              <p:pRg st="6" end="6"/>
                                            </p:txEl>
                                          </p:spTgt>
                                        </p:tgtEl>
                                        <p:attrNameLst>
                                          <p:attrName>ppt_h</p:attrName>
                                        </p:attrNameLst>
                                      </p:cBhvr>
                                      <p:tavLst>
                                        <p:tav tm="0">
                                          <p:val>
                                            <p:fltVal val="0"/>
                                          </p:val>
                                        </p:tav>
                                        <p:tav tm="100000">
                                          <p:val>
                                            <p:strVal val="#ppt_h"/>
                                          </p:val>
                                        </p:tav>
                                      </p:tavLst>
                                    </p:anim>
                                    <p:animEffect transition="in" filter="fade">
                                      <p:cBhvr>
                                        <p:cTn id="29" dur="500"/>
                                        <p:tgtEl>
                                          <p:spTgt spid="7">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7">
                                            <p:txEl>
                                              <p:pRg st="7" end="7"/>
                                            </p:txEl>
                                          </p:spTgt>
                                        </p:tgtEl>
                                        <p:attrNameLst>
                                          <p:attrName>style.visibility</p:attrName>
                                        </p:attrNameLst>
                                      </p:cBhvr>
                                      <p:to>
                                        <p:strVal val="visible"/>
                                      </p:to>
                                    </p:set>
                                    <p:anim calcmode="lin" valueType="num">
                                      <p:cBhvr>
                                        <p:cTn id="34" dur="1000" fill="hold"/>
                                        <p:tgtEl>
                                          <p:spTgt spid="7">
                                            <p:txEl>
                                              <p:pRg st="7" end="7"/>
                                            </p:txEl>
                                          </p:spTgt>
                                        </p:tgtEl>
                                        <p:attrNameLst>
                                          <p:attrName>ppt_w</p:attrName>
                                        </p:attrNameLst>
                                      </p:cBhvr>
                                      <p:tavLst>
                                        <p:tav tm="0">
                                          <p:val>
                                            <p:fltVal val="0"/>
                                          </p:val>
                                        </p:tav>
                                        <p:tav tm="100000">
                                          <p:val>
                                            <p:strVal val="#ppt_w"/>
                                          </p:val>
                                        </p:tav>
                                      </p:tavLst>
                                    </p:anim>
                                    <p:anim calcmode="lin" valueType="num">
                                      <p:cBhvr>
                                        <p:cTn id="35" dur="1000" fill="hold"/>
                                        <p:tgtEl>
                                          <p:spTgt spid="7">
                                            <p:txEl>
                                              <p:pRg st="7" end="7"/>
                                            </p:txEl>
                                          </p:spTgt>
                                        </p:tgtEl>
                                        <p:attrNameLst>
                                          <p:attrName>ppt_h</p:attrName>
                                        </p:attrNameLst>
                                      </p:cBhvr>
                                      <p:tavLst>
                                        <p:tav tm="0">
                                          <p:val>
                                            <p:fltVal val="0"/>
                                          </p:val>
                                        </p:tav>
                                        <p:tav tm="100000">
                                          <p:val>
                                            <p:strVal val="#ppt_h"/>
                                          </p:val>
                                        </p:tav>
                                      </p:tavLst>
                                    </p:anim>
                                    <p:anim calcmode="lin" valueType="num">
                                      <p:cBhvr>
                                        <p:cTn id="36" dur="1000" fill="hold"/>
                                        <p:tgtEl>
                                          <p:spTgt spid="7">
                                            <p:txEl>
                                              <p:pRg st="7" end="7"/>
                                            </p:txEl>
                                          </p:spTgt>
                                        </p:tgtEl>
                                        <p:attrNameLst>
                                          <p:attrName>style.rotation</p:attrName>
                                        </p:attrNameLst>
                                      </p:cBhvr>
                                      <p:tavLst>
                                        <p:tav tm="0">
                                          <p:val>
                                            <p:fltVal val="90"/>
                                          </p:val>
                                        </p:tav>
                                        <p:tav tm="100000">
                                          <p:val>
                                            <p:fltVal val="0"/>
                                          </p:val>
                                        </p:tav>
                                      </p:tavLst>
                                    </p:anim>
                                    <p:animEffect transition="in" filter="fade">
                                      <p:cBhvr>
                                        <p:cTn id="37" dur="1000"/>
                                        <p:tgtEl>
                                          <p:spTgt spid="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8" end="8"/>
                                            </p:txEl>
                                          </p:spTgt>
                                        </p:tgtEl>
                                        <p:attrNameLst>
                                          <p:attrName>style.visibility</p:attrName>
                                        </p:attrNameLst>
                                      </p:cBhvr>
                                      <p:to>
                                        <p:strVal val="visible"/>
                                      </p:to>
                                    </p:set>
                                    <p:animEffect transition="in" filter="fade">
                                      <p:cBhvr>
                                        <p:cTn id="42" dur="1000"/>
                                        <p:tgtEl>
                                          <p:spTgt spid="7">
                                            <p:txEl>
                                              <p:pRg st="8" end="8"/>
                                            </p:txEl>
                                          </p:spTgt>
                                        </p:tgtEl>
                                      </p:cBhvr>
                                    </p:animEffect>
                                    <p:anim calcmode="lin" valueType="num">
                                      <p:cBhvr>
                                        <p:cTn id="43"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8" end="8"/>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7">
                                            <p:txEl>
                                              <p:pRg st="9" end="9"/>
                                            </p:txEl>
                                          </p:spTgt>
                                        </p:tgtEl>
                                        <p:attrNameLst>
                                          <p:attrName>style.visibility</p:attrName>
                                        </p:attrNameLst>
                                      </p:cBhvr>
                                      <p:to>
                                        <p:strVal val="visible"/>
                                      </p:to>
                                    </p:set>
                                    <p:animEffect transition="in" filter="fade">
                                      <p:cBhvr>
                                        <p:cTn id="47" dur="1000"/>
                                        <p:tgtEl>
                                          <p:spTgt spid="7">
                                            <p:txEl>
                                              <p:pRg st="9" end="9"/>
                                            </p:txEl>
                                          </p:spTgt>
                                        </p:tgtEl>
                                      </p:cBhvr>
                                    </p:animEffect>
                                    <p:anim calcmode="lin" valueType="num">
                                      <p:cBhvr>
                                        <p:cTn id="48"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49" dur="1000" fill="hold"/>
                                        <p:tgtEl>
                                          <p:spTgt spid="7">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57175D-721E-8700-23B5-FAEE64AF06A8}"/>
              </a:ext>
            </a:extLst>
          </p:cNvPr>
          <p:cNvSpPr txBox="1"/>
          <p:nvPr/>
        </p:nvSpPr>
        <p:spPr>
          <a:xfrm>
            <a:off x="1987420" y="683795"/>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703BA939-6ABD-3709-A967-617026FA62F4}"/>
              </a:ext>
            </a:extLst>
          </p:cNvPr>
          <p:cNvSpPr txBox="1"/>
          <p:nvPr/>
        </p:nvSpPr>
        <p:spPr>
          <a:xfrm>
            <a:off x="122548" y="0"/>
            <a:ext cx="11990895" cy="3046988"/>
          </a:xfrm>
          <a:prstGeom prst="rect">
            <a:avLst/>
          </a:prstGeom>
          <a:noFill/>
        </p:spPr>
        <p:txBody>
          <a:bodyPr wrap="square" rtlCol="0">
            <a:spAutoFit/>
          </a:bodyPr>
          <a:lstStyle/>
          <a:p>
            <a:r>
              <a:rPr lang="en-US" sz="4800" b="1" dirty="0">
                <a:latin typeface="Times New Roman" panose="02020603050405020304" pitchFamily="18" charset="0"/>
                <a:cs typeface="Times New Roman" panose="02020603050405020304" pitchFamily="18" charset="0"/>
              </a:rPr>
              <a:t>3. Satan has power, popularity, purposes</a:t>
            </a:r>
          </a:p>
          <a:p>
            <a:r>
              <a:rPr lang="en-US" sz="4800" b="1" dirty="0">
                <a:latin typeface="Times New Roman" panose="02020603050405020304" pitchFamily="18" charset="0"/>
                <a:cs typeface="Times New Roman" panose="02020603050405020304" pitchFamily="18" charset="0"/>
              </a:rPr>
              <a:t>      </a:t>
            </a:r>
            <a:r>
              <a:rPr lang="en-US" sz="4800" b="1" i="1" dirty="0">
                <a:latin typeface="Times New Roman" panose="02020603050405020304" pitchFamily="18" charset="0"/>
                <a:cs typeface="Times New Roman" panose="02020603050405020304" pitchFamily="18" charset="0"/>
              </a:rPr>
              <a:t>and is looking for Partners!</a:t>
            </a:r>
          </a:p>
          <a:p>
            <a:r>
              <a:rPr lang="en-US" sz="4800" b="1" dirty="0">
                <a:latin typeface="Times New Roman" panose="02020603050405020304" pitchFamily="18" charset="0"/>
                <a:cs typeface="Times New Roman" panose="02020603050405020304" pitchFamily="18" charset="0"/>
              </a:rPr>
              <a:t> A. This has always been his motive. </a:t>
            </a:r>
          </a:p>
          <a:p>
            <a:r>
              <a:rPr lang="en-US" sz="4800" b="1" dirty="0">
                <a:latin typeface="Times New Roman" panose="02020603050405020304" pitchFamily="18" charset="0"/>
                <a:cs typeface="Times New Roman" panose="02020603050405020304" pitchFamily="18" charset="0"/>
              </a:rPr>
              <a:t>  1) With the angels.  (Rev. 12) </a:t>
            </a:r>
          </a:p>
        </p:txBody>
      </p:sp>
      <p:pic>
        <p:nvPicPr>
          <p:cNvPr id="3074" name="Picture 2" descr="Early Writings, by Ellen G. White. The Fall of Satan">
            <a:extLst>
              <a:ext uri="{FF2B5EF4-FFF2-40B4-BE49-F238E27FC236}">
                <a16:creationId xmlns:a16="http://schemas.microsoft.com/office/drawing/2014/main" id="{CA8B3981-D39B-1128-3E52-CAD87690F1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038558"/>
            <a:ext cx="3384223" cy="381944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ngels: You Can't See Them but They are Real — The Life and Times of Bruce  Gerencser">
            <a:extLst>
              <a:ext uri="{FF2B5EF4-FFF2-40B4-BE49-F238E27FC236}">
                <a16:creationId xmlns:a16="http://schemas.microsoft.com/office/drawing/2014/main" id="{A8F08BCB-8F30-FB27-8E4A-9430152EF6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4434" y="3325862"/>
            <a:ext cx="5279010" cy="3532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47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p:cTn id="7"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p:cTn id="15"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6"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randombar(horizontal)">
                                      <p:cBhvr>
                                        <p:cTn id="22" dur="500"/>
                                        <p:tgtEl>
                                          <p:spTgt spid="307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anim calcmode="lin" valueType="num">
                                      <p:cBhvr>
                                        <p:cTn id="27" dur="500" fill="hold"/>
                                        <p:tgtEl>
                                          <p:spTgt spid="3076"/>
                                        </p:tgtEl>
                                        <p:attrNameLst>
                                          <p:attrName>ppt_w</p:attrName>
                                        </p:attrNameLst>
                                      </p:cBhvr>
                                      <p:tavLst>
                                        <p:tav tm="0">
                                          <p:val>
                                            <p:fltVal val="0"/>
                                          </p:val>
                                        </p:tav>
                                        <p:tav tm="100000">
                                          <p:val>
                                            <p:strVal val="#ppt_w"/>
                                          </p:val>
                                        </p:tav>
                                      </p:tavLst>
                                    </p:anim>
                                    <p:anim calcmode="lin" valueType="num">
                                      <p:cBhvr>
                                        <p:cTn id="28" dur="500" fill="hold"/>
                                        <p:tgtEl>
                                          <p:spTgt spid="3076"/>
                                        </p:tgtEl>
                                        <p:attrNameLst>
                                          <p:attrName>ppt_h</p:attrName>
                                        </p:attrNameLst>
                                      </p:cBhvr>
                                      <p:tavLst>
                                        <p:tav tm="0">
                                          <p:val>
                                            <p:fltVal val="0"/>
                                          </p:val>
                                        </p:tav>
                                        <p:tav tm="100000">
                                          <p:val>
                                            <p:strVal val="#ppt_h"/>
                                          </p:val>
                                        </p:tav>
                                      </p:tavLst>
                                    </p:anim>
                                    <p:animEffect transition="in" filter="fade">
                                      <p:cBhvr>
                                        <p:cTn id="29"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57175D-721E-8700-23B5-FAEE64AF06A8}"/>
              </a:ext>
            </a:extLst>
          </p:cNvPr>
          <p:cNvSpPr txBox="1"/>
          <p:nvPr/>
        </p:nvSpPr>
        <p:spPr>
          <a:xfrm>
            <a:off x="1987420" y="683795"/>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703BA939-6ABD-3709-A967-617026FA62F4}"/>
              </a:ext>
            </a:extLst>
          </p:cNvPr>
          <p:cNvSpPr txBox="1"/>
          <p:nvPr/>
        </p:nvSpPr>
        <p:spPr>
          <a:xfrm>
            <a:off x="122548" y="0"/>
            <a:ext cx="11990895" cy="3785652"/>
          </a:xfrm>
          <a:prstGeom prst="rect">
            <a:avLst/>
          </a:prstGeom>
          <a:noFill/>
        </p:spPr>
        <p:txBody>
          <a:bodyPr wrap="square" rtlCol="0">
            <a:spAutoFit/>
          </a:bodyPr>
          <a:lstStyle/>
          <a:p>
            <a:r>
              <a:rPr lang="en-US" sz="4800" b="1" dirty="0">
                <a:latin typeface="Times New Roman" panose="02020603050405020304" pitchFamily="18" charset="0"/>
                <a:cs typeface="Times New Roman" panose="02020603050405020304" pitchFamily="18" charset="0"/>
              </a:rPr>
              <a:t>3. Satan…</a:t>
            </a:r>
            <a:r>
              <a:rPr lang="en-US" sz="4800" b="1" i="1" dirty="0">
                <a:latin typeface="Times New Roman" panose="02020603050405020304" pitchFamily="18" charset="0"/>
                <a:cs typeface="Times New Roman" panose="02020603050405020304" pitchFamily="18" charset="0"/>
              </a:rPr>
              <a:t> is looking for Partners!</a:t>
            </a:r>
          </a:p>
          <a:p>
            <a:r>
              <a:rPr lang="en-US" sz="4800" b="1" dirty="0">
                <a:latin typeface="Times New Roman" panose="02020603050405020304" pitchFamily="18" charset="0"/>
                <a:cs typeface="Times New Roman" panose="02020603050405020304" pitchFamily="18" charset="0"/>
              </a:rPr>
              <a:t> A. This has always been his motive. </a:t>
            </a:r>
          </a:p>
          <a:p>
            <a:r>
              <a:rPr lang="en-US" sz="4800" b="1" dirty="0">
                <a:latin typeface="Times New Roman" panose="02020603050405020304" pitchFamily="18" charset="0"/>
                <a:cs typeface="Times New Roman" panose="02020603050405020304" pitchFamily="18" charset="0"/>
              </a:rPr>
              <a:t>2) With Adam and Eve Gen. 3:1 </a:t>
            </a:r>
            <a:r>
              <a:rPr lang="en-US" sz="4800" b="1" i="1" dirty="0">
                <a:solidFill>
                  <a:srgbClr val="FF0000"/>
                </a:solidFill>
                <a:latin typeface="Times New Roman" panose="02020603050405020304" pitchFamily="18" charset="0"/>
                <a:cs typeface="Times New Roman" panose="02020603050405020304" pitchFamily="18" charset="0"/>
              </a:rPr>
              <a:t>“The serpent was more subtle… and said …that God said?</a:t>
            </a:r>
          </a:p>
          <a:p>
            <a:r>
              <a:rPr lang="en-US" sz="4800" b="1" dirty="0">
                <a:latin typeface="Times New Roman" panose="02020603050405020304" pitchFamily="18" charset="0"/>
                <a:cs typeface="Times New Roman" panose="02020603050405020304" pitchFamily="18" charset="0"/>
              </a:rPr>
              <a:t>  </a:t>
            </a:r>
            <a:endParaRPr lang="en-US" sz="4800" b="1" i="1" dirty="0">
              <a:solidFill>
                <a:srgbClr val="FF0000"/>
              </a:solidFill>
              <a:latin typeface="Times New Roman" panose="02020603050405020304" pitchFamily="18" charset="0"/>
              <a:cs typeface="Times New Roman" panose="02020603050405020304" pitchFamily="18" charset="0"/>
            </a:endParaRPr>
          </a:p>
        </p:txBody>
      </p:sp>
      <p:pic>
        <p:nvPicPr>
          <p:cNvPr id="2050" name="Picture 2" descr="Did Satan Promise Eve Immortality?">
            <a:extLst>
              <a:ext uri="{FF2B5EF4-FFF2-40B4-BE49-F238E27FC236}">
                <a16:creationId xmlns:a16="http://schemas.microsoft.com/office/drawing/2014/main" id="{D0E712A7-9EE4-E626-EF42-6B85E91EA6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3761" y="3072349"/>
            <a:ext cx="4058240" cy="37856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AF08499-CA02-A557-4716-756E0744259E}"/>
              </a:ext>
            </a:extLst>
          </p:cNvPr>
          <p:cNvSpPr txBox="1"/>
          <p:nvPr/>
        </p:nvSpPr>
        <p:spPr>
          <a:xfrm>
            <a:off x="212103" y="2908489"/>
            <a:ext cx="7658367" cy="3908762"/>
          </a:xfrm>
          <a:prstGeom prst="rect">
            <a:avLst/>
          </a:prstGeom>
          <a:noFill/>
        </p:spPr>
        <p:txBody>
          <a:bodyPr wrap="square">
            <a:spAutoFit/>
          </a:bodyPr>
          <a:lstStyle/>
          <a:p>
            <a:pPr marL="742950" indent="-742950" algn="ctr">
              <a:buAutoNum type="arabicPlain" startAt="4"/>
            </a:pP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Ye shall not surely die: </a:t>
            </a:r>
          </a:p>
          <a:p>
            <a:pPr algn="ctr"/>
            <a:r>
              <a:rPr lang="en-US" sz="4000" b="1" i="1" baseline="30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 </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For God doth know that in the day ye eat thereof, </a:t>
            </a:r>
          </a:p>
          <a:p>
            <a:pPr algn="ct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then your eyes shall be opened, </a:t>
            </a:r>
          </a:p>
          <a:p>
            <a:pPr algn="ct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ye shall be as gods,</a:t>
            </a:r>
          </a:p>
          <a:p>
            <a:pPr algn="ct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knowing good and evil.”</a:t>
            </a:r>
          </a:p>
        </p:txBody>
      </p:sp>
    </p:spTree>
    <p:extLst>
      <p:ext uri="{BB962C8B-B14F-4D97-AF65-F5344CB8AC3E}">
        <p14:creationId xmlns:p14="http://schemas.microsoft.com/office/powerpoint/2010/main" val="271999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p:cTn id="17"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8"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19"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20" dur="10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anim calcmode="lin" valueType="num">
                                      <p:cBhvr>
                                        <p:cTn id="2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1000"/>
                                        <p:tgtEl>
                                          <p:spTgt spid="4">
                                            <p:txEl>
                                              <p:pRg st="4" end="4"/>
                                            </p:txEl>
                                          </p:spTgt>
                                        </p:tgtEl>
                                      </p:cBhvr>
                                    </p:animEffect>
                                    <p:anim calcmode="lin" valueType="num">
                                      <p:cBhvr>
                                        <p:cTn id="3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57175D-721E-8700-23B5-FAEE64AF06A8}"/>
              </a:ext>
            </a:extLst>
          </p:cNvPr>
          <p:cNvSpPr txBox="1"/>
          <p:nvPr/>
        </p:nvSpPr>
        <p:spPr>
          <a:xfrm>
            <a:off x="1987420" y="683795"/>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703BA939-6ABD-3709-A967-617026FA62F4}"/>
              </a:ext>
            </a:extLst>
          </p:cNvPr>
          <p:cNvSpPr txBox="1"/>
          <p:nvPr/>
        </p:nvSpPr>
        <p:spPr>
          <a:xfrm>
            <a:off x="122548" y="0"/>
            <a:ext cx="11990895" cy="2185214"/>
          </a:xfrm>
          <a:prstGeom prst="rect">
            <a:avLst/>
          </a:prstGeom>
          <a:noFill/>
        </p:spPr>
        <p:txBody>
          <a:bodyPr wrap="square" rtlCol="0">
            <a:spAutoFit/>
          </a:bodyPr>
          <a:lstStyle/>
          <a:p>
            <a:r>
              <a:rPr lang="en-US" sz="4800" b="1" dirty="0">
                <a:latin typeface="Times New Roman" panose="02020603050405020304" pitchFamily="18" charset="0"/>
                <a:cs typeface="Times New Roman" panose="02020603050405020304" pitchFamily="18" charset="0"/>
              </a:rPr>
              <a:t>3. Satan… is looking for Partners!</a:t>
            </a:r>
          </a:p>
          <a:p>
            <a:r>
              <a:rPr lang="en-US" sz="4800" b="1" dirty="0">
                <a:latin typeface="Times New Roman" panose="02020603050405020304" pitchFamily="18" charset="0"/>
                <a:cs typeface="Times New Roman" panose="02020603050405020304" pitchFamily="18" charset="0"/>
              </a:rPr>
              <a:t> 3) With Jesus!  (Mt 4) </a:t>
            </a:r>
          </a:p>
          <a:p>
            <a:r>
              <a:rPr lang="en-US" sz="4000" b="1" dirty="0">
                <a:latin typeface="Times New Roman" panose="02020603050405020304" pitchFamily="18" charset="0"/>
                <a:cs typeface="Times New Roman" panose="02020603050405020304" pitchFamily="18" charset="0"/>
              </a:rPr>
              <a:t>    </a:t>
            </a:r>
          </a:p>
        </p:txBody>
      </p:sp>
      <p:pic>
        <p:nvPicPr>
          <p:cNvPr id="4102" name="Picture 6" descr="Satan Tried To Tempt Jesus - James Tissot - WikiArt.org">
            <a:extLst>
              <a:ext uri="{FF2B5EF4-FFF2-40B4-BE49-F238E27FC236}">
                <a16:creationId xmlns:a16="http://schemas.microsoft.com/office/drawing/2014/main" id="{FC28725E-E4C1-EE98-909D-19A00F2C9A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450" y="1319275"/>
            <a:ext cx="3771209" cy="4707988"/>
          </a:xfrm>
          <a:prstGeom prst="rect">
            <a:avLst/>
          </a:prstGeom>
          <a:noFill/>
          <a:effectLst>
            <a:softEdge rad="228600"/>
          </a:effectLst>
          <a:extLst>
            <a:ext uri="{909E8E84-426E-40DD-AFC4-6F175D3DCCD1}">
              <a14:hiddenFill xmlns:a14="http://schemas.microsoft.com/office/drawing/2010/main">
                <a:solidFill>
                  <a:srgbClr val="FFFFFF"/>
                </a:solidFill>
              </a14:hiddenFill>
            </a:ext>
          </a:extLst>
        </p:spPr>
      </p:pic>
      <p:pic>
        <p:nvPicPr>
          <p:cNvPr id="4104" name="Picture 8" descr="Did Satan Really Tempt Jesus in the Desert or is There Another Explanation?  | Jesus Without Baggage">
            <a:extLst>
              <a:ext uri="{FF2B5EF4-FFF2-40B4-BE49-F238E27FC236}">
                <a16:creationId xmlns:a16="http://schemas.microsoft.com/office/drawing/2014/main" id="{AE5BA1A9-9F58-039C-4DB2-03F839FF4B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2117" y="2369149"/>
            <a:ext cx="7591326" cy="3429000"/>
          </a:xfrm>
          <a:prstGeom prst="rect">
            <a:avLst/>
          </a:prstGeom>
          <a:noFill/>
          <a:effectLst>
            <a:softEdge rad="177800"/>
          </a:effectLst>
          <a:extLst>
            <a:ext uri="{909E8E84-426E-40DD-AFC4-6F175D3DCCD1}">
              <a14:hiddenFill xmlns:a14="http://schemas.microsoft.com/office/drawing/2010/main">
                <a:solidFill>
                  <a:srgbClr val="FFFFFF"/>
                </a:solidFill>
              </a14:hiddenFill>
            </a:ext>
          </a:extLst>
        </p:spPr>
      </p:pic>
      <p:pic>
        <p:nvPicPr>
          <p:cNvPr id="4106" name="Picture 10" descr="The Temptation of Jesus – Bible Story">
            <a:extLst>
              <a:ext uri="{FF2B5EF4-FFF2-40B4-BE49-F238E27FC236}">
                <a16:creationId xmlns:a16="http://schemas.microsoft.com/office/drawing/2014/main" id="{A8FA21E2-89E3-BA77-26A7-86499E5402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4799" y="316169"/>
            <a:ext cx="4524866" cy="2545237"/>
          </a:xfrm>
          <a:prstGeom prst="rect">
            <a:avLst/>
          </a:prstGeom>
          <a:noFill/>
          <a:effectLst>
            <a:softEdge rad="3302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72AE066-655C-29A3-8846-80E75BF0355A}"/>
              </a:ext>
            </a:extLst>
          </p:cNvPr>
          <p:cNvSpPr txBox="1"/>
          <p:nvPr/>
        </p:nvSpPr>
        <p:spPr>
          <a:xfrm>
            <a:off x="9653444" y="2099351"/>
            <a:ext cx="2026763" cy="584775"/>
          </a:xfrm>
          <a:prstGeom prst="rect">
            <a:avLst/>
          </a:prstGeom>
          <a:noFill/>
        </p:spPr>
        <p:txBody>
          <a:bodyPr wrap="square" rtlCol="0">
            <a:spAutoFit/>
          </a:bodyPr>
          <a:lstStyle/>
          <a:p>
            <a:r>
              <a:rPr lang="en-US" sz="3200" b="1" dirty="0">
                <a:solidFill>
                  <a:schemeClr val="bg1"/>
                </a:solidFill>
              </a:rPr>
              <a:t>Vs 3,4</a:t>
            </a:r>
          </a:p>
        </p:txBody>
      </p:sp>
      <p:sp>
        <p:nvSpPr>
          <p:cNvPr id="4" name="TextBox 3">
            <a:extLst>
              <a:ext uri="{FF2B5EF4-FFF2-40B4-BE49-F238E27FC236}">
                <a16:creationId xmlns:a16="http://schemas.microsoft.com/office/drawing/2014/main" id="{74112397-FD18-FC38-FB61-5DD5636F849A}"/>
              </a:ext>
            </a:extLst>
          </p:cNvPr>
          <p:cNvSpPr txBox="1"/>
          <p:nvPr/>
        </p:nvSpPr>
        <p:spPr>
          <a:xfrm>
            <a:off x="1536570" y="5215559"/>
            <a:ext cx="2083324" cy="646331"/>
          </a:xfrm>
          <a:prstGeom prst="rect">
            <a:avLst/>
          </a:prstGeom>
          <a:noFill/>
        </p:spPr>
        <p:txBody>
          <a:bodyPr wrap="square" rtlCol="0">
            <a:spAutoFit/>
          </a:bodyPr>
          <a:lstStyle/>
          <a:p>
            <a:r>
              <a:rPr lang="en-US" sz="3600" b="1" dirty="0">
                <a:solidFill>
                  <a:schemeClr val="bg1"/>
                </a:solidFill>
              </a:rPr>
              <a:t>Vs 5-7</a:t>
            </a:r>
          </a:p>
        </p:txBody>
      </p:sp>
      <p:sp>
        <p:nvSpPr>
          <p:cNvPr id="5" name="TextBox 4">
            <a:extLst>
              <a:ext uri="{FF2B5EF4-FFF2-40B4-BE49-F238E27FC236}">
                <a16:creationId xmlns:a16="http://schemas.microsoft.com/office/drawing/2014/main" id="{D3ECC8D0-1FF6-4324-B295-F3B1847A688A}"/>
              </a:ext>
            </a:extLst>
          </p:cNvPr>
          <p:cNvSpPr txBox="1"/>
          <p:nvPr/>
        </p:nvSpPr>
        <p:spPr>
          <a:xfrm>
            <a:off x="6000423" y="4953949"/>
            <a:ext cx="2375554" cy="584775"/>
          </a:xfrm>
          <a:prstGeom prst="rect">
            <a:avLst/>
          </a:prstGeom>
          <a:noFill/>
        </p:spPr>
        <p:txBody>
          <a:bodyPr wrap="square" rtlCol="0">
            <a:spAutoFit/>
          </a:bodyPr>
          <a:lstStyle/>
          <a:p>
            <a:r>
              <a:rPr lang="en-US" sz="3200" dirty="0">
                <a:solidFill>
                  <a:schemeClr val="bg1"/>
                </a:solidFill>
              </a:rPr>
              <a:t>Vs 8-10</a:t>
            </a:r>
          </a:p>
        </p:txBody>
      </p:sp>
      <p:sp>
        <p:nvSpPr>
          <p:cNvPr id="8" name="TextBox 7">
            <a:extLst>
              <a:ext uri="{FF2B5EF4-FFF2-40B4-BE49-F238E27FC236}">
                <a16:creationId xmlns:a16="http://schemas.microsoft.com/office/drawing/2014/main" id="{F5D05AA9-3CFA-194F-95FB-F006082ED672}"/>
              </a:ext>
            </a:extLst>
          </p:cNvPr>
          <p:cNvSpPr txBox="1"/>
          <p:nvPr/>
        </p:nvSpPr>
        <p:spPr>
          <a:xfrm>
            <a:off x="476292" y="5624704"/>
            <a:ext cx="11990894" cy="1631216"/>
          </a:xfrm>
          <a:prstGeom prst="rect">
            <a:avLst/>
          </a:prstGeom>
          <a:noFill/>
        </p:spPr>
        <p:txBody>
          <a:bodyPr wrap="square">
            <a:spAutoFit/>
          </a:bodyPr>
          <a:lstStyle/>
          <a:p>
            <a:r>
              <a:rPr lang="en-US" sz="3600" b="1" i="1" dirty="0">
                <a:latin typeface="Times New Roman" panose="02020603050405020304" pitchFamily="18" charset="0"/>
                <a:cs typeface="Times New Roman" panose="02020603050405020304" pitchFamily="18" charset="0"/>
              </a:rPr>
              <a:t>John 14:30 </a:t>
            </a:r>
            <a:r>
              <a:rPr lang="en-US" sz="4000" b="1" i="1" dirty="0">
                <a:solidFill>
                  <a:srgbClr val="FF0000"/>
                </a:solidFill>
                <a:latin typeface="Times New Roman" panose="02020603050405020304" pitchFamily="18" charset="0"/>
                <a:cs typeface="Times New Roman" panose="02020603050405020304" pitchFamily="18" charset="0"/>
              </a:rPr>
              <a:t>“</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prince of this world cometh, </a:t>
            </a:r>
          </a:p>
          <a:p>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and hath nothing in me.” </a:t>
            </a:r>
            <a:br>
              <a:rPr lang="en-US" sz="2000" dirty="0">
                <a:solidFill>
                  <a:srgbClr val="FF0000"/>
                </a:solidFill>
              </a:rPr>
            </a:br>
            <a:endParaRPr lang="en-US" sz="2000" dirty="0">
              <a:solidFill>
                <a:srgbClr val="FF0000"/>
              </a:solidFill>
            </a:endParaRPr>
          </a:p>
        </p:txBody>
      </p:sp>
    </p:spTree>
    <p:extLst>
      <p:ext uri="{BB962C8B-B14F-4D97-AF65-F5344CB8AC3E}">
        <p14:creationId xmlns:p14="http://schemas.microsoft.com/office/powerpoint/2010/main" val="5537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6"/>
                                        </p:tgtEl>
                                        <p:attrNameLst>
                                          <p:attrName>style.visibility</p:attrName>
                                        </p:attrNameLst>
                                      </p:cBhvr>
                                      <p:to>
                                        <p:strVal val="visible"/>
                                      </p:to>
                                    </p:set>
                                    <p:anim calcmode="lin" valueType="num">
                                      <p:cBhvr>
                                        <p:cTn id="7" dur="500" fill="hold"/>
                                        <p:tgtEl>
                                          <p:spTgt spid="4106"/>
                                        </p:tgtEl>
                                        <p:attrNameLst>
                                          <p:attrName>ppt_w</p:attrName>
                                        </p:attrNameLst>
                                      </p:cBhvr>
                                      <p:tavLst>
                                        <p:tav tm="0">
                                          <p:val>
                                            <p:fltVal val="0"/>
                                          </p:val>
                                        </p:tav>
                                        <p:tav tm="100000">
                                          <p:val>
                                            <p:strVal val="#ppt_w"/>
                                          </p:val>
                                        </p:tav>
                                      </p:tavLst>
                                    </p:anim>
                                    <p:anim calcmode="lin" valueType="num">
                                      <p:cBhvr>
                                        <p:cTn id="8" dur="500" fill="hold"/>
                                        <p:tgtEl>
                                          <p:spTgt spid="4106"/>
                                        </p:tgtEl>
                                        <p:attrNameLst>
                                          <p:attrName>ppt_h</p:attrName>
                                        </p:attrNameLst>
                                      </p:cBhvr>
                                      <p:tavLst>
                                        <p:tav tm="0">
                                          <p:val>
                                            <p:fltVal val="0"/>
                                          </p:val>
                                        </p:tav>
                                        <p:tav tm="100000">
                                          <p:val>
                                            <p:strVal val="#ppt_h"/>
                                          </p:val>
                                        </p:tav>
                                      </p:tavLst>
                                    </p:anim>
                                    <p:animEffect transition="in" filter="fade">
                                      <p:cBhvr>
                                        <p:cTn id="9" dur="500"/>
                                        <p:tgtEl>
                                          <p:spTgt spid="410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102"/>
                                        </p:tgtEl>
                                        <p:attrNameLst>
                                          <p:attrName>style.visibility</p:attrName>
                                        </p:attrNameLst>
                                      </p:cBhvr>
                                      <p:to>
                                        <p:strVal val="visible"/>
                                      </p:to>
                                    </p:set>
                                    <p:animEffect transition="in" filter="wipe(down)">
                                      <p:cBhvr>
                                        <p:cTn id="14" dur="500"/>
                                        <p:tgtEl>
                                          <p:spTgt spid="410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104"/>
                                        </p:tgtEl>
                                        <p:attrNameLst>
                                          <p:attrName>style.visibility</p:attrName>
                                        </p:attrNameLst>
                                      </p:cBhvr>
                                      <p:to>
                                        <p:strVal val="visible"/>
                                      </p:to>
                                    </p:set>
                                    <p:animEffect transition="in" filter="randombar(horizontal)">
                                      <p:cBhvr>
                                        <p:cTn id="19" dur="500"/>
                                        <p:tgtEl>
                                          <p:spTgt spid="410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anim calcmode="lin" valueType="num">
                                      <p:cBhvr>
                                        <p:cTn id="2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fade">
                                      <p:cBhvr>
                                        <p:cTn id="29" dur="1000"/>
                                        <p:tgtEl>
                                          <p:spTgt spid="8">
                                            <p:txEl>
                                              <p:pRg st="1" end="1"/>
                                            </p:txEl>
                                          </p:spTgt>
                                        </p:tgtEl>
                                      </p:cBhvr>
                                    </p:animEffect>
                                    <p:anim calcmode="lin" valueType="num">
                                      <p:cBhvr>
                                        <p:cTn id="3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57175D-721E-8700-23B5-FAEE64AF06A8}"/>
              </a:ext>
            </a:extLst>
          </p:cNvPr>
          <p:cNvSpPr txBox="1"/>
          <p:nvPr/>
        </p:nvSpPr>
        <p:spPr>
          <a:xfrm>
            <a:off x="1987420" y="683795"/>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703BA939-6ABD-3709-A967-617026FA62F4}"/>
              </a:ext>
            </a:extLst>
          </p:cNvPr>
          <p:cNvSpPr txBox="1"/>
          <p:nvPr/>
        </p:nvSpPr>
        <p:spPr>
          <a:xfrm>
            <a:off x="122548" y="0"/>
            <a:ext cx="11990895" cy="2185214"/>
          </a:xfrm>
          <a:prstGeom prst="rect">
            <a:avLst/>
          </a:prstGeom>
          <a:noFill/>
        </p:spPr>
        <p:txBody>
          <a:bodyPr wrap="square" rtlCol="0">
            <a:spAutoFit/>
          </a:bodyPr>
          <a:lstStyle/>
          <a:p>
            <a:r>
              <a:rPr lang="en-US" sz="4800" b="1" dirty="0">
                <a:latin typeface="Times New Roman" panose="02020603050405020304" pitchFamily="18" charset="0"/>
                <a:cs typeface="Times New Roman" panose="02020603050405020304" pitchFamily="18" charset="0"/>
              </a:rPr>
              <a:t>3. Satan… is looking for Partners!</a:t>
            </a:r>
          </a:p>
          <a:p>
            <a:r>
              <a:rPr lang="en-US" sz="4800" b="1" dirty="0">
                <a:latin typeface="Times New Roman" panose="02020603050405020304" pitchFamily="18" charset="0"/>
                <a:cs typeface="Times New Roman" panose="02020603050405020304" pitchFamily="18" charset="0"/>
              </a:rPr>
              <a:t> 4) With Us  </a:t>
            </a:r>
          </a:p>
          <a:p>
            <a:r>
              <a:rPr lang="en-US" sz="4000" b="1" dirty="0">
                <a:latin typeface="Times New Roman" panose="02020603050405020304" pitchFamily="18" charset="0"/>
                <a:cs typeface="Times New Roman" panose="02020603050405020304" pitchFamily="18" charset="0"/>
              </a:rPr>
              <a:t>    </a:t>
            </a:r>
          </a:p>
        </p:txBody>
      </p:sp>
      <p:pic>
        <p:nvPicPr>
          <p:cNvPr id="5126" name="Picture 6" descr="Temptation... | Temptation quotes, Quotes about god, Spiritual quotes">
            <a:extLst>
              <a:ext uri="{FF2B5EF4-FFF2-40B4-BE49-F238E27FC236}">
                <a16:creationId xmlns:a16="http://schemas.microsoft.com/office/drawing/2014/main" id="{E6CF3084-B63F-884B-80FA-31F7BBC776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0543"/>
          <a:stretch/>
        </p:blipFill>
        <p:spPr bwMode="auto">
          <a:xfrm>
            <a:off x="43990" y="1679695"/>
            <a:ext cx="3788871" cy="517830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91 Quotes About Temptation | ChristianQuotes.info">
            <a:extLst>
              <a:ext uri="{FF2B5EF4-FFF2-40B4-BE49-F238E27FC236}">
                <a16:creationId xmlns:a16="http://schemas.microsoft.com/office/drawing/2014/main" id="{B42C1893-3AA5-DA34-47A6-70F60537B1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2087" y="2894029"/>
            <a:ext cx="3009913" cy="411480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Will the Real Potiphar's Wife Please Stand? - Reformation 21">
            <a:extLst>
              <a:ext uri="{FF2B5EF4-FFF2-40B4-BE49-F238E27FC236}">
                <a16:creationId xmlns:a16="http://schemas.microsoft.com/office/drawing/2014/main" id="{A9C7A33B-6CC8-68B4-1060-37ED98A6C0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8832" y="3502057"/>
            <a:ext cx="5716661" cy="33559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BBE1640-A7DD-897E-0161-CFCFEA7828E9}"/>
              </a:ext>
            </a:extLst>
          </p:cNvPr>
          <p:cNvSpPr txBox="1"/>
          <p:nvPr/>
        </p:nvSpPr>
        <p:spPr>
          <a:xfrm>
            <a:off x="2966507" y="860245"/>
            <a:ext cx="8700940" cy="2800767"/>
          </a:xfrm>
          <a:prstGeom prst="rect">
            <a:avLst/>
          </a:prstGeom>
          <a:noFill/>
        </p:spPr>
        <p:txBody>
          <a:bodyPr wrap="square">
            <a:spAutoFit/>
          </a:bodyPr>
          <a:lstStyle/>
          <a:p>
            <a:pPr algn="ctr"/>
            <a:r>
              <a:rPr lang="en-US" sz="2800" b="1" dirty="0"/>
              <a:t>Genesis 39:9  </a:t>
            </a:r>
            <a:r>
              <a:rPr lang="en-US" sz="2800" b="1" dirty="0">
                <a:solidFill>
                  <a:srgbClr val="FF0000"/>
                </a:solidFill>
              </a:rPr>
              <a:t>“</a:t>
            </a:r>
            <a:r>
              <a:rPr lang="en-US" sz="4400" b="1" i="1" dirty="0">
                <a:solidFill>
                  <a:srgbClr val="FF0000"/>
                </a:solidFill>
                <a:latin typeface="Times New Roman" panose="02020603050405020304" pitchFamily="18" charset="0"/>
                <a:cs typeface="Times New Roman" panose="02020603050405020304" pitchFamily="18" charset="0"/>
              </a:rPr>
              <a:t>how then can I do </a:t>
            </a:r>
          </a:p>
          <a:p>
            <a:pPr algn="ctr"/>
            <a:r>
              <a:rPr lang="en-US" sz="4400" b="1" i="1" dirty="0">
                <a:solidFill>
                  <a:srgbClr val="FF0000"/>
                </a:solidFill>
                <a:latin typeface="Times New Roman" panose="02020603050405020304" pitchFamily="18" charset="0"/>
                <a:cs typeface="Times New Roman" panose="02020603050405020304" pitchFamily="18" charset="0"/>
              </a:rPr>
              <a:t>this great wickedness, </a:t>
            </a:r>
          </a:p>
          <a:p>
            <a:pPr algn="ctr"/>
            <a:r>
              <a:rPr lang="en-US" sz="4400" b="1" i="1" dirty="0">
                <a:solidFill>
                  <a:srgbClr val="FF0000"/>
                </a:solidFill>
                <a:latin typeface="Times New Roman" panose="02020603050405020304" pitchFamily="18" charset="0"/>
                <a:cs typeface="Times New Roman" panose="02020603050405020304" pitchFamily="18" charset="0"/>
              </a:rPr>
              <a:t>and sin against God?” </a:t>
            </a:r>
            <a:br>
              <a:rPr lang="en-US" sz="4400" b="1" i="1" dirty="0">
                <a:solidFill>
                  <a:srgbClr val="FF0000"/>
                </a:solidFill>
                <a:latin typeface="Times New Roman" panose="02020603050405020304" pitchFamily="18" charset="0"/>
                <a:cs typeface="Times New Roman" panose="02020603050405020304" pitchFamily="18" charset="0"/>
              </a:rPr>
            </a:br>
            <a:endParaRPr lang="en-US" sz="4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951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34"/>
                                        </p:tgtEl>
                                        <p:attrNameLst>
                                          <p:attrName>style.visibility</p:attrName>
                                        </p:attrNameLst>
                                      </p:cBhvr>
                                      <p:to>
                                        <p:strVal val="visible"/>
                                      </p:to>
                                    </p:set>
                                    <p:animEffect transition="in" filter="randombar(horizontal)">
                                      <p:cBhvr>
                                        <p:cTn id="7" dur="500"/>
                                        <p:tgtEl>
                                          <p:spTgt spid="51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 calcmode="lin" valueType="num">
                                      <p:cBhvr>
                                        <p:cTn id="20" dur="10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1" dur="1000" fill="hold"/>
                                        <p:tgtEl>
                                          <p:spTgt spid="8">
                                            <p:txEl>
                                              <p:pRg st="2" end="2"/>
                                            </p:txEl>
                                          </p:spTgt>
                                        </p:tgtEl>
                                        <p:attrNameLst>
                                          <p:attrName>ppt_h</p:attrName>
                                        </p:attrNameLst>
                                      </p:cBhvr>
                                      <p:tavLst>
                                        <p:tav tm="0">
                                          <p:val>
                                            <p:fltVal val="0"/>
                                          </p:val>
                                        </p:tav>
                                        <p:tav tm="100000">
                                          <p:val>
                                            <p:strVal val="#ppt_h"/>
                                          </p:val>
                                        </p:tav>
                                      </p:tavLst>
                                    </p:anim>
                                    <p:anim calcmode="lin" valueType="num">
                                      <p:cBhvr>
                                        <p:cTn id="22" dur="1000" fill="hold"/>
                                        <p:tgtEl>
                                          <p:spTgt spid="8">
                                            <p:txEl>
                                              <p:pRg st="2" end="2"/>
                                            </p:txEl>
                                          </p:spTgt>
                                        </p:tgtEl>
                                        <p:attrNameLst>
                                          <p:attrName>style.rotation</p:attrName>
                                        </p:attrNameLst>
                                      </p:cBhvr>
                                      <p:tavLst>
                                        <p:tav tm="0">
                                          <p:val>
                                            <p:fltVal val="90"/>
                                          </p:val>
                                        </p:tav>
                                        <p:tav tm="100000">
                                          <p:val>
                                            <p:fltVal val="0"/>
                                          </p:val>
                                        </p:tav>
                                      </p:tavLst>
                                    </p:anim>
                                    <p:animEffect transition="in" filter="fade">
                                      <p:cBhvr>
                                        <p:cTn id="23" dur="1000"/>
                                        <p:tgtEl>
                                          <p:spTgt spid="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128"/>
                                        </p:tgtEl>
                                        <p:attrNameLst>
                                          <p:attrName>style.visibility</p:attrName>
                                        </p:attrNameLst>
                                      </p:cBhvr>
                                      <p:to>
                                        <p:strVal val="visible"/>
                                      </p:to>
                                    </p:set>
                                    <p:animEffect transition="in" filter="wipe(down)">
                                      <p:cBhvr>
                                        <p:cTn id="28"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57175D-721E-8700-23B5-FAEE64AF06A8}"/>
              </a:ext>
            </a:extLst>
          </p:cNvPr>
          <p:cNvSpPr txBox="1"/>
          <p:nvPr/>
        </p:nvSpPr>
        <p:spPr>
          <a:xfrm>
            <a:off x="1987420" y="683795"/>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703BA939-6ABD-3709-A967-617026FA62F4}"/>
              </a:ext>
            </a:extLst>
          </p:cNvPr>
          <p:cNvSpPr txBox="1"/>
          <p:nvPr/>
        </p:nvSpPr>
        <p:spPr>
          <a:xfrm>
            <a:off x="100552" y="-128528"/>
            <a:ext cx="11990895" cy="6986528"/>
          </a:xfrm>
          <a:prstGeom prst="rect">
            <a:avLst/>
          </a:prstGeom>
          <a:noFill/>
        </p:spPr>
        <p:txBody>
          <a:bodyPr wrap="square" rtlCol="0">
            <a:spAutoFit/>
          </a:bodyPr>
          <a:lstStyle/>
          <a:p>
            <a:r>
              <a:rPr lang="en-US" sz="4800" b="1" dirty="0">
                <a:latin typeface="Times New Roman" panose="02020603050405020304" pitchFamily="18" charset="0"/>
                <a:cs typeface="Times New Roman" panose="02020603050405020304" pitchFamily="18" charset="0"/>
              </a:rPr>
              <a:t>3. Satan … </a:t>
            </a:r>
            <a:r>
              <a:rPr lang="en-US" sz="4800" b="1" i="1" dirty="0">
                <a:latin typeface="Times New Roman" panose="02020603050405020304" pitchFamily="18" charset="0"/>
                <a:cs typeface="Times New Roman" panose="02020603050405020304" pitchFamily="18" charset="0"/>
              </a:rPr>
              <a:t>and is looking for Partners!</a:t>
            </a:r>
          </a:p>
          <a:p>
            <a:r>
              <a:rPr lang="en-US" sz="4000" b="1" dirty="0">
                <a:latin typeface="Times New Roman" panose="02020603050405020304" pitchFamily="18" charset="0"/>
                <a:cs typeface="Times New Roman" panose="02020603050405020304" pitchFamily="18" charset="0"/>
              </a:rPr>
              <a:t>Even with those born in the Millennial! Rev. 20:7-9</a:t>
            </a:r>
          </a:p>
          <a:p>
            <a:pPr algn="ct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“when the thousand years are expired, Satan shall be loosed out of his prison,  And shall go out to deceive the nations which are in the four quarters of the earth,</a:t>
            </a:r>
          </a:p>
          <a:p>
            <a:pPr algn="ct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…to gather them together to battle: </a:t>
            </a:r>
          </a:p>
          <a:p>
            <a:pPr algn="ct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number of whom is as the sand of the sea. </a:t>
            </a:r>
          </a:p>
          <a:p>
            <a:pPr algn="ct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they went up on the breadth of the earth, and compassed the camp of the saints about, and the beloved city: and fire came down from God out of heaven, </a:t>
            </a:r>
          </a:p>
          <a:p>
            <a:pPr algn="ct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devoured them.” </a:t>
            </a:r>
          </a:p>
        </p:txBody>
      </p:sp>
    </p:spTree>
    <p:extLst>
      <p:ext uri="{BB962C8B-B14F-4D97-AF65-F5344CB8AC3E}">
        <p14:creationId xmlns:p14="http://schemas.microsoft.com/office/powerpoint/2010/main" val="72523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wipe(down)">
                                      <p:cBhvr>
                                        <p:cTn id="7" dur="500"/>
                                        <p:tgtEl>
                                          <p:spTgt spid="2">
                                            <p:txEl>
                                              <p:pRg st="5" end="5"/>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6" end="6"/>
                                            </p:txEl>
                                          </p:spTgt>
                                        </p:tgtEl>
                                        <p:attrNameLst>
                                          <p:attrName>style.visibility</p:attrName>
                                        </p:attrNameLst>
                                      </p:cBhvr>
                                      <p:to>
                                        <p:strVal val="visible"/>
                                      </p:to>
                                    </p:set>
                                    <p:animEffect transition="in" filter="wipe(down)">
                                      <p:cBhvr>
                                        <p:cTn id="1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57175D-721E-8700-23B5-FAEE64AF06A8}"/>
              </a:ext>
            </a:extLst>
          </p:cNvPr>
          <p:cNvSpPr txBox="1"/>
          <p:nvPr/>
        </p:nvSpPr>
        <p:spPr>
          <a:xfrm>
            <a:off x="1987420" y="683795"/>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703BA939-6ABD-3709-A967-617026FA62F4}"/>
              </a:ext>
            </a:extLst>
          </p:cNvPr>
          <p:cNvSpPr txBox="1"/>
          <p:nvPr/>
        </p:nvSpPr>
        <p:spPr>
          <a:xfrm>
            <a:off x="122548" y="0"/>
            <a:ext cx="11990895" cy="4647426"/>
          </a:xfrm>
          <a:prstGeom prst="rect">
            <a:avLst/>
          </a:prstGeom>
          <a:noFill/>
        </p:spPr>
        <p:txBody>
          <a:bodyPr wrap="square" rtlCol="0">
            <a:spAutoFit/>
          </a:bodyPr>
          <a:lstStyle/>
          <a:p>
            <a:r>
              <a:rPr lang="en-US" sz="4800" b="1" dirty="0">
                <a:latin typeface="Times New Roman" panose="02020603050405020304" pitchFamily="18" charset="0"/>
                <a:cs typeface="Times New Roman" panose="02020603050405020304" pitchFamily="18" charset="0"/>
              </a:rPr>
              <a:t>3. Satan … </a:t>
            </a:r>
            <a:r>
              <a:rPr lang="en-US" sz="4800" b="1" i="1" dirty="0">
                <a:latin typeface="Times New Roman" panose="02020603050405020304" pitchFamily="18" charset="0"/>
                <a:cs typeface="Times New Roman" panose="02020603050405020304" pitchFamily="18" charset="0"/>
              </a:rPr>
              <a:t>and is looking for Partners!</a:t>
            </a:r>
          </a:p>
          <a:p>
            <a:r>
              <a:rPr lang="en-US" sz="4400" b="1" dirty="0">
                <a:latin typeface="Times New Roman" panose="02020603050405020304" pitchFamily="18" charset="0"/>
                <a:cs typeface="Times New Roman" panose="02020603050405020304" pitchFamily="18" charset="0"/>
              </a:rPr>
              <a:t>A. This has always been his motive. </a:t>
            </a:r>
          </a:p>
          <a:p>
            <a:r>
              <a:rPr lang="en-US" sz="4400" b="1" dirty="0">
                <a:latin typeface="Times New Roman" panose="02020603050405020304" pitchFamily="18" charset="0"/>
                <a:cs typeface="Times New Roman" panose="02020603050405020304" pitchFamily="18" charset="0"/>
              </a:rPr>
              <a:t>B. Sin produces a Partnership with Satan. </a:t>
            </a:r>
          </a:p>
          <a:p>
            <a:pPr algn="ct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 Sam 15:23 </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“rebellion </a:t>
            </a: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(meri: bitterness) </a:t>
            </a:r>
          </a:p>
          <a:p>
            <a:pPr algn="ct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is as the sin of witchcraft, </a:t>
            </a: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0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qes’em</a:t>
            </a: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divination)</a:t>
            </a:r>
          </a:p>
          <a:p>
            <a:pPr algn="ct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stubbornness </a:t>
            </a: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0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pāṣar</a:t>
            </a: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to press, stun, peck at)</a:t>
            </a:r>
          </a:p>
          <a:p>
            <a:pPr algn="ct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is as iniquity and idolatry.” </a:t>
            </a: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0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terāpîm</a:t>
            </a: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family idol)</a:t>
            </a:r>
          </a:p>
        </p:txBody>
      </p:sp>
    </p:spTree>
    <p:extLst>
      <p:ext uri="{BB962C8B-B14F-4D97-AF65-F5344CB8AC3E}">
        <p14:creationId xmlns:p14="http://schemas.microsoft.com/office/powerpoint/2010/main" val="3591296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ree HD Starry Night Wallpapers | PixelsTalk.Net">
            <a:extLst>
              <a:ext uri="{FF2B5EF4-FFF2-40B4-BE49-F238E27FC236}">
                <a16:creationId xmlns:a16="http://schemas.microsoft.com/office/drawing/2014/main" id="{021088F5-15A8-B831-5A2F-02E5A12C96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4E9AC5-A653-3FDC-5D95-51A55D13FBE2}"/>
              </a:ext>
            </a:extLst>
          </p:cNvPr>
          <p:cNvSpPr txBox="1"/>
          <p:nvPr/>
        </p:nvSpPr>
        <p:spPr>
          <a:xfrm>
            <a:off x="40532" y="105008"/>
            <a:ext cx="12110935" cy="6001643"/>
          </a:xfrm>
          <a:prstGeom prst="rect">
            <a:avLst/>
          </a:prstGeom>
          <a:noFill/>
        </p:spPr>
        <p:txBody>
          <a:bodyPr wrap="square" rtlCol="0">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Peace is not the absence of Pain or Problems,</a:t>
            </a:r>
          </a:p>
          <a:p>
            <a:pPr algn="ctr"/>
            <a:r>
              <a:rPr lang="en-US" sz="4800" b="1" dirty="0">
                <a:solidFill>
                  <a:schemeClr val="bg1"/>
                </a:solidFill>
                <a:latin typeface="Times New Roman" panose="02020603050405020304" pitchFamily="18" charset="0"/>
                <a:cs typeface="Times New Roman" panose="02020603050405020304" pitchFamily="18" charset="0"/>
              </a:rPr>
              <a:t> </a:t>
            </a:r>
            <a:r>
              <a:rPr lang="en-US" sz="4800" b="1" i="1" dirty="0">
                <a:solidFill>
                  <a:schemeClr val="bg1"/>
                </a:solidFill>
                <a:latin typeface="Times New Roman" panose="02020603050405020304" pitchFamily="18" charset="0"/>
                <a:cs typeface="Times New Roman" panose="02020603050405020304" pitchFamily="18" charset="0"/>
              </a:rPr>
              <a:t>but an awareness of the Power, Promises, Purposes and Partnership</a:t>
            </a:r>
          </a:p>
          <a:p>
            <a:pPr algn="ctr"/>
            <a:r>
              <a:rPr lang="en-US" sz="4800" b="1" dirty="0">
                <a:solidFill>
                  <a:schemeClr val="bg1"/>
                </a:solidFill>
                <a:latin typeface="Times New Roman" panose="02020603050405020304" pitchFamily="18" charset="0"/>
                <a:cs typeface="Times New Roman" panose="02020603050405020304" pitchFamily="18" charset="0"/>
              </a:rPr>
              <a:t> with </a:t>
            </a:r>
            <a:r>
              <a:rPr lang="en-US" sz="4800" b="1" i="1" dirty="0">
                <a:solidFill>
                  <a:schemeClr val="bg1"/>
                </a:solidFill>
                <a:latin typeface="Times New Roman" panose="02020603050405020304" pitchFamily="18" charset="0"/>
                <a:cs typeface="Times New Roman" panose="02020603050405020304" pitchFamily="18" charset="0"/>
              </a:rPr>
              <a:t>“the Prince of Peace”!</a:t>
            </a:r>
            <a:r>
              <a:rPr lang="en-US" sz="4800" b="1" i="1" dirty="0">
                <a:solidFill>
                  <a:srgbClr val="FFFF00"/>
                </a:solidFill>
                <a:latin typeface="Times New Roman" panose="02020603050405020304" pitchFamily="18" charset="0"/>
                <a:cs typeface="Times New Roman" panose="02020603050405020304" pitchFamily="18" charset="0"/>
              </a:rPr>
              <a:t> </a:t>
            </a:r>
            <a:r>
              <a:rPr lang="en-US" sz="4800" b="1" dirty="0">
                <a:solidFill>
                  <a:schemeClr val="bg1"/>
                </a:solidFill>
                <a:latin typeface="Times New Roman" panose="02020603050405020304" pitchFamily="18" charset="0"/>
                <a:cs typeface="Times New Roman" panose="02020603050405020304" pitchFamily="18" charset="0"/>
              </a:rPr>
              <a:t>(Is. 9:6)</a:t>
            </a:r>
          </a:p>
          <a:p>
            <a:pPr algn="ctr"/>
            <a:r>
              <a:rPr lang="en-US" sz="4800" b="1" i="1" dirty="0">
                <a:solidFill>
                  <a:srgbClr val="FFFF00"/>
                </a:solidFill>
                <a:latin typeface="Times New Roman" panose="02020603050405020304" pitchFamily="18" charset="0"/>
                <a:cs typeface="Times New Roman" panose="02020603050405020304" pitchFamily="18" charset="0"/>
              </a:rPr>
              <a:t>“Take my yoke upon you and learn of me…,</a:t>
            </a:r>
          </a:p>
          <a:p>
            <a:pPr algn="ctr"/>
            <a:r>
              <a:rPr lang="en-US" sz="4800" b="1" i="1" dirty="0">
                <a:solidFill>
                  <a:srgbClr val="FFFF00"/>
                </a:solidFill>
                <a:latin typeface="Times New Roman" panose="02020603050405020304" pitchFamily="18" charset="0"/>
                <a:cs typeface="Times New Roman" panose="02020603050405020304" pitchFamily="18" charset="0"/>
              </a:rPr>
              <a:t>And ye shall find rest unto your souls.”</a:t>
            </a:r>
          </a:p>
          <a:p>
            <a:pPr algn="ctr"/>
            <a:r>
              <a:rPr lang="en-US" sz="4800" b="1" dirty="0">
                <a:solidFill>
                  <a:schemeClr val="bg1"/>
                </a:solidFill>
                <a:latin typeface="Times New Roman" panose="02020603050405020304" pitchFamily="18" charset="0"/>
                <a:cs typeface="Times New Roman" panose="02020603050405020304" pitchFamily="18" charset="0"/>
              </a:rPr>
              <a:t>Mt 11:28,29</a:t>
            </a:r>
          </a:p>
          <a:p>
            <a:pPr algn="ctr"/>
            <a:endParaRPr lang="en-US" sz="4800" b="1"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7FBB23B-0A67-A54E-E048-5C04CBDEC54F}"/>
              </a:ext>
            </a:extLst>
          </p:cNvPr>
          <p:cNvSpPr txBox="1"/>
          <p:nvPr/>
        </p:nvSpPr>
        <p:spPr>
          <a:xfrm>
            <a:off x="113122" y="6027003"/>
            <a:ext cx="11934333" cy="830997"/>
          </a:xfrm>
          <a:prstGeom prst="rect">
            <a:avLst/>
          </a:prstGeom>
          <a:solidFill>
            <a:schemeClr val="tx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“Peace” </a:t>
            </a:r>
            <a:r>
              <a:rPr kumimoji="0" lang="en-US" sz="4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(Eirene: from </a:t>
            </a:r>
            <a:r>
              <a:rPr kumimoji="0" lang="en-US" sz="48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eiro</a:t>
            </a:r>
            <a:r>
              <a:rPr kumimoji="0" lang="en-US" sz="4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meaning to join)</a:t>
            </a:r>
          </a:p>
        </p:txBody>
      </p:sp>
    </p:spTree>
    <p:extLst>
      <p:ext uri="{BB962C8B-B14F-4D97-AF65-F5344CB8AC3E}">
        <p14:creationId xmlns:p14="http://schemas.microsoft.com/office/powerpoint/2010/main" val="46701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7" dur="500"/>
                                        <p:tgtEl>
                                          <p:spTgt spid="2">
                                            <p:txEl>
                                              <p:pRg st="3" end="3"/>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randombar(horizontal)">
                                      <p:cBhvr>
                                        <p:cTn id="10" dur="500"/>
                                        <p:tgtEl>
                                          <p:spTgt spid="2">
                                            <p:txEl>
                                              <p:pRg st="4" end="4"/>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randombar(horizontal)">
                                      <p:cBhvr>
                                        <p:cTn id="13" dur="500"/>
                                        <p:tgtEl>
                                          <p:spTgt spid="2">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57175D-721E-8700-23B5-FAEE64AF06A8}"/>
              </a:ext>
            </a:extLst>
          </p:cNvPr>
          <p:cNvSpPr txBox="1"/>
          <p:nvPr/>
        </p:nvSpPr>
        <p:spPr>
          <a:xfrm>
            <a:off x="1987420" y="683795"/>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703BA939-6ABD-3709-A967-617026FA62F4}"/>
              </a:ext>
            </a:extLst>
          </p:cNvPr>
          <p:cNvSpPr txBox="1"/>
          <p:nvPr/>
        </p:nvSpPr>
        <p:spPr>
          <a:xfrm>
            <a:off x="122548" y="0"/>
            <a:ext cx="11990895" cy="7725192"/>
          </a:xfrm>
          <a:prstGeom prst="rect">
            <a:avLst/>
          </a:prstGeom>
          <a:noFill/>
        </p:spPr>
        <p:txBody>
          <a:bodyPr wrap="square" rtlCol="0">
            <a:spAutoFit/>
          </a:bodyPr>
          <a:lstStyle/>
          <a:p>
            <a:pPr marL="742950" indent="-742950" algn="ctr">
              <a:buAutoNum type="arabicParenR"/>
            </a:pP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There was no sacrifice for presumptuous sin!</a:t>
            </a:r>
          </a:p>
          <a:p>
            <a:pPr algn="ct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David understood this: </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Ps 51:16-17</a:t>
            </a:r>
          </a:p>
          <a:p>
            <a:pPr algn="ct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thou </a:t>
            </a:r>
            <a:r>
              <a:rPr lang="en-US" sz="40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desirest</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not sacrifice; else would I give it: thou </a:t>
            </a:r>
            <a:r>
              <a:rPr lang="en-US" sz="40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delightest</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not in burnt offering. </a:t>
            </a:r>
          </a:p>
          <a:p>
            <a:pPr algn="ct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17  The sacrifices of God are a broken spirit: a broken and a contrite heart, O God, thou wilt not despise.”</a:t>
            </a:r>
            <a:endPar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spcBef>
                <a:spcPts val="0"/>
              </a:spcBef>
            </a:pP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prayed: Ps 19:13 </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“Keep back thy servant also from presumptuous sins; </a:t>
            </a:r>
            <a:r>
              <a:rPr lang="en-US" sz="40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let them not have dominion over me: </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then shall I be upright, </a:t>
            </a:r>
          </a:p>
          <a:p>
            <a:pPr algn="ctr">
              <a:spcBef>
                <a:spcPts val="0"/>
              </a:spcBef>
            </a:pP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I shall be innocent from the great transgression.” </a:t>
            </a:r>
          </a:p>
          <a:p>
            <a:pPr algn="ctr">
              <a:spcBef>
                <a:spcPts val="0"/>
              </a:spcBef>
            </a:pPr>
            <a:endPar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1933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57175D-721E-8700-23B5-FAEE64AF06A8}"/>
              </a:ext>
            </a:extLst>
          </p:cNvPr>
          <p:cNvSpPr txBox="1"/>
          <p:nvPr/>
        </p:nvSpPr>
        <p:spPr>
          <a:xfrm>
            <a:off x="1987420" y="683795"/>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703BA939-6ABD-3709-A967-617026FA62F4}"/>
              </a:ext>
            </a:extLst>
          </p:cNvPr>
          <p:cNvSpPr txBox="1"/>
          <p:nvPr/>
        </p:nvSpPr>
        <p:spPr>
          <a:xfrm>
            <a:off x="122548" y="0"/>
            <a:ext cx="11990895" cy="8586966"/>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B. Sin produces a Partnership with Satan. </a:t>
            </a:r>
          </a:p>
          <a:p>
            <a:pPr marL="742950" indent="-742950" algn="ctr">
              <a:buAutoNum type="arabicParenR"/>
            </a:pP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There was no sacrifice for presumptuous sin!</a:t>
            </a:r>
          </a:p>
          <a:p>
            <a:pPr algn="ct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Nu 15:30-31 </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But the soul that doeth ought presumptuously, …the same </a:t>
            </a:r>
            <a:r>
              <a:rPr lang="en-US" sz="40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reproacheth</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the LORD; and that soul shall be cut off from among his people. </a:t>
            </a:r>
          </a:p>
          <a:p>
            <a:pPr algn="ct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31  Because he hath despised the word of the LORD, and hath broken his commandment, that soul shall utterly be cut off; his iniquity shall be upon him.” </a:t>
            </a:r>
          </a:p>
          <a:p>
            <a:pPr algn="ct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Ps 19:13 “Keep back thy servant also from presumptuous sins; let them not have dominion over me: then shall I be upright, and I shall be innocent from the great transgression. </a:t>
            </a:r>
          </a:p>
          <a:p>
            <a:pPr algn="ctr"/>
            <a:endPar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2087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57175D-721E-8700-23B5-FAEE64AF06A8}"/>
              </a:ext>
            </a:extLst>
          </p:cNvPr>
          <p:cNvSpPr txBox="1"/>
          <p:nvPr/>
        </p:nvSpPr>
        <p:spPr>
          <a:xfrm>
            <a:off x="1987420" y="683795"/>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703BA939-6ABD-3709-A967-617026FA62F4}"/>
              </a:ext>
            </a:extLst>
          </p:cNvPr>
          <p:cNvSpPr txBox="1"/>
          <p:nvPr/>
        </p:nvSpPr>
        <p:spPr>
          <a:xfrm>
            <a:off x="122548" y="0"/>
            <a:ext cx="11990895" cy="7048083"/>
          </a:xfrm>
          <a:prstGeom prst="rect">
            <a:avLst/>
          </a:prstGeom>
          <a:noFill/>
        </p:spPr>
        <p:txBody>
          <a:bodyPr wrap="square" rtlCol="0">
            <a:spAutoFit/>
          </a:bodyPr>
          <a:lstStyle/>
          <a:p>
            <a:r>
              <a:rPr lang="en-US" sz="4800" b="1" dirty="0">
                <a:latin typeface="Times New Roman" panose="02020603050405020304" pitchFamily="18" charset="0"/>
                <a:cs typeface="Times New Roman" panose="02020603050405020304" pitchFamily="18" charset="0"/>
              </a:rPr>
              <a:t>3. Satan … </a:t>
            </a:r>
            <a:r>
              <a:rPr lang="en-US" sz="4800" b="1" i="1" dirty="0">
                <a:latin typeface="Times New Roman" panose="02020603050405020304" pitchFamily="18" charset="0"/>
                <a:cs typeface="Times New Roman" panose="02020603050405020304" pitchFamily="18" charset="0"/>
              </a:rPr>
              <a:t>and is looking for Partners!</a:t>
            </a:r>
          </a:p>
          <a:p>
            <a:r>
              <a:rPr lang="en-US" sz="4400" b="1" dirty="0">
                <a:latin typeface="Times New Roman" panose="02020603050405020304" pitchFamily="18" charset="0"/>
                <a:cs typeface="Times New Roman" panose="02020603050405020304" pitchFamily="18" charset="0"/>
              </a:rPr>
              <a:t>A. This has always been his motive. </a:t>
            </a:r>
          </a:p>
          <a:p>
            <a:r>
              <a:rPr lang="en-US" sz="4400" b="1" dirty="0">
                <a:latin typeface="Times New Roman" panose="02020603050405020304" pitchFamily="18" charset="0"/>
                <a:cs typeface="Times New Roman" panose="02020603050405020304" pitchFamily="18" charset="0"/>
              </a:rPr>
              <a:t>B. Sin produces a Partnership with Satan. </a:t>
            </a:r>
            <a:r>
              <a:rPr lang="en-US" sz="3600" b="1" dirty="0">
                <a:latin typeface="Times New Roman" panose="02020603050405020304" pitchFamily="18" charset="0"/>
                <a:cs typeface="Times New Roman" panose="02020603050405020304" pitchFamily="18" charset="0"/>
              </a:rPr>
              <a:t>Jn 8:34</a:t>
            </a:r>
            <a:endParaRPr lang="en-US" sz="4400" b="1" dirty="0">
              <a:latin typeface="Times New Roman" panose="02020603050405020304" pitchFamily="18" charset="0"/>
              <a:cs typeface="Times New Roman" panose="02020603050405020304" pitchFamily="18" charset="0"/>
            </a:endParaRPr>
          </a:p>
          <a:p>
            <a:r>
              <a:rPr lang="en-US" sz="36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Whosoever committeth sin</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 6:16-18 </a:t>
            </a:r>
            <a:r>
              <a:rPr kumimoji="0" lang="en-US" sz="36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4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Know ye not, that to whom ye yield yourselves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servants to obey, his servants ye are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whether of </a:t>
            </a:r>
            <a:r>
              <a:rPr kumimoji="0" lang="en-US" sz="4000" b="1" i="1"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sin unto death</a:t>
            </a:r>
            <a:r>
              <a:rPr kumimoji="0" lang="en-US" sz="4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or of </a:t>
            </a:r>
            <a:r>
              <a:rPr kumimoji="0" lang="en-US" sz="4000" b="1" i="1"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obedience unto righteousness</a:t>
            </a:r>
            <a:r>
              <a:rPr kumimoji="0" lang="en-US" sz="4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endParaRPr kumimoji="0" lang="en-US" sz="36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(Notice there are only two choices!!!!)</a:t>
            </a:r>
          </a:p>
          <a:p>
            <a:endParaRPr lang="en-US" sz="4800" b="1" i="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D1C16B4-B4E2-B3F7-1B11-61D8788DFD5C}"/>
              </a:ext>
            </a:extLst>
          </p:cNvPr>
          <p:cNvSpPr txBox="1"/>
          <p:nvPr/>
        </p:nvSpPr>
        <p:spPr>
          <a:xfrm>
            <a:off x="6916917" y="2094529"/>
            <a:ext cx="6348952" cy="769441"/>
          </a:xfrm>
          <a:prstGeom prst="rect">
            <a:avLst/>
          </a:prstGeom>
          <a:noFill/>
        </p:spPr>
        <p:txBody>
          <a:bodyPr wrap="square">
            <a:spAutoFit/>
          </a:bodyPr>
          <a:lstStyle/>
          <a:p>
            <a:r>
              <a:rPr kumimoji="0" lang="en-US" sz="44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is the servant of sin.” </a:t>
            </a:r>
            <a:endParaRPr lang="en-US" dirty="0"/>
          </a:p>
        </p:txBody>
      </p:sp>
    </p:spTree>
    <p:extLst>
      <p:ext uri="{BB962C8B-B14F-4D97-AF65-F5344CB8AC3E}">
        <p14:creationId xmlns:p14="http://schemas.microsoft.com/office/powerpoint/2010/main" val="353516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wipe(down)">
                                      <p:cBhvr>
                                        <p:cTn id="15" dur="500"/>
                                        <p:tgtEl>
                                          <p:spTgt spid="2">
                                            <p:txEl>
                                              <p:pRg st="4" end="4"/>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wipe(down)">
                                      <p:cBhvr>
                                        <p:cTn id="18" dur="500"/>
                                        <p:tgtEl>
                                          <p:spTgt spid="2">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 calcmode="lin" valueType="num">
                                      <p:cBhvr>
                                        <p:cTn id="23"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24"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25" dur="500"/>
                                        <p:tgtEl>
                                          <p:spTgt spid="2">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barn(inVertical)">
                                      <p:cBhvr>
                                        <p:cTn id="30" dur="500"/>
                                        <p:tgtEl>
                                          <p:spTgt spid="2">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fade">
                                      <p:cBhvr>
                                        <p:cTn id="35" dur="1000"/>
                                        <p:tgtEl>
                                          <p:spTgt spid="2">
                                            <p:txEl>
                                              <p:pRg st="8" end="8"/>
                                            </p:txEl>
                                          </p:spTgt>
                                        </p:tgtEl>
                                      </p:cBhvr>
                                    </p:animEffect>
                                    <p:anim calcmode="lin" valueType="num">
                                      <p:cBhvr>
                                        <p:cTn id="36"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57175D-721E-8700-23B5-FAEE64AF06A8}"/>
              </a:ext>
            </a:extLst>
          </p:cNvPr>
          <p:cNvSpPr txBox="1"/>
          <p:nvPr/>
        </p:nvSpPr>
        <p:spPr>
          <a:xfrm>
            <a:off x="1987420" y="683795"/>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703BA939-6ABD-3709-A967-617026FA62F4}"/>
              </a:ext>
            </a:extLst>
          </p:cNvPr>
          <p:cNvSpPr txBox="1"/>
          <p:nvPr/>
        </p:nvSpPr>
        <p:spPr>
          <a:xfrm>
            <a:off x="122548" y="0"/>
            <a:ext cx="11990895" cy="7171194"/>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Only Jesus can free us!   Jn 8:36 </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If the Son </a:t>
            </a:r>
          </a:p>
          <a:p>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therefore shall make you </a:t>
            </a:r>
            <a:r>
              <a:rPr lang="en-US" sz="40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free</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ye shall be </a:t>
            </a:r>
            <a:r>
              <a:rPr lang="en-US" sz="40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free</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indeed.”</a:t>
            </a:r>
          </a:p>
          <a:p>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4000" b="1"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eleuthero’ō</a:t>
            </a:r>
            <a:r>
              <a:rPr kumimoji="0" lang="en-US" sz="4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to liberate, exempt) </a:t>
            </a:r>
            <a:r>
              <a:rPr kumimoji="0" lang="en-US" sz="40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(Lk 4:18; Is. 61:1)</a:t>
            </a:r>
          </a:p>
          <a:p>
            <a:pPr algn="ctr">
              <a:spcBef>
                <a:spcPts val="1200"/>
              </a:spcBef>
            </a:pPr>
            <a:r>
              <a:rPr lang="en-US" sz="4000" b="1" dirty="0">
                <a:latin typeface="Times New Roman" panose="02020603050405020304" pitchFamily="18" charset="0"/>
                <a:cs typeface="Times New Roman" panose="02020603050405020304" pitchFamily="18" charset="0"/>
              </a:rPr>
              <a:t>Ro. 6: 17  </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ye were the servants of sin, </a:t>
            </a:r>
          </a:p>
          <a:p>
            <a:pPr algn="ct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but ye have obeyed from the heart that form of doctrine which was delivered you. </a:t>
            </a:r>
          </a:p>
          <a:p>
            <a:pPr algn="ct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Being then made </a:t>
            </a:r>
            <a:r>
              <a:rPr lang="en-US" sz="48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free from sin</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ct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ye became the </a:t>
            </a:r>
            <a:r>
              <a:rPr lang="en-US" sz="48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servants of righteousness</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ctr">
              <a:spcBef>
                <a:spcPts val="1200"/>
              </a:spcBef>
            </a:pP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  </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Tim. 2:5  </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 Gave his life a ransom for all…”</a:t>
            </a:r>
            <a:endPar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763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p:cTn id="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2">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wipe(down)">
                                      <p:cBhvr>
                                        <p:cTn id="14" dur="500"/>
                                        <p:tgtEl>
                                          <p:spTgt spid="2">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4" dur="5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p:cTn id="29" dur="1000" fill="hold"/>
                                        <p:tgtEl>
                                          <p:spTgt spid="2">
                                            <p:txEl>
                                              <p:pRg st="6" end="6"/>
                                            </p:txEl>
                                          </p:spTgt>
                                        </p:tgtEl>
                                        <p:attrNameLst>
                                          <p:attrName>ppt_w</p:attrName>
                                        </p:attrNameLst>
                                      </p:cBhvr>
                                      <p:tavLst>
                                        <p:tav tm="0">
                                          <p:val>
                                            <p:fltVal val="0"/>
                                          </p:val>
                                        </p:tav>
                                        <p:tav tm="100000">
                                          <p:val>
                                            <p:strVal val="#ppt_w"/>
                                          </p:val>
                                        </p:tav>
                                      </p:tavLst>
                                    </p:anim>
                                    <p:anim calcmode="lin" valueType="num">
                                      <p:cBhvr>
                                        <p:cTn id="30" dur="1000" fill="hold"/>
                                        <p:tgtEl>
                                          <p:spTgt spid="2">
                                            <p:txEl>
                                              <p:pRg st="6" end="6"/>
                                            </p:txEl>
                                          </p:spTgt>
                                        </p:tgtEl>
                                        <p:attrNameLst>
                                          <p:attrName>ppt_h</p:attrName>
                                        </p:attrNameLst>
                                      </p:cBhvr>
                                      <p:tavLst>
                                        <p:tav tm="0">
                                          <p:val>
                                            <p:fltVal val="0"/>
                                          </p:val>
                                        </p:tav>
                                        <p:tav tm="100000">
                                          <p:val>
                                            <p:strVal val="#ppt_h"/>
                                          </p:val>
                                        </p:tav>
                                      </p:tavLst>
                                    </p:anim>
                                    <p:anim calcmode="lin" valueType="num">
                                      <p:cBhvr>
                                        <p:cTn id="31" dur="1000" fill="hold"/>
                                        <p:tgtEl>
                                          <p:spTgt spid="2">
                                            <p:txEl>
                                              <p:pRg st="6" end="6"/>
                                            </p:txEl>
                                          </p:spTgt>
                                        </p:tgtEl>
                                        <p:attrNameLst>
                                          <p:attrName>style.rotation</p:attrName>
                                        </p:attrNameLst>
                                      </p:cBhvr>
                                      <p:tavLst>
                                        <p:tav tm="0">
                                          <p:val>
                                            <p:fltVal val="90"/>
                                          </p:val>
                                        </p:tav>
                                        <p:tav tm="100000">
                                          <p:val>
                                            <p:fltVal val="0"/>
                                          </p:val>
                                        </p:tav>
                                      </p:tavLst>
                                    </p:anim>
                                    <p:animEffect transition="in" filter="fade">
                                      <p:cBhvr>
                                        <p:cTn id="32" dur="10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1000"/>
                                        <p:tgtEl>
                                          <p:spTgt spid="2">
                                            <p:txEl>
                                              <p:pRg st="7" end="7"/>
                                            </p:txEl>
                                          </p:spTgt>
                                        </p:tgtEl>
                                      </p:cBhvr>
                                    </p:animEffect>
                                    <p:anim calcmode="lin" valueType="num">
                                      <p:cBhvr>
                                        <p:cTn id="38"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asssion of Jesus, christ, passion, jesus, cross, HD wallpaper | Peakpx">
            <a:extLst>
              <a:ext uri="{FF2B5EF4-FFF2-40B4-BE49-F238E27FC236}">
                <a16:creationId xmlns:a16="http://schemas.microsoft.com/office/drawing/2014/main" id="{C34B261E-2B32-F6B9-0C39-07EB520095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06" t="6213" b="2878"/>
          <a:stretch/>
        </p:blipFill>
        <p:spPr bwMode="auto">
          <a:xfrm>
            <a:off x="-18411" y="-23732"/>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tx1"/>
              </a:gs>
              <a:gs pos="35000">
                <a:schemeClr val="tx1">
                  <a:alpha val="76000"/>
                </a:schemeClr>
              </a:gs>
              <a:gs pos="19000">
                <a:schemeClr val="tx1">
                  <a:alpha val="40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03BA939-6ABD-3709-A967-617026FA62F4}"/>
              </a:ext>
            </a:extLst>
          </p:cNvPr>
          <p:cNvSpPr txBox="1"/>
          <p:nvPr/>
        </p:nvSpPr>
        <p:spPr>
          <a:xfrm>
            <a:off x="5462235" y="150994"/>
            <a:ext cx="6523348" cy="6928536"/>
          </a:xfrm>
          <a:prstGeom prst="rect">
            <a:avLst/>
          </a:prstGeom>
        </p:spPr>
        <p:txBody>
          <a:bodyPr vert="horz" lIns="91440" tIns="45720" rIns="91440" bIns="45720" rtlCol="0" anchor="t">
            <a:normAutofit fontScale="92500" lnSpcReduction="20000"/>
          </a:bodyPr>
          <a:lstStyle/>
          <a:p>
            <a:pPr algn="ctr">
              <a:lnSpc>
                <a:spcPct val="90000"/>
              </a:lnSpc>
              <a:spcAft>
                <a:spcPts val="600"/>
              </a:spcAft>
            </a:pPr>
            <a:r>
              <a:rPr lang="en-US" sz="4000" b="1" i="1" dirty="0">
                <a:solidFill>
                  <a:schemeClr val="bg1"/>
                </a:solidFill>
                <a:latin typeface="Times New Roman" panose="02020603050405020304" pitchFamily="18" charset="0"/>
                <a:cs typeface="Times New Roman" panose="02020603050405020304" pitchFamily="18" charset="0"/>
              </a:rPr>
              <a:t>Hebrews 2:14-15 </a:t>
            </a:r>
          </a:p>
          <a:p>
            <a:pPr algn="ctr">
              <a:lnSpc>
                <a:spcPct val="90000"/>
              </a:lnSpc>
              <a:spcAft>
                <a:spcPts val="600"/>
              </a:spcAft>
            </a:pPr>
            <a:r>
              <a:rPr lang="en-US" sz="4300" b="1" i="1" dirty="0">
                <a:solidFill>
                  <a:srgbClr val="FFFF00"/>
                </a:solidFill>
                <a:latin typeface="Times New Roman" panose="02020603050405020304" pitchFamily="18" charset="0"/>
                <a:cs typeface="Times New Roman" panose="02020603050405020304" pitchFamily="18" charset="0"/>
              </a:rPr>
              <a:t>“Forasmuch then as the children are partakers of flesh and blood, </a:t>
            </a:r>
          </a:p>
          <a:p>
            <a:pPr algn="ctr">
              <a:lnSpc>
                <a:spcPct val="90000"/>
              </a:lnSpc>
              <a:spcAft>
                <a:spcPts val="600"/>
              </a:spcAft>
            </a:pPr>
            <a:r>
              <a:rPr lang="en-US" sz="4300" b="1" i="1" dirty="0">
                <a:solidFill>
                  <a:srgbClr val="FFFF00"/>
                </a:solidFill>
                <a:latin typeface="Times New Roman" panose="02020603050405020304" pitchFamily="18" charset="0"/>
                <a:cs typeface="Times New Roman" panose="02020603050405020304" pitchFamily="18" charset="0"/>
              </a:rPr>
              <a:t>he also himself likewise took part of the same;</a:t>
            </a:r>
          </a:p>
          <a:p>
            <a:pPr algn="ctr">
              <a:lnSpc>
                <a:spcPct val="90000"/>
              </a:lnSpc>
              <a:spcAft>
                <a:spcPts val="600"/>
              </a:spcAft>
            </a:pPr>
            <a:r>
              <a:rPr lang="en-US" sz="4300" b="1" i="1" dirty="0">
                <a:solidFill>
                  <a:srgbClr val="FFFF00"/>
                </a:solidFill>
                <a:latin typeface="Times New Roman" panose="02020603050405020304" pitchFamily="18" charset="0"/>
                <a:cs typeface="Times New Roman" panose="02020603050405020304" pitchFamily="18" charset="0"/>
              </a:rPr>
              <a:t> that through death he might destroy him that had the power of death, </a:t>
            </a:r>
          </a:p>
          <a:p>
            <a:pPr algn="ctr">
              <a:lnSpc>
                <a:spcPct val="90000"/>
              </a:lnSpc>
              <a:spcAft>
                <a:spcPts val="600"/>
              </a:spcAft>
            </a:pPr>
            <a:r>
              <a:rPr lang="en-US" sz="4300" b="1" i="1" dirty="0">
                <a:solidFill>
                  <a:srgbClr val="FFFF00"/>
                </a:solidFill>
                <a:latin typeface="Times New Roman" panose="02020603050405020304" pitchFamily="18" charset="0"/>
                <a:cs typeface="Times New Roman" panose="02020603050405020304" pitchFamily="18" charset="0"/>
              </a:rPr>
              <a:t>that is, the devil; </a:t>
            </a:r>
          </a:p>
          <a:p>
            <a:pPr marL="742950" indent="-742950" algn="ctr">
              <a:lnSpc>
                <a:spcPct val="90000"/>
              </a:lnSpc>
              <a:spcAft>
                <a:spcPts val="600"/>
              </a:spcAft>
              <a:buAutoNum type="arabicPlain" startAt="15"/>
            </a:pPr>
            <a:r>
              <a:rPr lang="en-US" sz="4300" b="1" i="1" dirty="0">
                <a:solidFill>
                  <a:srgbClr val="FFFF00"/>
                </a:solidFill>
                <a:latin typeface="Times New Roman" panose="02020603050405020304" pitchFamily="18" charset="0"/>
                <a:cs typeface="Times New Roman" panose="02020603050405020304" pitchFamily="18" charset="0"/>
              </a:rPr>
              <a:t>And deliver them who through fear of death were all their lifetime subject to bondage. </a:t>
            </a:r>
          </a:p>
          <a:p>
            <a:pPr indent="-228600">
              <a:lnSpc>
                <a:spcPct val="90000"/>
              </a:lnSpc>
              <a:spcAft>
                <a:spcPts val="600"/>
              </a:spcAft>
              <a:buFont typeface="Arial" panose="020B0604020202020204" pitchFamily="34" charset="0"/>
              <a:buChar char="•"/>
            </a:pPr>
            <a:endParaRPr lang="en-US" sz="1700" b="1" i="1" dirty="0">
              <a:solidFill>
                <a:schemeClr val="bg1"/>
              </a:solidFill>
              <a:latin typeface="+mn-lt"/>
              <a:cs typeface="+mn-cs"/>
            </a:endParaRPr>
          </a:p>
        </p:txBody>
      </p:sp>
      <p:sp>
        <p:nvSpPr>
          <p:cNvPr id="6" name="TextBox 5">
            <a:extLst>
              <a:ext uri="{FF2B5EF4-FFF2-40B4-BE49-F238E27FC236}">
                <a16:creationId xmlns:a16="http://schemas.microsoft.com/office/drawing/2014/main" id="{7657175D-721E-8700-23B5-FAEE64AF06A8}"/>
              </a:ext>
            </a:extLst>
          </p:cNvPr>
          <p:cNvSpPr txBox="1"/>
          <p:nvPr/>
        </p:nvSpPr>
        <p:spPr>
          <a:xfrm>
            <a:off x="1987420" y="68379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6045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p:cTn id="7"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2">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 calcmode="lin" valueType="num">
                                      <p:cBhvr>
                                        <p:cTn id="14"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15"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16" dur="1000" fill="hold"/>
                                        <p:tgtEl>
                                          <p:spTgt spid="2">
                                            <p:txEl>
                                              <p:pRg st="4" end="4"/>
                                            </p:txEl>
                                          </p:spTgt>
                                        </p:tgtEl>
                                        <p:attrNameLst>
                                          <p:attrName>style.rotation</p:attrName>
                                        </p:attrNameLst>
                                      </p:cBhvr>
                                      <p:tavLst>
                                        <p:tav tm="0">
                                          <p:val>
                                            <p:fltVal val="90"/>
                                          </p:val>
                                        </p:tav>
                                        <p:tav tm="100000">
                                          <p:val>
                                            <p:fltVal val="0"/>
                                          </p:val>
                                        </p:tav>
                                      </p:tavLst>
                                    </p:anim>
                                    <p:animEffect transition="in" filter="fade">
                                      <p:cBhvr>
                                        <p:cTn id="17" dur="10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1000"/>
                                        <p:tgtEl>
                                          <p:spTgt spid="2">
                                            <p:txEl>
                                              <p:pRg st="5" end="5"/>
                                            </p:txEl>
                                          </p:spTgt>
                                        </p:tgtEl>
                                      </p:cBhvr>
                                    </p:animEffect>
                                    <p:anim calcmode="lin" valueType="num">
                                      <p:cBhvr>
                                        <p:cTn id="2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tormy Night Foto &amp; Bild | australia, night, world Bilder auf fotocommunity">
            <a:extLst>
              <a:ext uri="{FF2B5EF4-FFF2-40B4-BE49-F238E27FC236}">
                <a16:creationId xmlns:a16="http://schemas.microsoft.com/office/drawing/2014/main" id="{570E0781-5EAC-15A9-D8CB-C8D0DEBC7F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859"/>
            <a:ext cx="12192000" cy="68758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0E50B2A-3FFE-ED35-D886-CAC66BFDFA32}"/>
              </a:ext>
            </a:extLst>
          </p:cNvPr>
          <p:cNvSpPr txBox="1"/>
          <p:nvPr/>
        </p:nvSpPr>
        <p:spPr>
          <a:xfrm>
            <a:off x="47627" y="-42859"/>
            <a:ext cx="12192000" cy="3724096"/>
          </a:xfrm>
          <a:prstGeom prst="rect">
            <a:avLst/>
          </a:prstGeom>
          <a:noFill/>
        </p:spPr>
        <p:txBody>
          <a:bodyPr wrap="square">
            <a:spAutoFit/>
          </a:bodyPr>
          <a:lstStyle/>
          <a:p>
            <a:r>
              <a:rPr lang="en-US" sz="4000" b="1" dirty="0">
                <a:solidFill>
                  <a:schemeClr val="bg1"/>
                </a:solidFill>
                <a:latin typeface="Times New Roman" panose="02020603050405020304" pitchFamily="18" charset="0"/>
                <a:cs typeface="Times New Roman" panose="02020603050405020304" pitchFamily="18" charset="0"/>
              </a:rPr>
              <a:t>    Both our</a:t>
            </a:r>
            <a:r>
              <a:rPr lang="en-US" sz="4400" b="1" dirty="0">
                <a:solidFill>
                  <a:schemeClr val="bg1"/>
                </a:solidFill>
                <a:latin typeface="Times New Roman" panose="02020603050405020304" pitchFamily="18" charset="0"/>
                <a:cs typeface="Times New Roman" panose="02020603050405020304" pitchFamily="18" charset="0"/>
              </a:rPr>
              <a:t> Lord and Satan are seeking partners!</a:t>
            </a:r>
          </a:p>
          <a:p>
            <a:r>
              <a:rPr lang="en-US" sz="2800" dirty="0">
                <a:solidFill>
                  <a:schemeClr val="bg1"/>
                </a:solidFill>
              </a:rPr>
              <a:t>Jn</a:t>
            </a:r>
            <a:r>
              <a:rPr lang="en-US" sz="2800" dirty="0"/>
              <a:t> </a:t>
            </a:r>
            <a:r>
              <a:rPr lang="en-US" sz="2800" b="1" dirty="0">
                <a:solidFill>
                  <a:schemeClr val="bg1"/>
                </a:solidFill>
                <a:latin typeface="Times New Roman" panose="02020603050405020304" pitchFamily="18" charset="0"/>
                <a:cs typeface="Times New Roman" panose="02020603050405020304" pitchFamily="18" charset="0"/>
              </a:rPr>
              <a:t>10:10</a:t>
            </a:r>
            <a:r>
              <a:rPr lang="en-US" sz="2800" b="1" dirty="0">
                <a:solidFill>
                  <a:srgbClr val="FFFF00"/>
                </a:solidFill>
                <a:latin typeface="Times New Roman" panose="02020603050405020304" pitchFamily="18" charset="0"/>
                <a:cs typeface="Times New Roman" panose="02020603050405020304" pitchFamily="18" charset="0"/>
              </a:rPr>
              <a:t> </a:t>
            </a:r>
            <a:r>
              <a:rPr lang="en-US" sz="44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thief comes not, but for to steal, kill,</a:t>
            </a:r>
          </a:p>
          <a:p>
            <a:pPr lvl="0">
              <a:defRPr/>
            </a:pPr>
            <a:r>
              <a:rPr lang="en-US" sz="48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and to destroy:</a:t>
            </a:r>
          </a:p>
          <a:p>
            <a:endParaRPr lang="en-US" sz="48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48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56D2879-11A8-3CD8-E9DB-4C23F7C2C4DF}"/>
              </a:ext>
            </a:extLst>
          </p:cNvPr>
          <p:cNvSpPr txBox="1"/>
          <p:nvPr/>
        </p:nvSpPr>
        <p:spPr>
          <a:xfrm>
            <a:off x="7534882" y="2924092"/>
            <a:ext cx="4680931"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and that …more abundantly.” </a:t>
            </a:r>
          </a:p>
        </p:txBody>
      </p:sp>
      <p:sp>
        <p:nvSpPr>
          <p:cNvPr id="9" name="TextBox 8">
            <a:extLst>
              <a:ext uri="{FF2B5EF4-FFF2-40B4-BE49-F238E27FC236}">
                <a16:creationId xmlns:a16="http://schemas.microsoft.com/office/drawing/2014/main" id="{24876D1B-976E-5EE5-CDCF-B4E522200982}"/>
              </a:ext>
            </a:extLst>
          </p:cNvPr>
          <p:cNvSpPr txBox="1"/>
          <p:nvPr/>
        </p:nvSpPr>
        <p:spPr>
          <a:xfrm>
            <a:off x="181172" y="2554760"/>
            <a:ext cx="4069733" cy="2308324"/>
          </a:xfrm>
          <a:prstGeom prst="rect">
            <a:avLst/>
          </a:prstGeom>
          <a:noFill/>
        </p:spPr>
        <p:txBody>
          <a:bodyPr wrap="square">
            <a:spAutoFit/>
          </a:bodyPr>
          <a:lstStyle/>
          <a:p>
            <a:pPr algn="ctr"/>
            <a:r>
              <a:rPr kumimoji="0" lang="en-US" sz="48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I am come that </a:t>
            </a:r>
          </a:p>
          <a:p>
            <a:pPr algn="ctr"/>
            <a:r>
              <a:rPr kumimoji="0" lang="en-US" sz="48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they might have life, </a:t>
            </a:r>
            <a:endParaRPr lang="en-US" sz="2000" dirty="0"/>
          </a:p>
        </p:txBody>
      </p:sp>
      <p:sp>
        <p:nvSpPr>
          <p:cNvPr id="11" name="TextBox 10">
            <a:extLst>
              <a:ext uri="{FF2B5EF4-FFF2-40B4-BE49-F238E27FC236}">
                <a16:creationId xmlns:a16="http://schemas.microsoft.com/office/drawing/2014/main" id="{71DA7011-B036-E94F-A252-8F430DE9F3C2}"/>
              </a:ext>
            </a:extLst>
          </p:cNvPr>
          <p:cNvSpPr txBox="1"/>
          <p:nvPr/>
        </p:nvSpPr>
        <p:spPr>
          <a:xfrm>
            <a:off x="181172" y="5084633"/>
            <a:ext cx="12106082" cy="1446550"/>
          </a:xfrm>
          <a:prstGeom prst="rect">
            <a:avLst/>
          </a:prstGeom>
          <a:noFill/>
        </p:spPr>
        <p:txBody>
          <a:bodyPr wrap="square">
            <a:spAutoFit/>
          </a:bodyPr>
          <a:lstStyle/>
          <a:p>
            <a:r>
              <a:rPr lang="en-US" sz="2000" b="1" dirty="0">
                <a:solidFill>
                  <a:schemeClr val="bg1"/>
                </a:solidFill>
              </a:rPr>
              <a:t>1 Cor 10:20</a:t>
            </a:r>
            <a:r>
              <a:rPr lang="en-US" sz="2800" b="1" dirty="0">
                <a:solidFill>
                  <a:schemeClr val="bg1"/>
                </a:solidFill>
              </a:rPr>
              <a:t> </a:t>
            </a:r>
            <a:r>
              <a:rPr lang="en-US" sz="4000" b="1" i="1" dirty="0">
                <a:solidFill>
                  <a:srgbClr val="FFFF00"/>
                </a:solidFill>
                <a:latin typeface="Times New Roman" panose="02020603050405020304" pitchFamily="18" charset="0"/>
                <a:cs typeface="Times New Roman" panose="02020603050405020304" pitchFamily="18" charset="0"/>
              </a:rPr>
              <a:t>“I would not that ye should have fellowship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4800" b="1" i="1" dirty="0">
                <a:solidFill>
                  <a:srgbClr val="FFFF00"/>
                </a:solidFill>
                <a:latin typeface="Times New Roman" panose="02020603050405020304" pitchFamily="18" charset="0"/>
                <a:cs typeface="Times New Roman" panose="020206030504050203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a:t>
            </a:r>
            <a:r>
              <a:rPr kumimoji="0" lang="en-US" sz="3200" b="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Koinōnos</a:t>
            </a:r>
            <a:r>
              <a:rPr kumimoji="0" lang="en-US" sz="3200" b="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partnership) </a:t>
            </a:r>
            <a:r>
              <a:rPr lang="en-US" sz="4000" b="1" i="1" dirty="0">
                <a:solidFill>
                  <a:srgbClr val="FFFF00"/>
                </a:solidFill>
                <a:latin typeface="Times New Roman" panose="02020603050405020304" pitchFamily="18" charset="0"/>
                <a:cs typeface="Times New Roman" panose="02020603050405020304" pitchFamily="18" charset="0"/>
              </a:rPr>
              <a:t> with devils.”</a:t>
            </a:r>
            <a:endParaRPr lang="en-US" sz="3200" dirty="0">
              <a:solidFill>
                <a:srgbClr val="FFFF00"/>
              </a:solidFill>
            </a:endParaRPr>
          </a:p>
        </p:txBody>
      </p:sp>
      <p:sp>
        <p:nvSpPr>
          <p:cNvPr id="13" name="TextBox 12">
            <a:extLst>
              <a:ext uri="{FF2B5EF4-FFF2-40B4-BE49-F238E27FC236}">
                <a16:creationId xmlns:a16="http://schemas.microsoft.com/office/drawing/2014/main" id="{D64A3F8C-11C2-9CC9-0642-13CB8610C1DF}"/>
              </a:ext>
            </a:extLst>
          </p:cNvPr>
          <p:cNvSpPr txBox="1"/>
          <p:nvPr/>
        </p:nvSpPr>
        <p:spPr>
          <a:xfrm>
            <a:off x="7546157" y="5863063"/>
            <a:ext cx="6363092" cy="646331"/>
          </a:xfrm>
          <a:prstGeom prst="rect">
            <a:avLst/>
          </a:prstGeom>
          <a:noFill/>
        </p:spPr>
        <p:txBody>
          <a:bodyPr wrap="square">
            <a:spAutoFit/>
          </a:bodyPr>
          <a:lstStyle/>
          <a:p>
            <a:r>
              <a:rPr lang="en-US" sz="3600" dirty="0">
                <a:solidFill>
                  <a:schemeClr val="bg1"/>
                </a:solidFill>
                <a:latin typeface="Times New Roman" panose="02020603050405020304" pitchFamily="18" charset="0"/>
                <a:cs typeface="Times New Roman" panose="02020603050405020304" pitchFamily="18" charset="0"/>
              </a:rPr>
              <a:t>(daimonion: demons)</a:t>
            </a:r>
          </a:p>
        </p:txBody>
      </p:sp>
    </p:spTree>
    <p:extLst>
      <p:ext uri="{BB962C8B-B14F-4D97-AF65-F5344CB8AC3E}">
        <p14:creationId xmlns:p14="http://schemas.microsoft.com/office/powerpoint/2010/main" val="259560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fade">
                                      <p:cBhvr>
                                        <p:cTn id="24" dur="1000"/>
                                        <p:tgtEl>
                                          <p:spTgt spid="11">
                                            <p:txEl>
                                              <p:pRg st="0" end="0"/>
                                            </p:txEl>
                                          </p:spTgt>
                                        </p:tgtEl>
                                      </p:cBhvr>
                                    </p:animEffect>
                                    <p:anim calcmode="lin" valueType="num">
                                      <p:cBhvr>
                                        <p:cTn id="2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fade">
                                      <p:cBhvr>
                                        <p:cTn id="29" dur="1000"/>
                                        <p:tgtEl>
                                          <p:spTgt spid="11">
                                            <p:txEl>
                                              <p:pRg st="1" end="1"/>
                                            </p:txEl>
                                          </p:spTgt>
                                        </p:tgtEl>
                                      </p:cBhvr>
                                    </p:animEffect>
                                    <p:anim calcmode="lin" valueType="num">
                                      <p:cBhvr>
                                        <p:cTn id="30"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95B1FC96-0749-41C9-BAED-E089E7714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FBA5528-C56F-4DB5-F675-052DDF69CF47}"/>
              </a:ext>
            </a:extLst>
          </p:cNvPr>
          <p:cNvPicPr>
            <a:picLocks noChangeAspect="1"/>
          </p:cNvPicPr>
          <p:nvPr/>
        </p:nvPicPr>
        <p:blipFill rotWithShape="1">
          <a:blip r:embed="rId3"/>
          <a:srcRect l="3031" r="-2" b="-2"/>
          <a:stretch/>
        </p:blipFill>
        <p:spPr>
          <a:xfrm>
            <a:off x="4811352" y="0"/>
            <a:ext cx="7397409" cy="5288437"/>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pic>
        <p:nvPicPr>
          <p:cNvPr id="5122" name="Picture 2" descr="Jesus on Cross at Sunset - Boxist.com / Stock Photography">
            <a:extLst>
              <a:ext uri="{FF2B5EF4-FFF2-40B4-BE49-F238E27FC236}">
                <a16:creationId xmlns:a16="http://schemas.microsoft.com/office/drawing/2014/main" id="{740940B0-9647-E4A9-17B1-6A6DF85886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19" r="-2" b="-2"/>
          <a:stretch/>
        </p:blipFill>
        <p:spPr bwMode="auto">
          <a:xfrm>
            <a:off x="0" y="4303"/>
            <a:ext cx="6172195" cy="5076743"/>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a:noFill/>
          <a:extLst>
            <a:ext uri="{909E8E84-426E-40DD-AFC4-6F175D3DCCD1}">
              <a14:hiddenFill xmlns:a14="http://schemas.microsoft.com/office/drawing/2010/main">
                <a:solidFill>
                  <a:srgbClr val="FFFFFF"/>
                </a:solidFill>
              </a14:hiddenFill>
            </a:ext>
          </a:extLst>
        </p:spPr>
      </p:pic>
      <p:sp>
        <p:nvSpPr>
          <p:cNvPr id="5129" name="sketch line">
            <a:extLst>
              <a:ext uri="{FF2B5EF4-FFF2-40B4-BE49-F238E27FC236}">
                <a16:creationId xmlns:a16="http://schemas.microsoft.com/office/drawing/2014/main" id="{63C1A86C-B1A8-4AEC-B001-595C91716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89020" y="540453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AE11672-C894-48E8-CF4D-52B9AF775135}"/>
              </a:ext>
            </a:extLst>
          </p:cNvPr>
          <p:cNvSpPr txBox="1"/>
          <p:nvPr/>
        </p:nvSpPr>
        <p:spPr>
          <a:xfrm>
            <a:off x="-19810" y="4574649"/>
            <a:ext cx="12228571" cy="2287655"/>
          </a:xfrm>
          <a:prstGeom prst="rect">
            <a:avLst/>
          </a:prstGeom>
          <a:solidFill>
            <a:schemeClr val="tx1"/>
          </a:solidFill>
        </p:spPr>
        <p:txBody>
          <a:bodyPr vert="horz" lIns="91440" tIns="45720" rIns="91440" bIns="45720" rtlCol="0" anchor="ctr">
            <a:normAutofit/>
          </a:bodyPr>
          <a:lstStyle/>
          <a:p>
            <a:pPr marR="0" lvl="0" algn="ctr" fontAlgn="base">
              <a:lnSpc>
                <a:spcPct val="90000"/>
              </a:lnSpc>
              <a:spcAft>
                <a:spcPts val="600"/>
              </a:spcAft>
              <a:buClrTx/>
              <a:buSzTx/>
              <a:tabLst/>
              <a:defRPr/>
            </a:pPr>
            <a:r>
              <a:rPr kumimoji="0" lang="en-US" sz="6000" b="1" i="0" u="none" strike="noStrike"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1) The symbol of Peace</a:t>
            </a:r>
            <a:r>
              <a:rPr kumimoji="0" lang="en-US" sz="6000" b="1" i="0" u="none" strike="noStrike" cap="none" spc="0" normalizeH="0" baseline="0" noProof="0" dirty="0">
                <a:ln>
                  <a:noFill/>
                </a:ln>
                <a:solidFill>
                  <a:schemeClr val="bg1"/>
                </a:solidFill>
                <a:effectLst/>
                <a:uLnTx/>
                <a:uFillTx/>
                <a:latin typeface="+mn-lt"/>
                <a:cs typeface="+mn-cs"/>
              </a:rPr>
              <a:t>.</a:t>
            </a:r>
          </a:p>
        </p:txBody>
      </p:sp>
      <p:sp>
        <p:nvSpPr>
          <p:cNvPr id="7" name="TextBox 6">
            <a:extLst>
              <a:ext uri="{FF2B5EF4-FFF2-40B4-BE49-F238E27FC236}">
                <a16:creationId xmlns:a16="http://schemas.microsoft.com/office/drawing/2014/main" id="{86C7191C-15A3-76E7-B508-153DCB29304B}"/>
              </a:ext>
            </a:extLst>
          </p:cNvPr>
          <p:cNvSpPr txBox="1"/>
          <p:nvPr/>
        </p:nvSpPr>
        <p:spPr>
          <a:xfrm>
            <a:off x="160545" y="4486357"/>
            <a:ext cx="6113282" cy="707886"/>
          </a:xfrm>
          <a:prstGeom prst="rect">
            <a:avLst/>
          </a:prstGeom>
          <a:noFill/>
        </p:spPr>
        <p:txBody>
          <a:bodyPr wrap="square">
            <a:spAutoFit/>
          </a:bodyPr>
          <a:lstStyle/>
          <a:p>
            <a:r>
              <a:rPr lang="en-US" sz="2400" b="1" dirty="0">
                <a:solidFill>
                  <a:schemeClr val="bg1"/>
                </a:solidFill>
              </a:rPr>
              <a:t>Eph 2:14 </a:t>
            </a:r>
            <a:r>
              <a:rPr lang="en-US" sz="4000" b="1" i="1" dirty="0">
                <a:solidFill>
                  <a:srgbClr val="FFFF00"/>
                </a:solidFill>
                <a:latin typeface="Times New Roman" panose="02020603050405020304" pitchFamily="18" charset="0"/>
                <a:cs typeface="Times New Roman" panose="02020603050405020304" pitchFamily="18" charset="0"/>
              </a:rPr>
              <a:t>“For he is our peace” </a:t>
            </a:r>
            <a:endParaRPr lang="en-US" sz="3200" b="1" i="1" dirty="0">
              <a:solidFill>
                <a:srgbClr val="FFFF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F3C7FD5-121A-E935-677A-0AFA547B8062}"/>
              </a:ext>
            </a:extLst>
          </p:cNvPr>
          <p:cNvSpPr txBox="1"/>
          <p:nvPr/>
        </p:nvSpPr>
        <p:spPr>
          <a:xfrm>
            <a:off x="45728" y="117500"/>
            <a:ext cx="11954593" cy="769441"/>
          </a:xfrm>
          <a:prstGeom prst="rect">
            <a:avLst/>
          </a:prstGeom>
          <a:noFill/>
        </p:spPr>
        <p:txBody>
          <a:bodyPr wrap="square">
            <a:spAutoFit/>
          </a:bodyPr>
          <a:lstStyle/>
          <a:p>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Notice how this thief has “stolen” &amp; corrupted </a:t>
            </a:r>
            <a:endParaRPr lang="en-US" dirty="0"/>
          </a:p>
        </p:txBody>
      </p:sp>
    </p:spTree>
    <p:extLst>
      <p:ext uri="{BB962C8B-B14F-4D97-AF65-F5344CB8AC3E}">
        <p14:creationId xmlns:p14="http://schemas.microsoft.com/office/powerpoint/2010/main" val="4026728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oah&amp;#039;s Ark Rainbow Redemption Giclee Art Oil painting printed on  canvas L3030 | eBay">
            <a:extLst>
              <a:ext uri="{FF2B5EF4-FFF2-40B4-BE49-F238E27FC236}">
                <a16:creationId xmlns:a16="http://schemas.microsoft.com/office/drawing/2014/main" id="{F48B0884-E4E0-A08D-4EF2-6B4C26C99A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28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D5CAAE-63A1-6E34-88A2-35A69F53B282}"/>
              </a:ext>
            </a:extLst>
          </p:cNvPr>
          <p:cNvSpPr txBox="1"/>
          <p:nvPr/>
        </p:nvSpPr>
        <p:spPr>
          <a:xfrm>
            <a:off x="98982" y="5554971"/>
            <a:ext cx="11994036" cy="1077218"/>
          </a:xfrm>
          <a:prstGeom prst="rect">
            <a:avLst/>
          </a:prstGeom>
          <a:solidFill>
            <a:schemeClr val="tx1">
              <a:alpha val="44000"/>
            </a:schemeClr>
          </a:solidFill>
        </p:spPr>
        <p:txBody>
          <a:bodyPr wrap="square">
            <a:spAutoFit/>
          </a:bodyPr>
          <a:lstStyle/>
          <a:p>
            <a:pPr algn="ctr"/>
            <a:r>
              <a:rPr lang="en-US" sz="2000" b="1" dirty="0">
                <a:solidFill>
                  <a:schemeClr val="bg1"/>
                </a:solidFill>
              </a:rPr>
              <a:t>Gen 9:12,13 </a:t>
            </a:r>
            <a:r>
              <a:rPr lang="en-US" sz="32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God said, … I do set my bow in the cloud, </a:t>
            </a:r>
          </a:p>
          <a:p>
            <a:pPr algn="ctr"/>
            <a:r>
              <a:rPr lang="en-US" sz="32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it shall be for a token of a covenant between me and the earth.” </a:t>
            </a:r>
          </a:p>
        </p:txBody>
      </p:sp>
      <p:sp>
        <p:nvSpPr>
          <p:cNvPr id="5" name="TextBox 4">
            <a:extLst>
              <a:ext uri="{FF2B5EF4-FFF2-40B4-BE49-F238E27FC236}">
                <a16:creationId xmlns:a16="http://schemas.microsoft.com/office/drawing/2014/main" id="{2785C511-07F7-E549-A3F6-6EB93EE3504E}"/>
              </a:ext>
            </a:extLst>
          </p:cNvPr>
          <p:cNvSpPr txBox="1"/>
          <p:nvPr/>
        </p:nvSpPr>
        <p:spPr>
          <a:xfrm>
            <a:off x="0" y="0"/>
            <a:ext cx="12192000" cy="1446550"/>
          </a:xfrm>
          <a:prstGeom prst="rect">
            <a:avLst/>
          </a:prstGeom>
          <a:solidFill>
            <a:schemeClr val="tx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Notice how this thief has “stolen” and corrupted  2) The symbol of God’s Promise (Gen. 9:13)</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4F6ECE3E-7E5A-ECF1-1B88-2A1DEA0A3143}"/>
              </a:ext>
            </a:extLst>
          </p:cNvPr>
          <p:cNvPicPr>
            <a:picLocks noChangeAspect="1"/>
          </p:cNvPicPr>
          <p:nvPr/>
        </p:nvPicPr>
        <p:blipFill>
          <a:blip r:embed="rId3"/>
          <a:stretch>
            <a:fillRect/>
          </a:stretch>
        </p:blipFill>
        <p:spPr>
          <a:xfrm>
            <a:off x="0" y="2828042"/>
            <a:ext cx="5938019" cy="4029958"/>
          </a:xfrm>
          <a:prstGeom prst="rect">
            <a:avLst/>
          </a:prstGeom>
        </p:spPr>
      </p:pic>
      <p:pic>
        <p:nvPicPr>
          <p:cNvPr id="7" name="Picture 6">
            <a:extLst>
              <a:ext uri="{FF2B5EF4-FFF2-40B4-BE49-F238E27FC236}">
                <a16:creationId xmlns:a16="http://schemas.microsoft.com/office/drawing/2014/main" id="{6DA45E91-1A41-9456-620A-720F54826114}"/>
              </a:ext>
            </a:extLst>
          </p:cNvPr>
          <p:cNvPicPr>
            <a:picLocks noChangeAspect="1"/>
          </p:cNvPicPr>
          <p:nvPr/>
        </p:nvPicPr>
        <p:blipFill>
          <a:blip r:embed="rId4"/>
          <a:stretch>
            <a:fillRect/>
          </a:stretch>
        </p:blipFill>
        <p:spPr>
          <a:xfrm>
            <a:off x="5773074" y="2828042"/>
            <a:ext cx="6468417" cy="4001677"/>
          </a:xfrm>
          <a:prstGeom prst="rect">
            <a:avLst/>
          </a:prstGeom>
        </p:spPr>
      </p:pic>
      <p:sp>
        <p:nvSpPr>
          <p:cNvPr id="8" name="TextBox 7">
            <a:extLst>
              <a:ext uri="{FF2B5EF4-FFF2-40B4-BE49-F238E27FC236}">
                <a16:creationId xmlns:a16="http://schemas.microsoft.com/office/drawing/2014/main" id="{2527B0F8-5FF6-7E47-D01F-2E676A8B3BB1}"/>
              </a:ext>
            </a:extLst>
          </p:cNvPr>
          <p:cNvSpPr txBox="1"/>
          <p:nvPr/>
        </p:nvSpPr>
        <p:spPr>
          <a:xfrm>
            <a:off x="496843" y="6474528"/>
            <a:ext cx="4779388" cy="369332"/>
          </a:xfrm>
          <a:prstGeom prst="rect">
            <a:avLst/>
          </a:prstGeom>
          <a:noFill/>
        </p:spPr>
        <p:txBody>
          <a:bodyPr wrap="square">
            <a:spAutoFit/>
          </a:bodyPr>
          <a:lstStyle/>
          <a:p>
            <a:r>
              <a:rPr lang="en-US" dirty="0"/>
              <a:t>https://www.glbthistory.org/rainbow-flag</a:t>
            </a:r>
          </a:p>
        </p:txBody>
      </p:sp>
      <p:sp>
        <p:nvSpPr>
          <p:cNvPr id="9" name="TextBox 8">
            <a:extLst>
              <a:ext uri="{FF2B5EF4-FFF2-40B4-BE49-F238E27FC236}">
                <a16:creationId xmlns:a16="http://schemas.microsoft.com/office/drawing/2014/main" id="{D8ECED3E-279C-DCFE-62B9-55A84F845913}"/>
              </a:ext>
            </a:extLst>
          </p:cNvPr>
          <p:cNvSpPr txBox="1"/>
          <p:nvPr/>
        </p:nvSpPr>
        <p:spPr>
          <a:xfrm>
            <a:off x="9992454" y="6297105"/>
            <a:ext cx="3437277" cy="523220"/>
          </a:xfrm>
          <a:prstGeom prst="rect">
            <a:avLst/>
          </a:prstGeom>
          <a:noFill/>
        </p:spPr>
        <p:txBody>
          <a:bodyPr wrap="square" rtlCol="0">
            <a:spAutoFit/>
          </a:bodyPr>
          <a:lstStyle/>
          <a:p>
            <a:r>
              <a:rPr lang="en-US" sz="2800" dirty="0">
                <a:solidFill>
                  <a:schemeClr val="bg1"/>
                </a:solidFill>
              </a:rPr>
              <a:t>June 2015</a:t>
            </a:r>
          </a:p>
        </p:txBody>
      </p:sp>
    </p:spTree>
    <p:extLst>
      <p:ext uri="{BB962C8B-B14F-4D97-AF65-F5344CB8AC3E}">
        <p14:creationId xmlns:p14="http://schemas.microsoft.com/office/powerpoint/2010/main" val="298168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BA5528-C56F-4DB5-F675-052DDF69CF47}"/>
              </a:ext>
            </a:extLst>
          </p:cNvPr>
          <p:cNvPicPr>
            <a:picLocks noChangeAspect="1"/>
          </p:cNvPicPr>
          <p:nvPr/>
        </p:nvPicPr>
        <p:blipFill>
          <a:blip r:embed="rId3"/>
          <a:stretch>
            <a:fillRect/>
          </a:stretch>
        </p:blipFill>
        <p:spPr>
          <a:xfrm>
            <a:off x="0" y="0"/>
            <a:ext cx="12192000" cy="6904564"/>
          </a:xfrm>
          <a:prstGeom prst="rect">
            <a:avLst/>
          </a:prstGeom>
        </p:spPr>
      </p:pic>
      <p:sp>
        <p:nvSpPr>
          <p:cNvPr id="4" name="TextBox 3">
            <a:extLst>
              <a:ext uri="{FF2B5EF4-FFF2-40B4-BE49-F238E27FC236}">
                <a16:creationId xmlns:a16="http://schemas.microsoft.com/office/drawing/2014/main" id="{6AE11672-C894-48E8-CF4D-52B9AF775135}"/>
              </a:ext>
            </a:extLst>
          </p:cNvPr>
          <p:cNvSpPr txBox="1"/>
          <p:nvPr/>
        </p:nvSpPr>
        <p:spPr>
          <a:xfrm>
            <a:off x="144033" y="-74022"/>
            <a:ext cx="11748581" cy="144655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This thief has even twisted the symbol of God’s People</a:t>
            </a:r>
            <a:r>
              <a:rPr kumimoji="0" lang="en-US" sz="4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4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Star of David)</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28" name="Picture 4">
            <a:extLst>
              <a:ext uri="{FF2B5EF4-FFF2-40B4-BE49-F238E27FC236}">
                <a16:creationId xmlns:a16="http://schemas.microsoft.com/office/drawing/2014/main" id="{50F16AF8-95E3-86AA-093E-7CE33C40B2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429" y="1419654"/>
            <a:ext cx="3375860" cy="33758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4329954-08EB-A14E-B13C-A549EA31DF05}"/>
              </a:ext>
            </a:extLst>
          </p:cNvPr>
          <p:cNvSpPr txBox="1"/>
          <p:nvPr/>
        </p:nvSpPr>
        <p:spPr>
          <a:xfrm>
            <a:off x="231580" y="4730460"/>
            <a:ext cx="4044747" cy="707886"/>
          </a:xfrm>
          <a:prstGeom prst="rect">
            <a:avLst/>
          </a:prstGeom>
          <a:noFill/>
        </p:spPr>
        <p:txBody>
          <a:bodyPr wrap="square">
            <a:spAutoFit/>
          </a:bodyPr>
          <a:lstStyle/>
          <a:p>
            <a:r>
              <a:rPr lang="en-US" sz="4000" b="1" i="0" dirty="0">
                <a:solidFill>
                  <a:schemeClr val="bg1"/>
                </a:solidFill>
                <a:effectLst/>
                <a:latin typeface="DDG_ProximaNova"/>
              </a:rPr>
              <a:t>Sigil of Baphomet</a:t>
            </a:r>
            <a:endParaRPr lang="en-US" sz="4000" dirty="0">
              <a:solidFill>
                <a:schemeClr val="bg1"/>
              </a:solidFill>
            </a:endParaRPr>
          </a:p>
        </p:txBody>
      </p:sp>
      <p:pic>
        <p:nvPicPr>
          <p:cNvPr id="1032" name="Picture 8" descr="Star of David Symbol - Origins and Meanings - Symbol Sage">
            <a:extLst>
              <a:ext uri="{FF2B5EF4-FFF2-40B4-BE49-F238E27FC236}">
                <a16:creationId xmlns:a16="http://schemas.microsoft.com/office/drawing/2014/main" id="{3DA6EE48-5DE3-5A37-0479-6CBD41C5B1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5794" y="1211222"/>
            <a:ext cx="3375861" cy="3098100"/>
          </a:xfrm>
          <a:prstGeom prst="rect">
            <a:avLst/>
          </a:prstGeom>
          <a:noFill/>
          <a:effectLst>
            <a:softEdge rad="2032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B6AAF45-EC62-6CA4-1414-3BF2FDEA3AB9}"/>
              </a:ext>
            </a:extLst>
          </p:cNvPr>
          <p:cNvSpPr txBox="1"/>
          <p:nvPr/>
        </p:nvSpPr>
        <p:spPr>
          <a:xfrm>
            <a:off x="231580" y="5319911"/>
            <a:ext cx="11573485" cy="1323439"/>
          </a:xfrm>
          <a:prstGeom prst="rect">
            <a:avLst/>
          </a:prstGeom>
          <a:noFill/>
        </p:spPr>
        <p:txBody>
          <a:bodyPr wrap="square" rtlCol="0">
            <a:spAutoFit/>
          </a:bodyPr>
          <a:lstStyle/>
          <a:p>
            <a:pPr algn="ctr"/>
            <a:r>
              <a:rPr lang="en-US" sz="4000" dirty="0">
                <a:solidFill>
                  <a:schemeClr val="bg1"/>
                </a:solidFill>
              </a:rPr>
              <a:t>Spells Leviathan (s</a:t>
            </a:r>
            <a:r>
              <a:rPr lang="en-US" sz="3600" dirty="0">
                <a:solidFill>
                  <a:schemeClr val="bg1"/>
                </a:solidFill>
              </a:rPr>
              <a:t>erpent, dragon) </a:t>
            </a:r>
            <a:r>
              <a:rPr lang="he-IL" sz="3600" dirty="0">
                <a:solidFill>
                  <a:schemeClr val="bg1"/>
                </a:solidFill>
              </a:rPr>
              <a:t>לִוְיָתָן‎</a:t>
            </a:r>
          </a:p>
          <a:p>
            <a:pPr algn="ctr"/>
            <a:r>
              <a:rPr lang="en-US" sz="4000" dirty="0">
                <a:solidFill>
                  <a:schemeClr val="bg1"/>
                </a:solidFill>
              </a:rPr>
              <a:t>Who’s also the Symbol of Babylon. (Rev. 17)</a:t>
            </a:r>
            <a:endParaRPr lang="en-US" sz="4400" dirty="0">
              <a:solidFill>
                <a:schemeClr val="bg1"/>
              </a:solidFill>
            </a:endParaRPr>
          </a:p>
        </p:txBody>
      </p:sp>
      <p:sp>
        <p:nvSpPr>
          <p:cNvPr id="9" name="TextBox 8">
            <a:extLst>
              <a:ext uri="{FF2B5EF4-FFF2-40B4-BE49-F238E27FC236}">
                <a16:creationId xmlns:a16="http://schemas.microsoft.com/office/drawing/2014/main" id="{9438988B-C75B-D8B6-A679-DC2A9877AD54}"/>
              </a:ext>
            </a:extLst>
          </p:cNvPr>
          <p:cNvSpPr txBox="1"/>
          <p:nvPr/>
        </p:nvSpPr>
        <p:spPr>
          <a:xfrm>
            <a:off x="7911442" y="1659285"/>
            <a:ext cx="4103802" cy="3539430"/>
          </a:xfrm>
          <a:prstGeom prst="rect">
            <a:avLst/>
          </a:prstGeom>
          <a:noFill/>
        </p:spPr>
        <p:txBody>
          <a:bodyPr wrap="square">
            <a:spAutoFit/>
          </a:bodyPr>
          <a:lstStyle/>
          <a:p>
            <a:pPr algn="ctr"/>
            <a:r>
              <a:rPr lang="en-US" sz="3200" dirty="0">
                <a:solidFill>
                  <a:schemeClr val="bg1"/>
                </a:solidFill>
              </a:rPr>
              <a:t>The official insignia of the Church of Satan,</a:t>
            </a:r>
          </a:p>
          <a:p>
            <a:pPr algn="ctr"/>
            <a:r>
              <a:rPr lang="en-US" sz="3200" dirty="0">
                <a:solidFill>
                  <a:schemeClr val="bg1"/>
                </a:solidFill>
              </a:rPr>
              <a:t>representational of carnality and earthy principles.</a:t>
            </a:r>
          </a:p>
          <a:p>
            <a:pPr algn="ctr"/>
            <a:r>
              <a:rPr lang="en-US" sz="3200" dirty="0">
                <a:solidFill>
                  <a:schemeClr val="bg1"/>
                </a:solidFill>
              </a:rPr>
              <a:t>   </a:t>
            </a:r>
            <a:r>
              <a:rPr lang="en-US" dirty="0">
                <a:solidFill>
                  <a:schemeClr val="bg1"/>
                </a:solidFill>
              </a:rPr>
              <a:t>Lewis &amp; Controversial New Religions, pp. 417.</a:t>
            </a:r>
            <a:endParaRPr lang="en-US" sz="3200" dirty="0">
              <a:solidFill>
                <a:schemeClr val="bg1"/>
              </a:solidFill>
            </a:endParaRPr>
          </a:p>
        </p:txBody>
      </p:sp>
    </p:spTree>
    <p:extLst>
      <p:ext uri="{BB962C8B-B14F-4D97-AF65-F5344CB8AC3E}">
        <p14:creationId xmlns:p14="http://schemas.microsoft.com/office/powerpoint/2010/main" val="374872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randombar(horizontal)">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 calcmode="lin" valueType="num">
                                      <p:cBhvr>
                                        <p:cTn id="24"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fade">
                                      <p:cBhvr>
                                        <p:cTn id="31" dur="1000"/>
                                        <p:tgtEl>
                                          <p:spTgt spid="7">
                                            <p:txEl>
                                              <p:pRg st="1" end="1"/>
                                            </p:txEl>
                                          </p:spTgt>
                                        </p:tgtEl>
                                      </p:cBhvr>
                                    </p:animEffect>
                                    <p:anim calcmode="lin" valueType="num">
                                      <p:cBhvr>
                                        <p:cTn id="3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BA5528-C56F-4DB5-F675-052DDF69CF47}"/>
              </a:ext>
            </a:extLst>
          </p:cNvPr>
          <p:cNvPicPr>
            <a:picLocks noChangeAspect="1"/>
          </p:cNvPicPr>
          <p:nvPr/>
        </p:nvPicPr>
        <p:blipFill>
          <a:blip r:embed="rId3"/>
          <a:stretch>
            <a:fillRect/>
          </a:stretch>
        </p:blipFill>
        <p:spPr>
          <a:xfrm>
            <a:off x="0" y="0"/>
            <a:ext cx="12192000" cy="6904564"/>
          </a:xfrm>
          <a:prstGeom prst="rect">
            <a:avLst/>
          </a:prstGeom>
        </p:spPr>
      </p:pic>
      <p:pic>
        <p:nvPicPr>
          <p:cNvPr id="6" name="Picture 6" descr="Satanic temple unveils statue of goat god 'Baphomet' outside US ...">
            <a:extLst>
              <a:ext uri="{FF2B5EF4-FFF2-40B4-BE49-F238E27FC236}">
                <a16:creationId xmlns:a16="http://schemas.microsoft.com/office/drawing/2014/main" id="{002F307A-E98B-B952-D949-3398B46838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7032" y="-1"/>
            <a:ext cx="7284967" cy="51045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BE426F6-A97C-10ED-6D48-0EB7D9951F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0"/>
            <a:ext cx="5368331" cy="688010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2D5CBF6-2CF1-83E7-2279-52498DD7DA06}"/>
              </a:ext>
            </a:extLst>
          </p:cNvPr>
          <p:cNvSpPr txBox="1"/>
          <p:nvPr/>
        </p:nvSpPr>
        <p:spPr>
          <a:xfrm>
            <a:off x="331596" y="4955372"/>
            <a:ext cx="11785042" cy="1754326"/>
          </a:xfrm>
          <a:prstGeom prst="rect">
            <a:avLst/>
          </a:prstGeom>
          <a:solidFill>
            <a:schemeClr val="tx1">
              <a:alpha val="52000"/>
            </a:schemeClr>
          </a:solidFill>
        </p:spPr>
        <p:txBody>
          <a:bodyPr wrap="square">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“Baphomet contains binary elements symbolizing a reconciliation of opposites, emblematic of the willingness to embrace, and even celebrate differences” </a:t>
            </a:r>
            <a:r>
              <a:rPr lang="en-US" sz="3600" b="1" dirty="0" err="1">
                <a:solidFill>
                  <a:schemeClr val="bg1"/>
                </a:solidFill>
                <a:latin typeface="Times New Roman" panose="02020603050405020304" pitchFamily="18" charset="0"/>
                <a:cs typeface="Times New Roman" panose="02020603050405020304" pitchFamily="18" charset="0"/>
              </a:rPr>
              <a:t>Jex</a:t>
            </a:r>
            <a:r>
              <a:rPr lang="en-US" sz="3600" b="1" dirty="0">
                <a:solidFill>
                  <a:schemeClr val="bg1"/>
                </a:solidFill>
                <a:latin typeface="Times New Roman" panose="02020603050405020304" pitchFamily="18" charset="0"/>
                <a:cs typeface="Times New Roman" panose="02020603050405020304" pitchFamily="18" charset="0"/>
              </a:rPr>
              <a:t> Blackmore</a:t>
            </a:r>
          </a:p>
        </p:txBody>
      </p:sp>
      <p:sp>
        <p:nvSpPr>
          <p:cNvPr id="13" name="TextBox 12">
            <a:extLst>
              <a:ext uri="{FF2B5EF4-FFF2-40B4-BE49-F238E27FC236}">
                <a16:creationId xmlns:a16="http://schemas.microsoft.com/office/drawing/2014/main" id="{173E8AF5-F33D-AA95-920B-CA9BB9878E44}"/>
              </a:ext>
            </a:extLst>
          </p:cNvPr>
          <p:cNvSpPr txBox="1"/>
          <p:nvPr/>
        </p:nvSpPr>
        <p:spPr>
          <a:xfrm>
            <a:off x="261257" y="148302"/>
            <a:ext cx="4645776" cy="769441"/>
          </a:xfrm>
          <a:prstGeom prst="rect">
            <a:avLst/>
          </a:prstGeom>
          <a:noFill/>
        </p:spPr>
        <p:txBody>
          <a:bodyPr wrap="square" rtlCol="0">
            <a:spAutoFit/>
          </a:bodyPr>
          <a:lstStyle/>
          <a:p>
            <a:r>
              <a:rPr lang="en-US" sz="4400" b="1" dirty="0">
                <a:solidFill>
                  <a:schemeClr val="bg1"/>
                </a:solidFill>
              </a:rPr>
              <a:t>Detroit  2015</a:t>
            </a:r>
          </a:p>
        </p:txBody>
      </p:sp>
      <p:sp>
        <p:nvSpPr>
          <p:cNvPr id="14" name="TextBox 13">
            <a:extLst>
              <a:ext uri="{FF2B5EF4-FFF2-40B4-BE49-F238E27FC236}">
                <a16:creationId xmlns:a16="http://schemas.microsoft.com/office/drawing/2014/main" id="{FA5AEDCB-4D36-C933-FC46-24AC6F916AE9}"/>
              </a:ext>
            </a:extLst>
          </p:cNvPr>
          <p:cNvSpPr txBox="1"/>
          <p:nvPr/>
        </p:nvSpPr>
        <p:spPr>
          <a:xfrm>
            <a:off x="5919317" y="209857"/>
            <a:ext cx="6197321" cy="707886"/>
          </a:xfrm>
          <a:prstGeom prst="rect">
            <a:avLst/>
          </a:prstGeom>
          <a:noFill/>
        </p:spPr>
        <p:txBody>
          <a:bodyPr wrap="square" rtlCol="0">
            <a:spAutoFit/>
          </a:bodyPr>
          <a:lstStyle/>
          <a:p>
            <a:r>
              <a:rPr lang="en-US" sz="4000" b="1" dirty="0">
                <a:solidFill>
                  <a:schemeClr val="bg1"/>
                </a:solidFill>
              </a:rPr>
              <a:t>Arkansas Capital 2018</a:t>
            </a:r>
          </a:p>
        </p:txBody>
      </p:sp>
    </p:spTree>
    <p:extLst>
      <p:ext uri="{BB962C8B-B14F-4D97-AF65-F5344CB8AC3E}">
        <p14:creationId xmlns:p14="http://schemas.microsoft.com/office/powerpoint/2010/main" val="35953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57175D-721E-8700-23B5-FAEE64AF06A8}"/>
              </a:ext>
            </a:extLst>
          </p:cNvPr>
          <p:cNvSpPr txBox="1"/>
          <p:nvPr/>
        </p:nvSpPr>
        <p:spPr>
          <a:xfrm>
            <a:off x="1987420" y="683795"/>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B2352011-1A27-F160-D2D9-5F49003DA59F}"/>
              </a:ext>
            </a:extLst>
          </p:cNvPr>
          <p:cNvSpPr txBox="1"/>
          <p:nvPr/>
        </p:nvSpPr>
        <p:spPr>
          <a:xfrm>
            <a:off x="70338" y="-76189"/>
            <a:ext cx="12177549" cy="6186309"/>
          </a:xfrm>
          <a:prstGeom prst="rect">
            <a:avLst/>
          </a:prstGeom>
          <a:noFill/>
        </p:spPr>
        <p:txBody>
          <a:bodyPr wrap="square">
            <a:spAutoFit/>
          </a:bodyPr>
          <a:lstStyle/>
          <a:p>
            <a:pPr lvl="0" algn="ctr">
              <a:defRPr/>
            </a:pPr>
            <a:r>
              <a:rPr lang="en-US" sz="4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 19 reveals that God, </a:t>
            </a:r>
            <a:r>
              <a:rPr lang="en-US" sz="4400"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after delivering Israel from bondage to Egypt and her gods,</a:t>
            </a:r>
            <a:r>
              <a:rPr lang="en-US" sz="4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lvl="0" algn="ctr">
              <a:defRPr/>
            </a:pPr>
            <a:r>
              <a:rPr lang="en-US" sz="4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offered them a Priestly Partnership that was: </a:t>
            </a:r>
            <a:endParaRPr lang="en-US" sz="4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lvl="0">
              <a:defRPr/>
            </a:pP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Personal </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vs 4</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“brought you unto myself”</a:t>
            </a:r>
          </a:p>
          <a:p>
            <a:pPr lvl="0">
              <a:defRPr/>
            </a:pP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Precious </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vs 5</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ye shall be unto me a peculiar treasure”</a:t>
            </a:r>
            <a:endPar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lvl="0">
              <a:defRPr/>
            </a:pP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Practical  </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vs 6</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“ye shall be a kingdom of priests”</a:t>
            </a:r>
          </a:p>
          <a:p>
            <a:pPr lvl="0">
              <a:defRPr/>
            </a:pP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Pure  vs 6  </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a holy nation”</a:t>
            </a:r>
          </a:p>
          <a:p>
            <a:pPr lvl="0">
              <a:defRPr/>
            </a:pP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Provisional: </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vs 5,6 </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“if ye will obey my voice indeed,</a:t>
            </a:r>
          </a:p>
          <a:p>
            <a:pPr lvl="0">
              <a:defRPr/>
            </a:pP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and keep </a:t>
            </a:r>
            <a:r>
              <a:rPr lang="en-US" sz="44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my covenant</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4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berît</a:t>
            </a:r>
            <a:r>
              <a:rPr lang="en-US" sz="4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partnership) </a:t>
            </a:r>
            <a:endPar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93C55DB-5387-1FA9-1E75-C39DEE23CDA7}"/>
              </a:ext>
            </a:extLst>
          </p:cNvPr>
          <p:cNvSpPr txBox="1"/>
          <p:nvPr/>
        </p:nvSpPr>
        <p:spPr>
          <a:xfrm>
            <a:off x="1310689" y="5971620"/>
            <a:ext cx="9102753" cy="769441"/>
          </a:xfrm>
          <a:prstGeom prst="rect">
            <a:avLst/>
          </a:prstGeom>
          <a:noFill/>
        </p:spPr>
        <p:txBody>
          <a:bodyPr wrap="square">
            <a:spAutoFit/>
          </a:bodyPr>
          <a:lstStyle/>
          <a:p>
            <a:r>
              <a:rPr kumimoji="0" lang="en-US" sz="4400" b="1" i="1"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then ye shall be </a:t>
            </a:r>
            <a:r>
              <a:rPr kumimoji="0" lang="en-US" sz="44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kingdom of priests…”</a:t>
            </a:r>
            <a:endParaRPr lang="en-US" dirty="0"/>
          </a:p>
        </p:txBody>
      </p:sp>
    </p:spTree>
    <p:extLst>
      <p:ext uri="{BB962C8B-B14F-4D97-AF65-F5344CB8AC3E}">
        <p14:creationId xmlns:p14="http://schemas.microsoft.com/office/powerpoint/2010/main" val="226042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anim calcmode="lin" valueType="num">
                                      <p:cBhvr>
                                        <p:cTn id="7" dur="500" fill="hold"/>
                                        <p:tgtEl>
                                          <p:spTgt spid="7">
                                            <p:txEl>
                                              <p:pRg st="6" end="6"/>
                                            </p:txEl>
                                          </p:spTgt>
                                        </p:tgtEl>
                                        <p:attrNameLst>
                                          <p:attrName>ppt_w</p:attrName>
                                        </p:attrNameLst>
                                      </p:cBhvr>
                                      <p:tavLst>
                                        <p:tav tm="0">
                                          <p:val>
                                            <p:fltVal val="0"/>
                                          </p:val>
                                        </p:tav>
                                        <p:tav tm="100000">
                                          <p:val>
                                            <p:strVal val="#ppt_w"/>
                                          </p:val>
                                        </p:tav>
                                      </p:tavLst>
                                    </p:anim>
                                    <p:anim calcmode="lin" valueType="num">
                                      <p:cBhvr>
                                        <p:cTn id="8" dur="500" fill="hold"/>
                                        <p:tgtEl>
                                          <p:spTgt spid="7">
                                            <p:txEl>
                                              <p:pRg st="6" end="6"/>
                                            </p:txEl>
                                          </p:spTgt>
                                        </p:tgtEl>
                                        <p:attrNameLst>
                                          <p:attrName>ppt_h</p:attrName>
                                        </p:attrNameLst>
                                      </p:cBhvr>
                                      <p:tavLst>
                                        <p:tav tm="0">
                                          <p:val>
                                            <p:fltVal val="0"/>
                                          </p:val>
                                        </p:tav>
                                        <p:tav tm="100000">
                                          <p:val>
                                            <p:strVal val="#ppt_h"/>
                                          </p:val>
                                        </p:tav>
                                      </p:tavLst>
                                    </p:anim>
                                    <p:animEffect transition="in" filter="fade">
                                      <p:cBhvr>
                                        <p:cTn id="9" dur="500"/>
                                        <p:tgtEl>
                                          <p:spTgt spid="7">
                                            <p:txEl>
                                              <p:pRg st="6" end="6"/>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xEl>
                                              <p:pRg st="7" end="7"/>
                                            </p:txEl>
                                          </p:spTgt>
                                        </p:tgtEl>
                                        <p:attrNameLst>
                                          <p:attrName>style.visibility</p:attrName>
                                        </p:attrNameLst>
                                      </p:cBhvr>
                                      <p:to>
                                        <p:strVal val="visible"/>
                                      </p:to>
                                    </p:set>
                                    <p:anim calcmode="lin" valueType="num">
                                      <p:cBhvr>
                                        <p:cTn id="12" dur="500" fill="hold"/>
                                        <p:tgtEl>
                                          <p:spTgt spid="7">
                                            <p:txEl>
                                              <p:pRg st="7" end="7"/>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7" end="7"/>
                                            </p:txEl>
                                          </p:spTgt>
                                        </p:tgtEl>
                                        <p:attrNameLst>
                                          <p:attrName>ppt_h</p:attrName>
                                        </p:attrNameLst>
                                      </p:cBhvr>
                                      <p:tavLst>
                                        <p:tav tm="0">
                                          <p:val>
                                            <p:fltVal val="0"/>
                                          </p:val>
                                        </p:tav>
                                        <p:tav tm="100000">
                                          <p:val>
                                            <p:strVal val="#ppt_h"/>
                                          </p:val>
                                        </p:tav>
                                      </p:tavLst>
                                    </p:anim>
                                    <p:animEffect transition="in" filter="fade">
                                      <p:cBhvr>
                                        <p:cTn id="14" dur="500"/>
                                        <p:tgtEl>
                                          <p:spTgt spid="7">
                                            <p:txEl>
                                              <p:pRg st="7" end="7"/>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tormy Night Foto &amp; Bild | australia, night, world Bilder auf fotocommunity">
            <a:extLst>
              <a:ext uri="{FF2B5EF4-FFF2-40B4-BE49-F238E27FC236}">
                <a16:creationId xmlns:a16="http://schemas.microsoft.com/office/drawing/2014/main" id="{570E0781-5EAC-15A9-D8CB-C8D0DEBC7F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58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0E50B2A-3FFE-ED35-D886-CAC66BFDFA32}"/>
              </a:ext>
            </a:extLst>
          </p:cNvPr>
          <p:cNvSpPr txBox="1"/>
          <p:nvPr/>
        </p:nvSpPr>
        <p:spPr>
          <a:xfrm>
            <a:off x="128890" y="25004"/>
            <a:ext cx="12063109" cy="2123658"/>
          </a:xfrm>
          <a:prstGeom prst="rect">
            <a:avLst/>
          </a:prstGeom>
          <a:noFill/>
        </p:spPr>
        <p:txBody>
          <a:bodyPr wrap="square">
            <a:spAutoFit/>
          </a:bodyPr>
          <a:lstStyle/>
          <a:p>
            <a:pPr algn="ctr"/>
            <a:r>
              <a:rPr lang="en-US" sz="4400" b="1" dirty="0">
                <a:solidFill>
                  <a:schemeClr val="bg1"/>
                </a:solidFill>
                <a:latin typeface="Times New Roman" panose="02020603050405020304" pitchFamily="18" charset="0"/>
                <a:cs typeface="Times New Roman" panose="02020603050405020304" pitchFamily="18" charset="0"/>
              </a:rPr>
              <a:t>Jn 16:33  </a:t>
            </a:r>
            <a:r>
              <a:rPr lang="en-US" sz="4400" b="1" i="1" dirty="0">
                <a:solidFill>
                  <a:srgbClr val="FFFF00"/>
                </a:solidFill>
                <a:latin typeface="Times New Roman" panose="02020603050405020304" pitchFamily="18" charset="0"/>
                <a:cs typeface="Times New Roman" panose="02020603050405020304" pitchFamily="18" charset="0"/>
              </a:rPr>
              <a:t>”These things I have spoken unto you, </a:t>
            </a:r>
          </a:p>
          <a:p>
            <a:pPr algn="ctr"/>
            <a:r>
              <a:rPr lang="en-US" sz="4400" b="1" i="1" dirty="0">
                <a:solidFill>
                  <a:srgbClr val="FFFF00"/>
                </a:solidFill>
                <a:latin typeface="Times New Roman" panose="02020603050405020304" pitchFamily="18" charset="0"/>
                <a:cs typeface="Times New Roman" panose="02020603050405020304" pitchFamily="18" charset="0"/>
              </a:rPr>
              <a:t>that </a:t>
            </a:r>
            <a:r>
              <a:rPr lang="en-US" sz="4400" b="1" i="1" u="sng" dirty="0">
                <a:solidFill>
                  <a:srgbClr val="FFFF00"/>
                </a:solidFill>
                <a:latin typeface="Times New Roman" panose="02020603050405020304" pitchFamily="18" charset="0"/>
                <a:cs typeface="Times New Roman" panose="02020603050405020304" pitchFamily="18" charset="0"/>
              </a:rPr>
              <a:t>in me </a:t>
            </a:r>
            <a:r>
              <a:rPr lang="en-US" sz="4400" b="1" i="1" dirty="0">
                <a:solidFill>
                  <a:srgbClr val="FFFF00"/>
                </a:solidFill>
                <a:latin typeface="Times New Roman" panose="02020603050405020304" pitchFamily="18" charset="0"/>
                <a:cs typeface="Times New Roman" panose="02020603050405020304" pitchFamily="18" charset="0"/>
              </a:rPr>
              <a:t>ye might have </a:t>
            </a:r>
            <a:r>
              <a:rPr lang="en-US" sz="4400" b="1" i="1" u="sng" dirty="0">
                <a:solidFill>
                  <a:srgbClr val="FFFF00"/>
                </a:solidFill>
                <a:latin typeface="Times New Roman" panose="02020603050405020304" pitchFamily="18" charset="0"/>
                <a:cs typeface="Times New Roman" panose="02020603050405020304" pitchFamily="18" charset="0"/>
              </a:rPr>
              <a:t>peace</a:t>
            </a:r>
            <a:r>
              <a:rPr lang="en-US" sz="4400" b="1" i="1" dirty="0">
                <a:solidFill>
                  <a:srgbClr val="FFFF00"/>
                </a:solidFill>
                <a:latin typeface="Times New Roman" panose="02020603050405020304" pitchFamily="18" charset="0"/>
                <a:cs typeface="Times New Roman" panose="02020603050405020304" pitchFamily="18" charset="0"/>
              </a:rPr>
              <a:t>. </a:t>
            </a:r>
            <a:r>
              <a:rPr lang="en-US" sz="4400" b="1" dirty="0">
                <a:solidFill>
                  <a:schemeClr val="bg1"/>
                </a:solidFill>
                <a:latin typeface="Times New Roman" panose="02020603050405020304" pitchFamily="18" charset="0"/>
                <a:cs typeface="Times New Roman" panose="02020603050405020304" pitchFamily="18" charset="0"/>
              </a:rPr>
              <a:t>(</a:t>
            </a:r>
            <a:r>
              <a:rPr lang="en-US" sz="4400" b="1" dirty="0" err="1">
                <a:solidFill>
                  <a:schemeClr val="bg1"/>
                </a:solidFill>
                <a:latin typeface="Times New Roman" panose="02020603050405020304" pitchFamily="18" charset="0"/>
                <a:cs typeface="Times New Roman" panose="02020603050405020304" pitchFamily="18" charset="0"/>
              </a:rPr>
              <a:t>eirēnē</a:t>
            </a:r>
            <a:r>
              <a:rPr lang="en-US" sz="4400" b="1" dirty="0">
                <a:solidFill>
                  <a:schemeClr val="bg1"/>
                </a:solidFill>
                <a:latin typeface="Times New Roman" panose="02020603050405020304" pitchFamily="18" charset="0"/>
                <a:cs typeface="Times New Roman" panose="02020603050405020304" pitchFamily="18" charset="0"/>
              </a:rPr>
              <a:t>: to join)</a:t>
            </a:r>
            <a:br>
              <a:rPr lang="en-US" sz="4400" b="1" dirty="0">
                <a:solidFill>
                  <a:schemeClr val="bg1"/>
                </a:solidFill>
                <a:latin typeface="Times New Roman" panose="02020603050405020304" pitchFamily="18" charset="0"/>
                <a:cs typeface="Times New Roman" panose="02020603050405020304" pitchFamily="18" charset="0"/>
              </a:rPr>
            </a:br>
            <a:r>
              <a:rPr lang="en-US" sz="4400" b="1" dirty="0">
                <a:solidFill>
                  <a:schemeClr val="bg1"/>
                </a:solidFill>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156D2879-11A8-3CD8-E9DB-4C23F7C2C4DF}"/>
              </a:ext>
            </a:extLst>
          </p:cNvPr>
          <p:cNvSpPr txBox="1"/>
          <p:nvPr/>
        </p:nvSpPr>
        <p:spPr>
          <a:xfrm>
            <a:off x="0" y="5286868"/>
            <a:ext cx="11934221" cy="166199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I have overcome the world.”</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dirty="0">
                <a:solidFill>
                  <a:schemeClr val="bg1"/>
                </a:solidFill>
                <a:latin typeface="Times New Roman" panose="02020603050405020304" pitchFamily="18" charset="0"/>
                <a:cs typeface="Times New Roman" panose="02020603050405020304" pitchFamily="18" charset="0"/>
              </a:rPr>
              <a:t>                              also Jn 4:4; 5:4</a:t>
            </a:r>
            <a:r>
              <a:rPr kumimoji="0" lang="en-US" sz="44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endParaRPr kumimoji="0" lang="en-US" sz="16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AC813EAA-E7A5-9ACC-377F-807762E3A368}"/>
              </a:ext>
            </a:extLst>
          </p:cNvPr>
          <p:cNvSpPr txBox="1"/>
          <p:nvPr/>
        </p:nvSpPr>
        <p:spPr>
          <a:xfrm>
            <a:off x="0" y="1322561"/>
            <a:ext cx="12063110" cy="769441"/>
          </a:xfrm>
          <a:prstGeom prst="rect">
            <a:avLst/>
          </a:prstGeom>
          <a:noFill/>
        </p:spPr>
        <p:txBody>
          <a:bodyPr wrap="square">
            <a:spAutoFit/>
          </a:bodyPr>
          <a:lstStyle/>
          <a:p>
            <a:pPr algn="ctr"/>
            <a:r>
              <a:rPr kumimoji="0" lang="en-US" sz="44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In the world ye shall have tribulation: </a:t>
            </a:r>
            <a:r>
              <a:rPr lang="en-US" sz="2800" b="1" dirty="0" err="1">
                <a:solidFill>
                  <a:schemeClr val="bg1"/>
                </a:solidFill>
                <a:latin typeface="Times New Roman" panose="02020603050405020304" pitchFamily="18" charset="0"/>
                <a:cs typeface="Times New Roman" panose="02020603050405020304" pitchFamily="18" charset="0"/>
              </a:rPr>
              <a:t>thlipsis</a:t>
            </a:r>
            <a:r>
              <a:rPr lang="en-US" sz="2800" b="1" dirty="0">
                <a:solidFill>
                  <a:schemeClr val="bg1"/>
                </a:solidFill>
                <a:latin typeface="Times New Roman" panose="02020603050405020304" pitchFamily="18" charset="0"/>
                <a:cs typeface="Times New Roman" panose="02020603050405020304" pitchFamily="18" charset="0"/>
              </a:rPr>
              <a:t>: pressure</a:t>
            </a:r>
            <a:r>
              <a:rPr kumimoji="0" lang="en-US" sz="2800" b="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5D88D23C-9294-6A5D-B683-C8038FF07F57}"/>
              </a:ext>
            </a:extLst>
          </p:cNvPr>
          <p:cNvSpPr txBox="1"/>
          <p:nvPr/>
        </p:nvSpPr>
        <p:spPr>
          <a:xfrm>
            <a:off x="6916667" y="2604729"/>
            <a:ext cx="6264612"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but be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good cheer; </a:t>
            </a:r>
          </a:p>
        </p:txBody>
      </p:sp>
      <p:sp>
        <p:nvSpPr>
          <p:cNvPr id="6" name="TextBox 5">
            <a:extLst>
              <a:ext uri="{FF2B5EF4-FFF2-40B4-BE49-F238E27FC236}">
                <a16:creationId xmlns:a16="http://schemas.microsoft.com/office/drawing/2014/main" id="{3529D40B-F43B-E6CC-F28D-861658D19C31}"/>
              </a:ext>
            </a:extLst>
          </p:cNvPr>
          <p:cNvSpPr txBox="1"/>
          <p:nvPr/>
        </p:nvSpPr>
        <p:spPr>
          <a:xfrm>
            <a:off x="128890" y="2804784"/>
            <a:ext cx="4405403" cy="584775"/>
          </a:xfrm>
          <a:prstGeom prst="rect">
            <a:avLst/>
          </a:prstGeom>
          <a:noFill/>
        </p:spPr>
        <p:txBody>
          <a:bodyPr wrap="square">
            <a:spAutoFit/>
          </a:bodyPr>
          <a:lstStyle/>
          <a:p>
            <a:r>
              <a:rPr lang="en-US" sz="3200" b="1" dirty="0">
                <a:solidFill>
                  <a:schemeClr val="bg1"/>
                </a:solidFill>
              </a:rPr>
              <a:t>(2 Cor 4:4; Eph. 2:2-3)</a:t>
            </a:r>
          </a:p>
        </p:txBody>
      </p:sp>
    </p:spTree>
    <p:extLst>
      <p:ext uri="{BB962C8B-B14F-4D97-AF65-F5344CB8AC3E}">
        <p14:creationId xmlns:p14="http://schemas.microsoft.com/office/powerpoint/2010/main" val="173031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7" dur="500"/>
                                        <p:tgtEl>
                                          <p:spTgt spid="7">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p:cTn id="25"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fade">
                                      <p:cBhvr>
                                        <p:cTn id="33" dur="1000"/>
                                        <p:tgtEl>
                                          <p:spTgt spid="5">
                                            <p:txEl>
                                              <p:pRg st="1" end="1"/>
                                            </p:txEl>
                                          </p:spTgt>
                                        </p:tgtEl>
                                      </p:cBhvr>
                                    </p:animEffect>
                                    <p:anim calcmode="lin" valueType="num">
                                      <p:cBhvr>
                                        <p:cTn id="3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ree HD Starry Night Wallpapers | PixelsTalk.Net">
            <a:extLst>
              <a:ext uri="{FF2B5EF4-FFF2-40B4-BE49-F238E27FC236}">
                <a16:creationId xmlns:a16="http://schemas.microsoft.com/office/drawing/2014/main" id="{021088F5-15A8-B831-5A2F-02E5A12C96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044E018-F7D1-F9B2-DC9C-DDF4F0875E26}"/>
              </a:ext>
            </a:extLst>
          </p:cNvPr>
          <p:cNvSpPr txBox="1"/>
          <p:nvPr/>
        </p:nvSpPr>
        <p:spPr>
          <a:xfrm>
            <a:off x="197793" y="0"/>
            <a:ext cx="11994207" cy="4524315"/>
          </a:xfrm>
          <a:prstGeom prst="rect">
            <a:avLst/>
          </a:prstGeom>
          <a:noFill/>
        </p:spPr>
        <p:txBody>
          <a:bodyPr wrap="square">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Our Peace </a:t>
            </a:r>
            <a:r>
              <a:rPr lang="en-US" sz="4800" b="1" i="1" dirty="0">
                <a:solidFill>
                  <a:schemeClr val="bg1"/>
                </a:solidFill>
                <a:latin typeface="Times New Roman" panose="02020603050405020304" pitchFamily="18" charset="0"/>
                <a:cs typeface="Times New Roman" panose="02020603050405020304" pitchFamily="18" charset="0"/>
              </a:rPr>
              <a:t>(or lack thereof) </a:t>
            </a:r>
            <a:r>
              <a:rPr lang="en-US" sz="4800" b="1" dirty="0">
                <a:solidFill>
                  <a:schemeClr val="bg1"/>
                </a:solidFill>
                <a:latin typeface="Times New Roman" panose="02020603050405020304" pitchFamily="18" charset="0"/>
                <a:cs typeface="Times New Roman" panose="02020603050405020304" pitchFamily="18" charset="0"/>
              </a:rPr>
              <a:t>will be in direct proportion to our Partnership with either</a:t>
            </a:r>
          </a:p>
          <a:p>
            <a:pPr algn="ctr"/>
            <a:endParaRPr lang="en-US" sz="4800" b="1" dirty="0">
              <a:solidFill>
                <a:schemeClr val="bg1"/>
              </a:solidFill>
              <a:latin typeface="Times New Roman" panose="02020603050405020304" pitchFamily="18" charset="0"/>
              <a:cs typeface="Times New Roman" panose="02020603050405020304" pitchFamily="18" charset="0"/>
            </a:endParaRPr>
          </a:p>
          <a:p>
            <a:pPr algn="ctr"/>
            <a:endParaRPr lang="en-US" sz="4800" b="1" dirty="0">
              <a:solidFill>
                <a:schemeClr val="bg1"/>
              </a:solidFill>
              <a:latin typeface="Times New Roman" panose="02020603050405020304" pitchFamily="18" charset="0"/>
              <a:cs typeface="Times New Roman" panose="02020603050405020304" pitchFamily="18" charset="0"/>
            </a:endParaRPr>
          </a:p>
          <a:p>
            <a:pPr algn="ctr"/>
            <a:r>
              <a:rPr lang="en-US" sz="4800" b="1" dirty="0">
                <a:solidFill>
                  <a:schemeClr val="bg1"/>
                </a:solidFill>
                <a:latin typeface="Times New Roman" panose="02020603050405020304" pitchFamily="18" charset="0"/>
                <a:cs typeface="Times New Roman" panose="02020603050405020304" pitchFamily="18" charset="0"/>
              </a:rPr>
              <a:t>The Good Shepherd Jn 10:10b,27,28</a:t>
            </a:r>
          </a:p>
          <a:p>
            <a:pPr algn="ctr"/>
            <a:r>
              <a:rPr lang="en-US" sz="4800" b="1" dirty="0">
                <a:solidFill>
                  <a:schemeClr val="bg1"/>
                </a:solidFill>
                <a:latin typeface="Times New Roman" panose="02020603050405020304" pitchFamily="18" charset="0"/>
                <a:cs typeface="Times New Roman" panose="02020603050405020304" pitchFamily="18" charset="0"/>
              </a:rPr>
              <a:t>Or the Thief!  Jn 10:10a</a:t>
            </a:r>
          </a:p>
        </p:txBody>
      </p:sp>
    </p:spTree>
    <p:extLst>
      <p:ext uri="{BB962C8B-B14F-4D97-AF65-F5344CB8AC3E}">
        <p14:creationId xmlns:p14="http://schemas.microsoft.com/office/powerpoint/2010/main" val="301595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p:cTn id="7"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ree HD Starry Night Wallpapers | PixelsTalk.Net">
            <a:extLst>
              <a:ext uri="{FF2B5EF4-FFF2-40B4-BE49-F238E27FC236}">
                <a16:creationId xmlns:a16="http://schemas.microsoft.com/office/drawing/2014/main" id="{021088F5-15A8-B831-5A2F-02E5A12C96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044E018-F7D1-F9B2-DC9C-DDF4F0875E26}"/>
              </a:ext>
            </a:extLst>
          </p:cNvPr>
          <p:cNvSpPr txBox="1"/>
          <p:nvPr/>
        </p:nvSpPr>
        <p:spPr>
          <a:xfrm>
            <a:off x="197793" y="0"/>
            <a:ext cx="11994207" cy="4031873"/>
          </a:xfrm>
          <a:prstGeom prst="rect">
            <a:avLst/>
          </a:prstGeom>
          <a:noFill/>
        </p:spPr>
        <p:txBody>
          <a:bodyPr wrap="square">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Joshua 24:15 </a:t>
            </a:r>
            <a:endParaRPr lang="en-US" sz="4800" b="1" dirty="0">
              <a:solidFill>
                <a:schemeClr val="bg1"/>
              </a:solidFill>
              <a:latin typeface="Times New Roman" panose="02020603050405020304" pitchFamily="18" charset="0"/>
              <a:cs typeface="Times New Roman" panose="02020603050405020304" pitchFamily="18" charset="0"/>
            </a:endParaRPr>
          </a:p>
          <a:p>
            <a:pPr algn="ctr"/>
            <a:r>
              <a:rPr lang="en-US" sz="4400" b="1" i="1" dirty="0">
                <a:solidFill>
                  <a:srgbClr val="FFFF00"/>
                </a:solidFill>
                <a:latin typeface="Times New Roman" panose="02020603050405020304" pitchFamily="18" charset="0"/>
                <a:cs typeface="Times New Roman" panose="02020603050405020304" pitchFamily="18" charset="0"/>
              </a:rPr>
              <a:t>“</a:t>
            </a:r>
            <a:r>
              <a:rPr lang="en-US" sz="4400" b="1" i="1" u="sng" dirty="0">
                <a:solidFill>
                  <a:srgbClr val="FFFF00"/>
                </a:solidFill>
                <a:latin typeface="Times New Roman" panose="02020603050405020304" pitchFamily="18" charset="0"/>
                <a:cs typeface="Times New Roman" panose="02020603050405020304" pitchFamily="18" charset="0"/>
              </a:rPr>
              <a:t>choose you this day </a:t>
            </a:r>
            <a:r>
              <a:rPr lang="en-US" sz="4400" b="1" i="1" dirty="0">
                <a:solidFill>
                  <a:srgbClr val="FFFF00"/>
                </a:solidFill>
                <a:latin typeface="Times New Roman" panose="02020603050405020304" pitchFamily="18" charset="0"/>
                <a:cs typeface="Times New Roman" panose="02020603050405020304" pitchFamily="18" charset="0"/>
              </a:rPr>
              <a:t>whom ye will serve; </a:t>
            </a:r>
          </a:p>
          <a:p>
            <a:pPr algn="ctr"/>
            <a:r>
              <a:rPr lang="en-US" sz="4400" b="1" i="1" dirty="0">
                <a:solidFill>
                  <a:srgbClr val="FFFF00"/>
                </a:solidFill>
                <a:latin typeface="Times New Roman" panose="02020603050405020304" pitchFamily="18" charset="0"/>
                <a:cs typeface="Times New Roman" panose="02020603050405020304" pitchFamily="18" charset="0"/>
              </a:rPr>
              <a:t>whether the gods which your fathers served </a:t>
            </a:r>
          </a:p>
          <a:p>
            <a:pPr algn="ctr"/>
            <a:r>
              <a:rPr lang="en-US" sz="4400" b="1" i="1" dirty="0">
                <a:solidFill>
                  <a:srgbClr val="FFFF00"/>
                </a:solidFill>
                <a:latin typeface="Times New Roman" panose="02020603050405020304" pitchFamily="18" charset="0"/>
                <a:cs typeface="Times New Roman" panose="02020603050405020304" pitchFamily="18" charset="0"/>
              </a:rPr>
              <a:t>that were on the other side of the flood, </a:t>
            </a:r>
            <a:r>
              <a:rPr lang="en-US" sz="4400" b="1" dirty="0">
                <a:solidFill>
                  <a:schemeClr val="bg1"/>
                </a:solidFill>
                <a:latin typeface="Times New Roman" panose="02020603050405020304" pitchFamily="18" charset="0"/>
                <a:cs typeface="Times New Roman" panose="02020603050405020304" pitchFamily="18" charset="0"/>
              </a:rPr>
              <a:t>(Egypt)</a:t>
            </a:r>
          </a:p>
          <a:p>
            <a:pPr algn="ctr"/>
            <a:r>
              <a:rPr lang="en-US" sz="4400" b="1" i="1" dirty="0">
                <a:solidFill>
                  <a:srgbClr val="FFFF00"/>
                </a:solidFill>
                <a:latin typeface="Times New Roman" panose="02020603050405020304" pitchFamily="18" charset="0"/>
                <a:cs typeface="Times New Roman" panose="02020603050405020304" pitchFamily="18" charset="0"/>
              </a:rPr>
              <a:t>or the gods of the Amorites… </a:t>
            </a:r>
            <a:r>
              <a:rPr lang="en-US" sz="4400" b="1" dirty="0">
                <a:solidFill>
                  <a:schemeClr val="bg1"/>
                </a:solidFill>
                <a:latin typeface="Times New Roman" panose="02020603050405020304" pitchFamily="18" charset="0"/>
                <a:cs typeface="Times New Roman" panose="02020603050405020304" pitchFamily="18" charset="0"/>
              </a:rPr>
              <a:t>(Canaan)</a:t>
            </a:r>
          </a:p>
          <a:p>
            <a:pPr lvl="0" algn="ctr"/>
            <a:r>
              <a:rPr lang="en-US" sz="4800" b="1" dirty="0">
                <a:solidFill>
                  <a:prstClr val="white"/>
                </a:solidFill>
                <a:latin typeface="Times New Roman" panose="02020603050405020304" pitchFamily="18" charset="0"/>
                <a:cs typeface="Times New Roman" panose="02020603050405020304" pitchFamily="18" charset="0"/>
              </a:rPr>
              <a:t>(You will </a:t>
            </a:r>
            <a:r>
              <a:rPr lang="en-US" sz="4800" b="1">
                <a:solidFill>
                  <a:prstClr val="white"/>
                </a:solidFill>
                <a:latin typeface="Times New Roman" panose="02020603050405020304" pitchFamily="18" charset="0"/>
                <a:cs typeface="Times New Roman" panose="02020603050405020304" pitchFamily="18" charset="0"/>
              </a:rPr>
              <a:t>serve </a:t>
            </a:r>
            <a:r>
              <a:rPr lang="en-US" sz="4400" b="1" i="1" dirty="0">
                <a:solidFill>
                  <a:prstClr val="white"/>
                </a:solidFill>
                <a:latin typeface="Times New Roman" panose="02020603050405020304" pitchFamily="18" charset="0"/>
                <a:cs typeface="Times New Roman" panose="02020603050405020304" pitchFamily="18" charset="0"/>
              </a:rPr>
              <a:t>{</a:t>
            </a:r>
            <a:r>
              <a:rPr lang="en-US" sz="4400" b="1" i="1">
                <a:solidFill>
                  <a:prstClr val="white"/>
                </a:solidFill>
                <a:latin typeface="Times New Roman" panose="02020603050405020304" pitchFamily="18" charset="0"/>
                <a:cs typeface="Times New Roman" panose="02020603050405020304" pitchFamily="18" charset="0"/>
              </a:rPr>
              <a:t>partner with} </a:t>
            </a:r>
            <a:r>
              <a:rPr lang="en-US" sz="4800" b="1" dirty="0">
                <a:solidFill>
                  <a:prstClr val="white"/>
                </a:solidFill>
                <a:latin typeface="Times New Roman" panose="02020603050405020304" pitchFamily="18" charset="0"/>
                <a:cs typeface="Times New Roman" panose="02020603050405020304" pitchFamily="18" charset="0"/>
              </a:rPr>
              <a:t>some “god”!)</a:t>
            </a:r>
            <a:endParaRPr lang="en-US" sz="5400" b="1" dirty="0">
              <a:solidFill>
                <a:schemeClr val="bg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684AB32-E33A-656B-DA79-15155EFD4203}"/>
              </a:ext>
            </a:extLst>
          </p:cNvPr>
          <p:cNvSpPr txBox="1"/>
          <p:nvPr/>
        </p:nvSpPr>
        <p:spPr>
          <a:xfrm>
            <a:off x="3038475" y="3802574"/>
            <a:ext cx="6682155"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as for me and my house,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we will serve the LORD.” </a:t>
            </a:r>
          </a:p>
        </p:txBody>
      </p:sp>
    </p:spTree>
    <p:extLst>
      <p:ext uri="{BB962C8B-B14F-4D97-AF65-F5344CB8AC3E}">
        <p14:creationId xmlns:p14="http://schemas.microsoft.com/office/powerpoint/2010/main" val="156952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p:cTn id="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4">
                                            <p:txEl>
                                              <p:pRg st="2" end="2"/>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 calcmode="lin" valueType="num">
                                      <p:cBhvr>
                                        <p:cTn id="12"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14" dur="500"/>
                                        <p:tgtEl>
                                          <p:spTgt spid="4">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ipe(down)">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 calcmode="lin" valueType="num">
                                      <p:cBhvr>
                                        <p:cTn id="24" dur="1000" fill="hold"/>
                                        <p:tgtEl>
                                          <p:spTgt spid="4">
                                            <p:txEl>
                                              <p:pRg st="5" end="5"/>
                                            </p:txEl>
                                          </p:spTgt>
                                        </p:tgtEl>
                                        <p:attrNameLst>
                                          <p:attrName>ppt_w</p:attrName>
                                        </p:attrNameLst>
                                      </p:cBhvr>
                                      <p:tavLst>
                                        <p:tav tm="0">
                                          <p:val>
                                            <p:fltVal val="0"/>
                                          </p:val>
                                        </p:tav>
                                        <p:tav tm="100000">
                                          <p:val>
                                            <p:strVal val="#ppt_w"/>
                                          </p:val>
                                        </p:tav>
                                      </p:tavLst>
                                    </p:anim>
                                    <p:anim calcmode="lin" valueType="num">
                                      <p:cBhvr>
                                        <p:cTn id="25" dur="1000" fill="hold"/>
                                        <p:tgtEl>
                                          <p:spTgt spid="4">
                                            <p:txEl>
                                              <p:pRg st="5" end="5"/>
                                            </p:txEl>
                                          </p:spTgt>
                                        </p:tgtEl>
                                        <p:attrNameLst>
                                          <p:attrName>ppt_h</p:attrName>
                                        </p:attrNameLst>
                                      </p:cBhvr>
                                      <p:tavLst>
                                        <p:tav tm="0">
                                          <p:val>
                                            <p:fltVal val="0"/>
                                          </p:val>
                                        </p:tav>
                                        <p:tav tm="100000">
                                          <p:val>
                                            <p:strVal val="#ppt_h"/>
                                          </p:val>
                                        </p:tav>
                                      </p:tavLst>
                                    </p:anim>
                                    <p:anim calcmode="lin" valueType="num">
                                      <p:cBhvr>
                                        <p:cTn id="26" dur="1000" fill="hold"/>
                                        <p:tgtEl>
                                          <p:spTgt spid="4">
                                            <p:txEl>
                                              <p:pRg st="5" end="5"/>
                                            </p:txEl>
                                          </p:spTgt>
                                        </p:tgtEl>
                                        <p:attrNameLst>
                                          <p:attrName>style.rotation</p:attrName>
                                        </p:attrNameLst>
                                      </p:cBhvr>
                                      <p:tavLst>
                                        <p:tav tm="0">
                                          <p:val>
                                            <p:fltVal val="90"/>
                                          </p:val>
                                        </p:tav>
                                        <p:tav tm="100000">
                                          <p:val>
                                            <p:fltVal val="0"/>
                                          </p:val>
                                        </p:tav>
                                      </p:tavLst>
                                    </p:anim>
                                    <p:animEffect transition="in" filter="fade">
                                      <p:cBhvr>
                                        <p:cTn id="27" dur="10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 calcmode="lin" valueType="num">
                                      <p:cBhvr>
                                        <p:cTn id="32"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6">
                                            <p:txEl>
                                              <p:pRg st="0" end="0"/>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 calcmode="lin" valueType="num">
                                      <p:cBhvr>
                                        <p:cTn id="37"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3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57175D-721E-8700-23B5-FAEE64AF06A8}"/>
              </a:ext>
            </a:extLst>
          </p:cNvPr>
          <p:cNvSpPr txBox="1"/>
          <p:nvPr/>
        </p:nvSpPr>
        <p:spPr>
          <a:xfrm>
            <a:off x="1987420" y="683795"/>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703BA939-6ABD-3709-A967-617026FA62F4}"/>
              </a:ext>
            </a:extLst>
          </p:cNvPr>
          <p:cNvSpPr txBox="1"/>
          <p:nvPr/>
        </p:nvSpPr>
        <p:spPr>
          <a:xfrm>
            <a:off x="122548" y="0"/>
            <a:ext cx="11990895" cy="6924973"/>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Joshua 24:16 </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the people answered and said, God forbid that we should forsake the LORD, </a:t>
            </a:r>
          </a:p>
          <a:p>
            <a:pPr algn="ct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 serve other gods;</a:t>
            </a:r>
          </a:p>
          <a:p>
            <a:pPr algn="ct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22 </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And Joshua said unto the people, </a:t>
            </a:r>
          </a:p>
          <a:p>
            <a:pPr algn="ct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Ye are witnesses against yourselves that ye have chosen you the LORD, to serve him. </a:t>
            </a:r>
          </a:p>
          <a:p>
            <a:pPr algn="ct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23</a:t>
            </a:r>
            <a:r>
              <a:rPr lang="en-US" sz="44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Now therefore </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put away the strange gods </a:t>
            </a:r>
          </a:p>
          <a:p>
            <a:pPr algn="ct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which are among you, </a:t>
            </a:r>
          </a:p>
          <a:p>
            <a:pPr algn="ct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a:t>
            </a:r>
            <a:r>
              <a:rPr lang="en-US" sz="44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incline your heart </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unto the LORD God” </a:t>
            </a:r>
          </a:p>
          <a:p>
            <a:pPr algn="ctr"/>
            <a:endPar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43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p:cTn id="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2">
                                            <p:txEl>
                                              <p:pRg st="2" end="2"/>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 calcmode="lin" valueType="num">
                                      <p:cBhvr>
                                        <p:cTn id="12"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14" dur="500"/>
                                        <p:tgtEl>
                                          <p:spTgt spid="2">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 calcmode="lin" valueType="num">
                                      <p:cBhvr>
                                        <p:cTn id="27" dur="1000" fill="hold"/>
                                        <p:tgtEl>
                                          <p:spTgt spid="2">
                                            <p:txEl>
                                              <p:pRg st="6" end="6"/>
                                            </p:txEl>
                                          </p:spTgt>
                                        </p:tgtEl>
                                        <p:attrNameLst>
                                          <p:attrName>ppt_w</p:attrName>
                                        </p:attrNameLst>
                                      </p:cBhvr>
                                      <p:tavLst>
                                        <p:tav tm="0">
                                          <p:val>
                                            <p:fltVal val="0"/>
                                          </p:val>
                                        </p:tav>
                                        <p:tav tm="100000">
                                          <p:val>
                                            <p:strVal val="#ppt_w"/>
                                          </p:val>
                                        </p:tav>
                                      </p:tavLst>
                                    </p:anim>
                                    <p:anim calcmode="lin" valueType="num">
                                      <p:cBhvr>
                                        <p:cTn id="28" dur="1000" fill="hold"/>
                                        <p:tgtEl>
                                          <p:spTgt spid="2">
                                            <p:txEl>
                                              <p:pRg st="6" end="6"/>
                                            </p:txEl>
                                          </p:spTgt>
                                        </p:tgtEl>
                                        <p:attrNameLst>
                                          <p:attrName>ppt_h</p:attrName>
                                        </p:attrNameLst>
                                      </p:cBhvr>
                                      <p:tavLst>
                                        <p:tav tm="0">
                                          <p:val>
                                            <p:fltVal val="0"/>
                                          </p:val>
                                        </p:tav>
                                        <p:tav tm="100000">
                                          <p:val>
                                            <p:strVal val="#ppt_h"/>
                                          </p:val>
                                        </p:tav>
                                      </p:tavLst>
                                    </p:anim>
                                    <p:anim calcmode="lin" valueType="num">
                                      <p:cBhvr>
                                        <p:cTn id="29" dur="1000" fill="hold"/>
                                        <p:tgtEl>
                                          <p:spTgt spid="2">
                                            <p:txEl>
                                              <p:pRg st="6" end="6"/>
                                            </p:txEl>
                                          </p:spTgt>
                                        </p:tgtEl>
                                        <p:attrNameLst>
                                          <p:attrName>style.rotation</p:attrName>
                                        </p:attrNameLst>
                                      </p:cBhvr>
                                      <p:tavLst>
                                        <p:tav tm="0">
                                          <p:val>
                                            <p:fltVal val="90"/>
                                          </p:val>
                                        </p:tav>
                                        <p:tav tm="100000">
                                          <p:val>
                                            <p:fltVal val="0"/>
                                          </p:val>
                                        </p:tav>
                                      </p:tavLst>
                                    </p:anim>
                                    <p:animEffect transition="in" filter="fade">
                                      <p:cBhvr>
                                        <p:cTn id="30" dur="1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57175D-721E-8700-23B5-FAEE64AF06A8}"/>
              </a:ext>
            </a:extLst>
          </p:cNvPr>
          <p:cNvSpPr txBox="1"/>
          <p:nvPr/>
        </p:nvSpPr>
        <p:spPr>
          <a:xfrm>
            <a:off x="1987420" y="683795"/>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703BA939-6ABD-3709-A967-617026FA62F4}"/>
              </a:ext>
            </a:extLst>
          </p:cNvPr>
          <p:cNvSpPr txBox="1"/>
          <p:nvPr/>
        </p:nvSpPr>
        <p:spPr>
          <a:xfrm>
            <a:off x="122548" y="0"/>
            <a:ext cx="11990895" cy="6771084"/>
          </a:xfrm>
          <a:prstGeom prst="rect">
            <a:avLst/>
          </a:prstGeom>
          <a:noFill/>
        </p:spPr>
        <p:txBody>
          <a:bodyPr wrap="square" rtlCol="0">
            <a:spAutoFit/>
          </a:bodyPr>
          <a:lstStyle/>
          <a:p>
            <a:pPr algn="ct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Jgs</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2:8-12  </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“Joshua the servant of the LORD, died, </a:t>
            </a:r>
          </a:p>
          <a:p>
            <a:pPr marL="742950" indent="-742950" algn="ctr">
              <a:buAutoNum type="arabicPlain" startAt="10"/>
            </a:pP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also all that generation …: </a:t>
            </a:r>
          </a:p>
          <a:p>
            <a:pPr algn="ct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there arose another generation after them, which knew not the LORD, nor the works which he had done.</a:t>
            </a:r>
          </a:p>
          <a:p>
            <a:pPr algn="ct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And the children of Israel did evil in the sight of the LORD, and served </a:t>
            </a:r>
            <a:r>
              <a:rPr lang="en-US" sz="40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Baalim</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742950" indent="-742950" algn="ctr">
              <a:buAutoNum type="arabicPlain" startAt="12"/>
            </a:pP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they forsook the LORD God…and followed …the gods of the people that were … about them,</a:t>
            </a:r>
          </a:p>
          <a:p>
            <a:pPr algn="ct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served Baal and Ashtaroth.” </a:t>
            </a:r>
          </a:p>
          <a:p>
            <a:pPr algn="ctr"/>
            <a:r>
              <a:rPr lang="en-US" sz="66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Who are you serving?</a:t>
            </a:r>
          </a:p>
        </p:txBody>
      </p:sp>
    </p:spTree>
    <p:extLst>
      <p:ext uri="{BB962C8B-B14F-4D97-AF65-F5344CB8AC3E}">
        <p14:creationId xmlns:p14="http://schemas.microsoft.com/office/powerpoint/2010/main" val="86541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p:cTn id="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2">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barn(inVertical)">
                                      <p:cBhvr>
                                        <p:cTn id="14" dur="500"/>
                                        <p:tgtEl>
                                          <p:spTgt spid="2">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p:cTn id="19"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21" dur="1000" fill="hold"/>
                                        <p:tgtEl>
                                          <p:spTgt spid="2">
                                            <p:txEl>
                                              <p:pRg st="4" end="4"/>
                                            </p:txEl>
                                          </p:spTgt>
                                        </p:tgtEl>
                                        <p:attrNameLst>
                                          <p:attrName>style.rotation</p:attrName>
                                        </p:attrNameLst>
                                      </p:cBhvr>
                                      <p:tavLst>
                                        <p:tav tm="0">
                                          <p:val>
                                            <p:fltVal val="90"/>
                                          </p:val>
                                        </p:tav>
                                        <p:tav tm="100000">
                                          <p:val>
                                            <p:fltVal val="0"/>
                                          </p:val>
                                        </p:tav>
                                      </p:tavLst>
                                    </p:anim>
                                    <p:animEffect transition="in" filter="fade">
                                      <p:cBhvr>
                                        <p:cTn id="22" dur="10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1000"/>
                                        <p:tgtEl>
                                          <p:spTgt spid="2">
                                            <p:txEl>
                                              <p:pRg st="5" end="5"/>
                                            </p:txEl>
                                          </p:spTgt>
                                        </p:tgtEl>
                                      </p:cBhvr>
                                    </p:animEffect>
                                    <p:anim calcmode="lin" valueType="num">
                                      <p:cBhvr>
                                        <p:cTn id="2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 calcmode="lin" valueType="num">
                                      <p:cBhvr>
                                        <p:cTn id="34" dur="1000" fill="hold"/>
                                        <p:tgtEl>
                                          <p:spTgt spid="2">
                                            <p:txEl>
                                              <p:pRg st="6" end="6"/>
                                            </p:txEl>
                                          </p:spTgt>
                                        </p:tgtEl>
                                        <p:attrNameLst>
                                          <p:attrName>ppt_w</p:attrName>
                                        </p:attrNameLst>
                                      </p:cBhvr>
                                      <p:tavLst>
                                        <p:tav tm="0">
                                          <p:val>
                                            <p:fltVal val="0"/>
                                          </p:val>
                                        </p:tav>
                                        <p:tav tm="100000">
                                          <p:val>
                                            <p:strVal val="#ppt_w"/>
                                          </p:val>
                                        </p:tav>
                                      </p:tavLst>
                                    </p:anim>
                                    <p:anim calcmode="lin" valueType="num">
                                      <p:cBhvr>
                                        <p:cTn id="35" dur="1000" fill="hold"/>
                                        <p:tgtEl>
                                          <p:spTgt spid="2">
                                            <p:txEl>
                                              <p:pRg st="6" end="6"/>
                                            </p:txEl>
                                          </p:spTgt>
                                        </p:tgtEl>
                                        <p:attrNameLst>
                                          <p:attrName>ppt_h</p:attrName>
                                        </p:attrNameLst>
                                      </p:cBhvr>
                                      <p:tavLst>
                                        <p:tav tm="0">
                                          <p:val>
                                            <p:fltVal val="0"/>
                                          </p:val>
                                        </p:tav>
                                        <p:tav tm="100000">
                                          <p:val>
                                            <p:strVal val="#ppt_h"/>
                                          </p:val>
                                        </p:tav>
                                      </p:tavLst>
                                    </p:anim>
                                    <p:anim calcmode="lin" valueType="num">
                                      <p:cBhvr>
                                        <p:cTn id="36" dur="1000" fill="hold"/>
                                        <p:tgtEl>
                                          <p:spTgt spid="2">
                                            <p:txEl>
                                              <p:pRg st="6" end="6"/>
                                            </p:txEl>
                                          </p:spTgt>
                                        </p:tgtEl>
                                        <p:attrNameLst>
                                          <p:attrName>style.rotation</p:attrName>
                                        </p:attrNameLst>
                                      </p:cBhvr>
                                      <p:tavLst>
                                        <p:tav tm="0">
                                          <p:val>
                                            <p:fltVal val="90"/>
                                          </p:val>
                                        </p:tav>
                                        <p:tav tm="100000">
                                          <p:val>
                                            <p:fltVal val="0"/>
                                          </p:val>
                                        </p:tav>
                                      </p:tavLst>
                                    </p:anim>
                                    <p:animEffect transition="in" filter="fade">
                                      <p:cBhvr>
                                        <p:cTn id="37" dur="1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57175D-721E-8700-23B5-FAEE64AF06A8}"/>
              </a:ext>
            </a:extLst>
          </p:cNvPr>
          <p:cNvSpPr txBox="1"/>
          <p:nvPr/>
        </p:nvSpPr>
        <p:spPr>
          <a:xfrm>
            <a:off x="1987420" y="683795"/>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B2352011-1A27-F160-D2D9-5F49003DA59F}"/>
              </a:ext>
            </a:extLst>
          </p:cNvPr>
          <p:cNvSpPr txBox="1"/>
          <p:nvPr/>
        </p:nvSpPr>
        <p:spPr>
          <a:xfrm>
            <a:off x="74740" y="70339"/>
            <a:ext cx="12303775" cy="7509748"/>
          </a:xfrm>
          <a:prstGeom prst="rect">
            <a:avLst/>
          </a:prstGeom>
          <a:noFill/>
        </p:spPr>
        <p:txBody>
          <a:bodyPr wrap="square">
            <a:spAutoFit/>
          </a:bodyPr>
          <a:lstStyle/>
          <a:p>
            <a:pPr lvl="0"/>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 God’s Peace/Protection/Provision would be    </a:t>
            </a:r>
          </a:p>
          <a:p>
            <a:pPr lvl="0"/>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 biproduct of this partnership. </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Dt. 11:26-28 </a:t>
            </a:r>
          </a:p>
          <a:p>
            <a:pPr lvl="0" algn="ct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“Behold, I set before you this day a </a:t>
            </a:r>
            <a:r>
              <a:rPr lang="en-US" sz="48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blessing </a:t>
            </a:r>
            <a:r>
              <a:rPr lang="en-US" sz="4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8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berākâ</a:t>
            </a:r>
            <a:r>
              <a:rPr lang="en-US" sz="4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prosperity, protection, peace)</a:t>
            </a:r>
          </a:p>
          <a:p>
            <a:pPr lvl="0" algn="ct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a </a:t>
            </a:r>
            <a:r>
              <a:rPr lang="en-US" sz="48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curse;</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8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qelālâ</a:t>
            </a:r>
            <a:r>
              <a:rPr lang="en-US" sz="4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to make vile)</a:t>
            </a:r>
          </a:p>
          <a:p>
            <a:pPr lvl="0"/>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27 </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blessing, </a:t>
            </a:r>
            <a:r>
              <a:rPr lang="en-US" sz="44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if ye obey </a:t>
            </a: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0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shāmaʿ</a:t>
            </a: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hear, understand)</a:t>
            </a:r>
          </a:p>
          <a:p>
            <a:pPr lvl="0"/>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commandments of the LORD your God, </a:t>
            </a:r>
          </a:p>
          <a:p>
            <a:pPr lvl="0"/>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 What does understanding have to do</a:t>
            </a:r>
          </a:p>
          <a:p>
            <a:pPr lvl="0"/>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with obedience?</a:t>
            </a:r>
          </a:p>
          <a:p>
            <a:pPr lvl="0" algn="ctr"/>
            <a:endPar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757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 calcmode="lin" valueType="num">
                                      <p:cBhvr>
                                        <p:cTn id="12"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14" dur="500"/>
                                        <p:tgtEl>
                                          <p:spTgt spid="7">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barn(inVertical)">
                                      <p:cBhvr>
                                        <p:cTn id="19" dur="500"/>
                                        <p:tgtEl>
                                          <p:spTgt spid="7">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barn(inVertical)">
                                      <p:cBhvr>
                                        <p:cTn id="22" dur="500"/>
                                        <p:tgtEl>
                                          <p:spTgt spid="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 calcmode="lin" valueType="num">
                                      <p:cBhvr>
                                        <p:cTn id="27" dur="500" fill="hold"/>
                                        <p:tgtEl>
                                          <p:spTgt spid="7">
                                            <p:txEl>
                                              <p:pRg st="6" end="6"/>
                                            </p:txEl>
                                          </p:spTgt>
                                        </p:tgtEl>
                                        <p:attrNameLst>
                                          <p:attrName>ppt_w</p:attrName>
                                        </p:attrNameLst>
                                      </p:cBhvr>
                                      <p:tavLst>
                                        <p:tav tm="0">
                                          <p:val>
                                            <p:fltVal val="0"/>
                                          </p:val>
                                        </p:tav>
                                        <p:tav tm="100000">
                                          <p:val>
                                            <p:strVal val="#ppt_w"/>
                                          </p:val>
                                        </p:tav>
                                      </p:tavLst>
                                    </p:anim>
                                    <p:anim calcmode="lin" valueType="num">
                                      <p:cBhvr>
                                        <p:cTn id="28" dur="500" fill="hold"/>
                                        <p:tgtEl>
                                          <p:spTgt spid="7">
                                            <p:txEl>
                                              <p:pRg st="6" end="6"/>
                                            </p:txEl>
                                          </p:spTgt>
                                        </p:tgtEl>
                                        <p:attrNameLst>
                                          <p:attrName>ppt_h</p:attrName>
                                        </p:attrNameLst>
                                      </p:cBhvr>
                                      <p:tavLst>
                                        <p:tav tm="0">
                                          <p:val>
                                            <p:fltVal val="0"/>
                                          </p:val>
                                        </p:tav>
                                        <p:tav tm="100000">
                                          <p:val>
                                            <p:strVal val="#ppt_h"/>
                                          </p:val>
                                        </p:tav>
                                      </p:tavLst>
                                    </p:anim>
                                    <p:animEffect transition="in" filter="fade">
                                      <p:cBhvr>
                                        <p:cTn id="29" dur="500"/>
                                        <p:tgtEl>
                                          <p:spTgt spid="7">
                                            <p:txEl>
                                              <p:pRg st="6" end="6"/>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 calcmode="lin" valueType="num">
                                      <p:cBhvr>
                                        <p:cTn id="32" dur="500" fill="hold"/>
                                        <p:tgtEl>
                                          <p:spTgt spid="7">
                                            <p:txEl>
                                              <p:pRg st="7" end="7"/>
                                            </p:txEl>
                                          </p:spTgt>
                                        </p:tgtEl>
                                        <p:attrNameLst>
                                          <p:attrName>ppt_w</p:attrName>
                                        </p:attrNameLst>
                                      </p:cBhvr>
                                      <p:tavLst>
                                        <p:tav tm="0">
                                          <p:val>
                                            <p:fltVal val="0"/>
                                          </p:val>
                                        </p:tav>
                                        <p:tav tm="100000">
                                          <p:val>
                                            <p:strVal val="#ppt_w"/>
                                          </p:val>
                                        </p:tav>
                                      </p:tavLst>
                                    </p:anim>
                                    <p:anim calcmode="lin" valueType="num">
                                      <p:cBhvr>
                                        <p:cTn id="33" dur="500" fill="hold"/>
                                        <p:tgtEl>
                                          <p:spTgt spid="7">
                                            <p:txEl>
                                              <p:pRg st="7" end="7"/>
                                            </p:txEl>
                                          </p:spTgt>
                                        </p:tgtEl>
                                        <p:attrNameLst>
                                          <p:attrName>ppt_h</p:attrName>
                                        </p:attrNameLst>
                                      </p:cBhvr>
                                      <p:tavLst>
                                        <p:tav tm="0">
                                          <p:val>
                                            <p:fltVal val="0"/>
                                          </p:val>
                                        </p:tav>
                                        <p:tav tm="100000">
                                          <p:val>
                                            <p:strVal val="#ppt_h"/>
                                          </p:val>
                                        </p:tav>
                                      </p:tavLst>
                                    </p:anim>
                                    <p:animEffect transition="in" filter="fade">
                                      <p:cBhvr>
                                        <p:cTn id="34"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57175D-721E-8700-23B5-FAEE64AF06A8}"/>
              </a:ext>
            </a:extLst>
          </p:cNvPr>
          <p:cNvSpPr txBox="1"/>
          <p:nvPr/>
        </p:nvSpPr>
        <p:spPr>
          <a:xfrm>
            <a:off x="1987420" y="683795"/>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B2352011-1A27-F160-D2D9-5F49003DA59F}"/>
              </a:ext>
            </a:extLst>
          </p:cNvPr>
          <p:cNvSpPr txBox="1"/>
          <p:nvPr/>
        </p:nvSpPr>
        <p:spPr>
          <a:xfrm>
            <a:off x="74741" y="70339"/>
            <a:ext cx="12214394" cy="6801862"/>
          </a:xfrm>
          <a:prstGeom prst="rect">
            <a:avLst/>
          </a:prstGeom>
          <a:noFill/>
        </p:spPr>
        <p:txBody>
          <a:bodyPr wrap="square">
            <a:spAutoFit/>
          </a:bodyPr>
          <a:lstStyle/>
          <a:p>
            <a:pPr lvl="0"/>
            <a:r>
              <a:rPr lang="en-US" sz="44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If we truly understood God’s commands, </a:t>
            </a:r>
          </a:p>
          <a:p>
            <a:pPr lvl="0" algn="ctr"/>
            <a:r>
              <a:rPr lang="en-US" sz="44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 would value and obey them.  Dt 10:12,13</a:t>
            </a:r>
          </a:p>
          <a:p>
            <a:pPr lvl="0" algn="ct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doth the </a:t>
            </a:r>
            <a:r>
              <a:rPr lang="en-US" sz="4400" b="1" i="1" cap="small"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LORD</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thy God require of thee, </a:t>
            </a:r>
          </a:p>
          <a:p>
            <a:pPr lvl="0" algn="ct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but to fear </a:t>
            </a: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0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yārēʾ</a:t>
            </a: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revere) </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a:t>
            </a:r>
            <a:r>
              <a:rPr lang="en-US" sz="4400" b="1" i="1" cap="small"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LORD</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thy God, </a:t>
            </a:r>
          </a:p>
          <a:p>
            <a:pPr lvl="0" algn="ctr"/>
            <a:r>
              <a:rPr lang="en-US" sz="44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 walk in </a:t>
            </a: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0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yalak</a:t>
            </a: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pursue) </a:t>
            </a:r>
            <a:r>
              <a:rPr lang="en-US" sz="44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all his ways</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lvl="0" algn="ct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a:t>
            </a:r>
            <a:r>
              <a:rPr lang="en-US" sz="44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 love </a:t>
            </a:r>
            <a:r>
              <a:rPr lang="en-US" sz="4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4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ahab</a:t>
            </a:r>
            <a:r>
              <a:rPr lang="en-US" sz="4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him</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lvl="0" algn="ct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a:t>
            </a:r>
            <a:r>
              <a:rPr lang="en-US" sz="44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 serve </a:t>
            </a:r>
            <a:r>
              <a:rPr lang="en-US" sz="3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36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abad</a:t>
            </a:r>
            <a:r>
              <a:rPr lang="en-US" sz="3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work/worship) </a:t>
            </a:r>
            <a:r>
              <a:rPr lang="en-US" sz="44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a:t>
            </a:r>
            <a:r>
              <a:rPr lang="en-US" sz="4400" b="1" i="1" u="sng" cap="small"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LORD</a:t>
            </a:r>
            <a:r>
              <a:rPr lang="en-US" sz="44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thy God </a:t>
            </a:r>
          </a:p>
          <a:p>
            <a:pPr lvl="0" algn="ct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with all thy heart </a:t>
            </a: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0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lēbāb</a:t>
            </a: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courage, understanding)</a:t>
            </a:r>
          </a:p>
          <a:p>
            <a:pPr lvl="0" algn="ct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with all thy soul, </a:t>
            </a: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0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ne’pesh</a:t>
            </a: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spirit, vitality)</a:t>
            </a:r>
          </a:p>
          <a:p>
            <a:pPr lvl="0" algn="ct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(See Psalm 42:1,2)</a:t>
            </a:r>
          </a:p>
        </p:txBody>
      </p:sp>
    </p:spTree>
    <p:extLst>
      <p:ext uri="{BB962C8B-B14F-4D97-AF65-F5344CB8AC3E}">
        <p14:creationId xmlns:p14="http://schemas.microsoft.com/office/powerpoint/2010/main" val="180528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p:cTn id="7"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5" dur="500"/>
                                        <p:tgtEl>
                                          <p:spTgt spid="7">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randombar(horizontal)">
                                      <p:cBhvr>
                                        <p:cTn id="18" dur="500"/>
                                        <p:tgtEl>
                                          <p:spTgt spid="7">
                                            <p:txEl>
                                              <p:pRg st="3" end="3"/>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randombar(horizontal)">
                                      <p:cBhvr>
                                        <p:cTn id="21" dur="500"/>
                                        <p:tgtEl>
                                          <p:spTgt spid="7">
                                            <p:txEl>
                                              <p:pRg st="4" end="4"/>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randombar(horizontal)">
                                      <p:cBhvr>
                                        <p:cTn id="24" dur="500"/>
                                        <p:tgtEl>
                                          <p:spTgt spid="7">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fade">
                                      <p:cBhvr>
                                        <p:cTn id="29" dur="1000"/>
                                        <p:tgtEl>
                                          <p:spTgt spid="7">
                                            <p:txEl>
                                              <p:pRg st="6" end="6"/>
                                            </p:txEl>
                                          </p:spTgt>
                                        </p:tgtEl>
                                      </p:cBhvr>
                                    </p:animEffect>
                                    <p:anim calcmode="lin" valueType="num">
                                      <p:cBhvr>
                                        <p:cTn id="30"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6" end="6"/>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xEl>
                                              <p:pRg st="7" end="7"/>
                                            </p:txEl>
                                          </p:spTgt>
                                        </p:tgtEl>
                                        <p:attrNameLst>
                                          <p:attrName>style.visibility</p:attrName>
                                        </p:attrNameLst>
                                      </p:cBhvr>
                                      <p:to>
                                        <p:strVal val="visible"/>
                                      </p:to>
                                    </p:set>
                                    <p:animEffect transition="in" filter="fade">
                                      <p:cBhvr>
                                        <p:cTn id="34" dur="1000"/>
                                        <p:tgtEl>
                                          <p:spTgt spid="7">
                                            <p:txEl>
                                              <p:pRg st="7" end="7"/>
                                            </p:txEl>
                                          </p:spTgt>
                                        </p:tgtEl>
                                      </p:cBhvr>
                                    </p:animEffect>
                                    <p:anim calcmode="lin" valueType="num">
                                      <p:cBhvr>
                                        <p:cTn id="35"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7" end="7"/>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Effect transition="in" filter="fade">
                                      <p:cBhvr>
                                        <p:cTn id="39" dur="1000"/>
                                        <p:tgtEl>
                                          <p:spTgt spid="7">
                                            <p:txEl>
                                              <p:pRg st="8" end="8"/>
                                            </p:txEl>
                                          </p:spTgt>
                                        </p:tgtEl>
                                      </p:cBhvr>
                                    </p:animEffect>
                                    <p:anim calcmode="lin" valueType="num">
                                      <p:cBhvr>
                                        <p:cTn id="40"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41" dur="1000" fill="hold"/>
                                        <p:tgtEl>
                                          <p:spTgt spid="7">
                                            <p:txEl>
                                              <p:pRg st="8" end="8"/>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7">
                                            <p:txEl>
                                              <p:pRg st="9" end="9"/>
                                            </p:txEl>
                                          </p:spTgt>
                                        </p:tgtEl>
                                        <p:attrNameLst>
                                          <p:attrName>style.visibility</p:attrName>
                                        </p:attrNameLst>
                                      </p:cBhvr>
                                      <p:to>
                                        <p:strVal val="visible"/>
                                      </p:to>
                                    </p:set>
                                    <p:animEffect transition="in" filter="fade">
                                      <p:cBhvr>
                                        <p:cTn id="44" dur="1000"/>
                                        <p:tgtEl>
                                          <p:spTgt spid="7">
                                            <p:txEl>
                                              <p:pRg st="9" end="9"/>
                                            </p:txEl>
                                          </p:spTgt>
                                        </p:tgtEl>
                                      </p:cBhvr>
                                    </p:animEffect>
                                    <p:anim calcmode="lin" valueType="num">
                                      <p:cBhvr>
                                        <p:cTn id="45"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46" dur="1000" fill="hold"/>
                                        <p:tgtEl>
                                          <p:spTgt spid="7">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57175D-721E-8700-23B5-FAEE64AF06A8}"/>
              </a:ext>
            </a:extLst>
          </p:cNvPr>
          <p:cNvSpPr txBox="1"/>
          <p:nvPr/>
        </p:nvSpPr>
        <p:spPr>
          <a:xfrm>
            <a:off x="1987420" y="683795"/>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B2352011-1A27-F160-D2D9-5F49003DA59F}"/>
              </a:ext>
            </a:extLst>
          </p:cNvPr>
          <p:cNvSpPr txBox="1"/>
          <p:nvPr/>
        </p:nvSpPr>
        <p:spPr>
          <a:xfrm>
            <a:off x="74741" y="70339"/>
            <a:ext cx="12214394" cy="6463308"/>
          </a:xfrm>
          <a:prstGeom prst="rect">
            <a:avLst/>
          </a:prstGeom>
          <a:noFill/>
        </p:spPr>
        <p:txBody>
          <a:bodyPr wrap="square">
            <a:spAutoFit/>
          </a:bodyPr>
          <a:lstStyle/>
          <a:p>
            <a:pPr lvl="0"/>
            <a:r>
              <a:rPr lang="en-US" sz="44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If we truly understood God’s commands, </a:t>
            </a:r>
          </a:p>
          <a:p>
            <a:pPr lvl="0" algn="ctr"/>
            <a:r>
              <a:rPr lang="en-US" sz="44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 would value and obey them.  Dt 10:13</a:t>
            </a:r>
          </a:p>
          <a:p>
            <a:pPr lvl="0" algn="ct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doth the </a:t>
            </a:r>
            <a:r>
              <a:rPr lang="en-US" sz="4400" b="1" i="1" cap="small"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LORD</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thy God require of thee…</a:t>
            </a:r>
          </a:p>
          <a:p>
            <a:pPr lvl="0" algn="ctr"/>
            <a:r>
              <a:rPr lang="en-US" sz="4800" b="1" i="1" baseline="30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13</a:t>
            </a:r>
            <a:r>
              <a:rPr lang="en-US" sz="48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 keep </a:t>
            </a:r>
            <a:r>
              <a:rPr lang="en-US" sz="4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4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shamar</a:t>
            </a:r>
            <a:r>
              <a:rPr lang="en-US" sz="4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value, guard) </a:t>
            </a:r>
          </a:p>
          <a:p>
            <a:pPr lvl="0" algn="ctr"/>
            <a:r>
              <a:rPr lang="en-US" sz="5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commandments of the </a:t>
            </a:r>
            <a:r>
              <a:rPr lang="en-US" sz="5400" b="1" i="1" cap="small"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Lord</a:t>
            </a:r>
          </a:p>
          <a:p>
            <a:pPr lvl="0" algn="ctr"/>
            <a:r>
              <a:rPr lang="en-US" sz="7200" b="1" i="1" cap="small"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a:t>
            </a:r>
            <a:r>
              <a:rPr lang="en-US" sz="88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thy good</a:t>
            </a:r>
            <a:r>
              <a:rPr lang="en-US" sz="8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lvl="0" algn="ctr"/>
            <a:r>
              <a:rPr lang="en-US" sz="4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8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ṭôb</a:t>
            </a:r>
            <a:r>
              <a:rPr lang="en-US" sz="4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pleasure, prosperity, precious)</a:t>
            </a:r>
            <a:endParaRPr lang="en-US" sz="6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lvl="0"/>
            <a:endPar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589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anim calcmode="lin" valueType="num">
                                      <p:cBhvr>
                                        <p:cTn id="7" dur="1000" fill="hold"/>
                                        <p:tgtEl>
                                          <p:spTgt spid="7">
                                            <p:txEl>
                                              <p:pRg st="5" end="5"/>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5" end="5"/>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5" end="5"/>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5" end="5"/>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anim calcmode="lin" valueType="num">
                                      <p:cBhvr>
                                        <p:cTn id="13" dur="1000" fill="hold"/>
                                        <p:tgtEl>
                                          <p:spTgt spid="7">
                                            <p:txEl>
                                              <p:pRg st="6" end="6"/>
                                            </p:txEl>
                                          </p:spTgt>
                                        </p:tgtEl>
                                        <p:attrNameLst>
                                          <p:attrName>ppt_w</p:attrName>
                                        </p:attrNameLst>
                                      </p:cBhvr>
                                      <p:tavLst>
                                        <p:tav tm="0">
                                          <p:val>
                                            <p:fltVal val="0"/>
                                          </p:val>
                                        </p:tav>
                                        <p:tav tm="100000">
                                          <p:val>
                                            <p:strVal val="#ppt_w"/>
                                          </p:val>
                                        </p:tav>
                                      </p:tavLst>
                                    </p:anim>
                                    <p:anim calcmode="lin" valueType="num">
                                      <p:cBhvr>
                                        <p:cTn id="14" dur="1000" fill="hold"/>
                                        <p:tgtEl>
                                          <p:spTgt spid="7">
                                            <p:txEl>
                                              <p:pRg st="6" end="6"/>
                                            </p:txEl>
                                          </p:spTgt>
                                        </p:tgtEl>
                                        <p:attrNameLst>
                                          <p:attrName>ppt_h</p:attrName>
                                        </p:attrNameLst>
                                      </p:cBhvr>
                                      <p:tavLst>
                                        <p:tav tm="0">
                                          <p:val>
                                            <p:fltVal val="0"/>
                                          </p:val>
                                        </p:tav>
                                        <p:tav tm="100000">
                                          <p:val>
                                            <p:strVal val="#ppt_h"/>
                                          </p:val>
                                        </p:tav>
                                      </p:tavLst>
                                    </p:anim>
                                    <p:anim calcmode="lin" valueType="num">
                                      <p:cBhvr>
                                        <p:cTn id="15" dur="1000" fill="hold"/>
                                        <p:tgtEl>
                                          <p:spTgt spid="7">
                                            <p:txEl>
                                              <p:pRg st="6" end="6"/>
                                            </p:txEl>
                                          </p:spTgt>
                                        </p:tgtEl>
                                        <p:attrNameLst>
                                          <p:attrName>style.rotation</p:attrName>
                                        </p:attrNameLst>
                                      </p:cBhvr>
                                      <p:tavLst>
                                        <p:tav tm="0">
                                          <p:val>
                                            <p:fltVal val="90"/>
                                          </p:val>
                                        </p:tav>
                                        <p:tav tm="100000">
                                          <p:val>
                                            <p:fltVal val="0"/>
                                          </p:val>
                                        </p:tav>
                                      </p:tavLst>
                                    </p:anim>
                                    <p:animEffect transition="in" filter="fade">
                                      <p:cBhvr>
                                        <p:cTn id="16" dur="10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9A5ADF-81A8-2CDA-A73D-4EFEB3CD6BBC}"/>
              </a:ext>
            </a:extLst>
          </p:cNvPr>
          <p:cNvSpPr>
            <a:spLocks noGrp="1"/>
          </p:cNvSpPr>
          <p:nvPr>
            <p:ph type="title"/>
          </p:nvPr>
        </p:nvSpPr>
        <p:spPr>
          <a:xfrm>
            <a:off x="1310472" y="-187534"/>
            <a:ext cx="10515600" cy="1325563"/>
          </a:xfrm>
        </p:spPr>
        <p:txBody>
          <a:bodyPr>
            <a:normAutofit/>
          </a:bodyPr>
          <a:lstStyle/>
          <a:p>
            <a:r>
              <a:rPr lang="en-US" sz="6000" b="1" dirty="0">
                <a:solidFill>
                  <a:schemeClr val="bg1"/>
                </a:solidFill>
                <a:latin typeface="Times New Roman" panose="02020603050405020304" pitchFamily="18" charset="0"/>
                <a:cs typeface="Times New Roman" panose="02020603050405020304" pitchFamily="18" charset="0"/>
              </a:rPr>
              <a:t>Eden illustrates this! Gen 2 </a:t>
            </a:r>
          </a:p>
        </p:txBody>
      </p:sp>
      <p:sp>
        <p:nvSpPr>
          <p:cNvPr id="5" name="TextBox 4">
            <a:extLst>
              <a:ext uri="{FF2B5EF4-FFF2-40B4-BE49-F238E27FC236}">
                <a16:creationId xmlns:a16="http://schemas.microsoft.com/office/drawing/2014/main" id="{CE48EEE2-C4D5-955A-2135-3BCED2DB79F9}"/>
              </a:ext>
            </a:extLst>
          </p:cNvPr>
          <p:cNvSpPr txBox="1"/>
          <p:nvPr/>
        </p:nvSpPr>
        <p:spPr>
          <a:xfrm>
            <a:off x="261257" y="5203561"/>
            <a:ext cx="11364686" cy="1908215"/>
          </a:xfrm>
          <a:prstGeom prst="rect">
            <a:avLst/>
          </a:prstGeom>
          <a:noFill/>
        </p:spPr>
        <p:txBody>
          <a:bodyPr wrap="square">
            <a:spAutoFit/>
          </a:bodyPr>
          <a:lstStyle/>
          <a:p>
            <a:pPr algn="ctr"/>
            <a:r>
              <a:rPr kumimoji="0" lang="en-US" altLang="en-US" sz="4400" b="1" i="0" u="none" strike="noStrike" kern="1200" cap="none" spc="0" normalizeH="0" baseline="0" noProof="0" dirty="0">
                <a:ln>
                  <a:noFill/>
                </a:ln>
                <a:solidFill>
                  <a:srgbClr val="ECECEC"/>
                </a:solidFill>
                <a:effectLst/>
                <a:uLnTx/>
                <a:uFillTx/>
                <a:latin typeface="Times New Roman" panose="02020603050405020304" pitchFamily="18" charset="0"/>
                <a:ea typeface="+mj-ea"/>
                <a:cs typeface="Times New Roman" panose="02020603050405020304" pitchFamily="18" charset="0"/>
              </a:rPr>
              <a:t>The root word for Eden is </a:t>
            </a:r>
            <a:r>
              <a:rPr kumimoji="0" lang="en-US" altLang="en-US" sz="4400" b="1" i="0" u="none" strike="noStrike" kern="1200" cap="none" spc="0" normalizeH="0" baseline="0" noProof="0" dirty="0" err="1">
                <a:ln>
                  <a:noFill/>
                </a:ln>
                <a:solidFill>
                  <a:srgbClr val="ECECEC"/>
                </a:solidFill>
                <a:effectLst/>
                <a:uLnTx/>
                <a:uFillTx/>
                <a:latin typeface="Times New Roman" panose="02020603050405020304" pitchFamily="18" charset="0"/>
                <a:ea typeface="+mj-ea"/>
                <a:cs typeface="Times New Roman" panose="02020603050405020304" pitchFamily="18" charset="0"/>
              </a:rPr>
              <a:t>adan</a:t>
            </a:r>
            <a:r>
              <a:rPr kumimoji="0" lang="en-US" altLang="en-US" sz="4400" b="1" i="0" u="none" strike="noStrike" kern="1200" cap="none" spc="0" normalizeH="0" baseline="0" noProof="0" dirty="0">
                <a:ln>
                  <a:noFill/>
                </a:ln>
                <a:solidFill>
                  <a:srgbClr val="ECECEC"/>
                </a:solidFill>
                <a:effectLst/>
                <a:uLnTx/>
                <a:uFillTx/>
                <a:latin typeface="Times New Roman" panose="02020603050405020304" pitchFamily="18" charset="0"/>
                <a:ea typeface="+mj-ea"/>
                <a:cs typeface="Times New Roman" panose="02020603050405020304" pitchFamily="18" charset="0"/>
              </a:rPr>
              <a:t> meaning: </a:t>
            </a:r>
          </a:p>
          <a:p>
            <a:pPr algn="ctr"/>
            <a:r>
              <a:rPr kumimoji="0" lang="en-US" altLang="en-US" sz="5400" b="1" i="0" u="none" strike="noStrike" kern="1200" cap="none" spc="0" normalizeH="0" baseline="0" noProof="0" dirty="0">
                <a:ln>
                  <a:noFill/>
                </a:ln>
                <a:solidFill>
                  <a:srgbClr val="ECECEC"/>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Pleasure and/or delight! </a:t>
            </a:r>
            <a:br>
              <a:rPr kumimoji="0" lang="en-US" altLang="en-US" sz="5400" b="1" i="0" u="none" strike="noStrike" kern="1200" cap="none" spc="0" normalizeH="0" baseline="0" noProof="0" dirty="0">
                <a:ln>
                  <a:noFill/>
                </a:ln>
                <a:solidFill>
                  <a:srgbClr val="ECECEC"/>
                </a:solidFill>
                <a:effectLst/>
                <a:uLnTx/>
                <a:uFillTx/>
                <a:latin typeface="Times New Roman" panose="02020603050405020304" pitchFamily="18" charset="0"/>
                <a:ea typeface="+mj-ea"/>
                <a:cs typeface="Times New Roman" panose="02020603050405020304" pitchFamily="18" charset="0"/>
              </a:rPr>
            </a:br>
            <a:endParaRPr lang="en-US" sz="2000" dirty="0"/>
          </a:p>
        </p:txBody>
      </p:sp>
    </p:spTree>
    <p:extLst>
      <p:ext uri="{BB962C8B-B14F-4D97-AF65-F5344CB8AC3E}">
        <p14:creationId xmlns:p14="http://schemas.microsoft.com/office/powerpoint/2010/main" val="66745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4841A6-B759-205C-F048-E3D90BAF4ECD}"/>
              </a:ext>
            </a:extLst>
          </p:cNvPr>
          <p:cNvPicPr>
            <a:picLocks noChangeAspect="1"/>
          </p:cNvPicPr>
          <p:nvPr/>
        </p:nvPicPr>
        <p:blipFill>
          <a:blip r:embed="rId4"/>
          <a:stretch>
            <a:fillRect/>
          </a:stretch>
        </p:blipFill>
        <p:spPr>
          <a:xfrm>
            <a:off x="8068826" y="3476422"/>
            <a:ext cx="4322152" cy="3429000"/>
          </a:xfrm>
          <a:prstGeom prst="rect">
            <a:avLst/>
          </a:prstGeom>
          <a:effectLst>
            <a:softEdge rad="254000"/>
          </a:effectLst>
        </p:spPr>
      </p:pic>
      <p:sp>
        <p:nvSpPr>
          <p:cNvPr id="5" name="TextBox 4">
            <a:extLst>
              <a:ext uri="{FF2B5EF4-FFF2-40B4-BE49-F238E27FC236}">
                <a16:creationId xmlns:a16="http://schemas.microsoft.com/office/drawing/2014/main" id="{7DFDDD99-D040-6705-8FEC-DCF4E4850E51}"/>
              </a:ext>
            </a:extLst>
          </p:cNvPr>
          <p:cNvSpPr txBox="1"/>
          <p:nvPr/>
        </p:nvSpPr>
        <p:spPr>
          <a:xfrm>
            <a:off x="102997" y="140676"/>
            <a:ext cx="11825758" cy="4401205"/>
          </a:xfrm>
          <a:prstGeom prst="rect">
            <a:avLst/>
          </a:prstGeom>
          <a:noFill/>
        </p:spPr>
        <p:txBody>
          <a:bodyPr wrap="square">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Ge 2:9 </a:t>
            </a:r>
            <a:r>
              <a:rPr lang="en-US" sz="40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a:t>
            </a:r>
            <a:r>
              <a:rPr lang="en-US" sz="4000" b="1" i="1" cap="small"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LORD</a:t>
            </a:r>
            <a:r>
              <a:rPr lang="en-US" sz="40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God made to grow every tree that is pleasant to the sight, and good for food; the tree of life also… and the tree of knowledge of good and evil.</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15  And the LORD God put him into the garden of Eden to dress it and to keep it.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16 And the LORD God commanded the man, saying, </a:t>
            </a:r>
          </a:p>
          <a:p>
            <a:endParaRPr lang="en-US" sz="4000" dirty="0">
              <a:solidFill>
                <a:schemeClr val="bg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72C9E71-F9A6-5649-2436-EED9FE8150D8}"/>
              </a:ext>
            </a:extLst>
          </p:cNvPr>
          <p:cNvSpPr txBox="1"/>
          <p:nvPr/>
        </p:nvSpPr>
        <p:spPr>
          <a:xfrm>
            <a:off x="102997" y="3913649"/>
            <a:ext cx="8175131" cy="2554545"/>
          </a:xfrm>
          <a:prstGeom prst="rect">
            <a:avLst/>
          </a:prstGeom>
          <a:noFill/>
        </p:spPr>
        <p:txBody>
          <a:bodyPr wrap="square">
            <a:spAutoFit/>
          </a:bodyPr>
          <a:lstStyle/>
          <a:p>
            <a:pPr marR="0" lvl="0" algn="ctr" defTabSz="914400" rtl="0" eaLnBrk="1" fontAlgn="base" latinLnBrk="0" hangingPunct="1">
              <a:lnSpc>
                <a:spcPct val="100000"/>
              </a:lnSpc>
              <a:spcBef>
                <a:spcPct val="0"/>
              </a:spcBef>
              <a:spcAft>
                <a:spcPct val="0"/>
              </a:spcAft>
              <a:buClrTx/>
              <a:buSzTx/>
              <a:tabLst/>
              <a:defRPr/>
            </a:pPr>
            <a:r>
              <a:rPr kumimoji="0" lang="en-US" sz="4000" b="1"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Of every tree of the garden thou mayest freely eat: </a:t>
            </a:r>
          </a:p>
          <a:p>
            <a:pPr marR="0" lvl="0" algn="ctr" defTabSz="914400" rtl="0" eaLnBrk="1" fontAlgn="base" latinLnBrk="0" hangingPunct="1">
              <a:lnSpc>
                <a:spcPct val="100000"/>
              </a:lnSpc>
              <a:spcBef>
                <a:spcPct val="0"/>
              </a:spcBef>
              <a:spcAft>
                <a:spcPct val="0"/>
              </a:spcAft>
              <a:buClrTx/>
              <a:buSzTx/>
              <a:tabLst/>
              <a:defRPr/>
            </a:pPr>
            <a:r>
              <a:rPr lang="en-US" sz="4000" b="1" i="1" dirty="0">
                <a:solidFill>
                  <a:schemeClr val="bg1"/>
                </a:solidFill>
                <a:latin typeface="Times New Roman" panose="02020603050405020304" pitchFamily="18" charset="0"/>
                <a:cs typeface="Times New Roman" panose="02020603050405020304" pitchFamily="18" charset="0"/>
              </a:rPr>
              <a:t>17 but of the tree of the knowledge of good and evil thou shalt not eat of it.”</a:t>
            </a:r>
            <a:endParaRPr kumimoji="0" lang="en-US" sz="4000" b="1"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5241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57175D-721E-8700-23B5-FAEE64AF06A8}"/>
              </a:ext>
            </a:extLst>
          </p:cNvPr>
          <p:cNvSpPr txBox="1"/>
          <p:nvPr/>
        </p:nvSpPr>
        <p:spPr>
          <a:xfrm>
            <a:off x="1987420" y="683795"/>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B2352011-1A27-F160-D2D9-5F49003DA59F}"/>
              </a:ext>
            </a:extLst>
          </p:cNvPr>
          <p:cNvSpPr txBox="1"/>
          <p:nvPr/>
        </p:nvSpPr>
        <p:spPr>
          <a:xfrm>
            <a:off x="-55888" y="0"/>
            <a:ext cx="12303775" cy="6863417"/>
          </a:xfrm>
          <a:prstGeom prst="rect">
            <a:avLst/>
          </a:prstGeom>
          <a:noFill/>
        </p:spPr>
        <p:txBody>
          <a:bodyPr wrap="square">
            <a:spAutoFit/>
          </a:bodyPr>
          <a:lstStyle/>
          <a:p>
            <a:pPr lvl="0"/>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48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Rejection of God’s partnership, </a:t>
            </a:r>
          </a:p>
          <a:p>
            <a:pPr lvl="0"/>
            <a:r>
              <a:rPr lang="en-US" sz="48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produces a </a:t>
            </a:r>
            <a:r>
              <a:rPr lang="en-US" sz="4800" b="1" i="1" u="sng"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poisonous</a:t>
            </a:r>
            <a:r>
              <a:rPr lang="en-US" sz="48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partnership!</a:t>
            </a:r>
          </a:p>
          <a:p>
            <a:pPr lvl="0" algn="ctr"/>
            <a:r>
              <a:rPr lang="en-US" sz="4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Disobedience would result in the removal of the peace and protection of God’s blessing.</a:t>
            </a:r>
          </a:p>
          <a:p>
            <a:pPr lvl="0" algn="ctr"/>
            <a:r>
              <a:rPr lang="en-US" sz="4000"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This exposes us to the “curse” of God’s enemies;</a:t>
            </a:r>
          </a:p>
          <a:p>
            <a:pPr lvl="0" algn="ctr"/>
            <a:r>
              <a:rPr lang="en-US" sz="4000"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producing a legacy of Pain, Pressure, and Problems.</a:t>
            </a:r>
          </a:p>
          <a:p>
            <a:pPr lvl="0"/>
            <a:r>
              <a:rPr lang="en-US" sz="4400"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Dt 11:28  </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a </a:t>
            </a:r>
            <a:r>
              <a:rPr lang="en-US" sz="48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curse,</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if ye will not obey the     </a:t>
            </a:r>
          </a:p>
          <a:p>
            <a:pPr lvl="0"/>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commandments of the LORD your God, </a:t>
            </a:r>
          </a:p>
          <a:p>
            <a:pPr lvl="0"/>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(from </a:t>
            </a:r>
            <a:r>
              <a:rPr lang="en-US" sz="40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qālal</a:t>
            </a: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to be trifling </a:t>
            </a:r>
            <a:r>
              <a:rPr lang="en-US" sz="4000" b="1"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{of little worth, insignificant})</a:t>
            </a:r>
          </a:p>
          <a:p>
            <a:pPr lvl="0"/>
            <a:endParaRPr lang="en-US" sz="4400"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777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 calcmode="lin" valueType="num">
                                      <p:cBhvr>
                                        <p:cTn id="12" dur="1000" fill="hold"/>
                                        <p:tgtEl>
                                          <p:spTgt spid="7">
                                            <p:txEl>
                                              <p:pRg st="3" end="3"/>
                                            </p:txEl>
                                          </p:spTgt>
                                        </p:tgtEl>
                                        <p:attrNameLst>
                                          <p:attrName>ppt_w</p:attrName>
                                        </p:attrNameLst>
                                      </p:cBhvr>
                                      <p:tavLst>
                                        <p:tav tm="0">
                                          <p:val>
                                            <p:fltVal val="0"/>
                                          </p:val>
                                        </p:tav>
                                        <p:tav tm="100000">
                                          <p:val>
                                            <p:strVal val="#ppt_w"/>
                                          </p:val>
                                        </p:tav>
                                      </p:tavLst>
                                    </p:anim>
                                    <p:anim calcmode="lin" valueType="num">
                                      <p:cBhvr>
                                        <p:cTn id="13" dur="1000" fill="hold"/>
                                        <p:tgtEl>
                                          <p:spTgt spid="7">
                                            <p:txEl>
                                              <p:pRg st="3" end="3"/>
                                            </p:txEl>
                                          </p:spTgt>
                                        </p:tgtEl>
                                        <p:attrNameLst>
                                          <p:attrName>ppt_h</p:attrName>
                                        </p:attrNameLst>
                                      </p:cBhvr>
                                      <p:tavLst>
                                        <p:tav tm="0">
                                          <p:val>
                                            <p:fltVal val="0"/>
                                          </p:val>
                                        </p:tav>
                                        <p:tav tm="100000">
                                          <p:val>
                                            <p:strVal val="#ppt_h"/>
                                          </p:val>
                                        </p:tav>
                                      </p:tavLst>
                                    </p:anim>
                                    <p:anim calcmode="lin" valueType="num">
                                      <p:cBhvr>
                                        <p:cTn id="14" dur="1000" fill="hold"/>
                                        <p:tgtEl>
                                          <p:spTgt spid="7">
                                            <p:txEl>
                                              <p:pRg st="3" end="3"/>
                                            </p:txEl>
                                          </p:spTgt>
                                        </p:tgtEl>
                                        <p:attrNameLst>
                                          <p:attrName>style.rotation</p:attrName>
                                        </p:attrNameLst>
                                      </p:cBhvr>
                                      <p:tavLst>
                                        <p:tav tm="0">
                                          <p:val>
                                            <p:fltVal val="90"/>
                                          </p:val>
                                        </p:tav>
                                        <p:tav tm="100000">
                                          <p:val>
                                            <p:fltVal val="0"/>
                                          </p:val>
                                        </p:tav>
                                      </p:tavLst>
                                    </p:anim>
                                    <p:animEffect transition="in" filter="fade">
                                      <p:cBhvr>
                                        <p:cTn id="15" dur="1000"/>
                                        <p:tgtEl>
                                          <p:spTgt spid="7">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wipe(down)">
                                      <p:cBhvr>
                                        <p:cTn id="20" dur="500"/>
                                        <p:tgtEl>
                                          <p:spTgt spid="7">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 calcmode="lin" valueType="num">
                                      <p:cBhvr>
                                        <p:cTn id="25" dur="500" fill="hold"/>
                                        <p:tgtEl>
                                          <p:spTgt spid="7">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7">
                                            <p:txEl>
                                              <p:pRg st="5" end="5"/>
                                            </p:txEl>
                                          </p:spTgt>
                                        </p:tgtEl>
                                        <p:attrNameLst>
                                          <p:attrName>ppt_h</p:attrName>
                                        </p:attrNameLst>
                                      </p:cBhvr>
                                      <p:tavLst>
                                        <p:tav tm="0">
                                          <p:val>
                                            <p:fltVal val="0"/>
                                          </p:val>
                                        </p:tav>
                                        <p:tav tm="100000">
                                          <p:val>
                                            <p:strVal val="#ppt_h"/>
                                          </p:val>
                                        </p:tav>
                                      </p:tavLst>
                                    </p:anim>
                                    <p:animEffect transition="in" filter="fade">
                                      <p:cBhvr>
                                        <p:cTn id="27" dur="500"/>
                                        <p:tgtEl>
                                          <p:spTgt spid="7">
                                            <p:txEl>
                                              <p:pRg st="5" end="5"/>
                                            </p:txEl>
                                          </p:spTgt>
                                        </p:tgtEl>
                                      </p:cBhvr>
                                    </p:animEffect>
                                  </p:childTnLst>
                                </p:cTn>
                              </p:par>
                              <p:par>
                                <p:cTn id="28" presetID="53" presetClass="entr" presetSubtype="16" fill="hold" nodeType="withEffect">
                                  <p:stCondLst>
                                    <p:cond delay="0"/>
                                  </p:stCondLst>
                                  <p:childTnLst>
                                    <p:set>
                                      <p:cBhvr>
                                        <p:cTn id="29" dur="1" fill="hold">
                                          <p:stCondLst>
                                            <p:cond delay="0"/>
                                          </p:stCondLst>
                                        </p:cTn>
                                        <p:tgtEl>
                                          <p:spTgt spid="7">
                                            <p:txEl>
                                              <p:pRg st="6" end="6"/>
                                            </p:txEl>
                                          </p:spTgt>
                                        </p:tgtEl>
                                        <p:attrNameLst>
                                          <p:attrName>style.visibility</p:attrName>
                                        </p:attrNameLst>
                                      </p:cBhvr>
                                      <p:to>
                                        <p:strVal val="visible"/>
                                      </p:to>
                                    </p:set>
                                    <p:anim calcmode="lin" valueType="num">
                                      <p:cBhvr>
                                        <p:cTn id="30" dur="500" fill="hold"/>
                                        <p:tgtEl>
                                          <p:spTgt spid="7">
                                            <p:txEl>
                                              <p:pRg st="6" end="6"/>
                                            </p:txEl>
                                          </p:spTgt>
                                        </p:tgtEl>
                                        <p:attrNameLst>
                                          <p:attrName>ppt_w</p:attrName>
                                        </p:attrNameLst>
                                      </p:cBhvr>
                                      <p:tavLst>
                                        <p:tav tm="0">
                                          <p:val>
                                            <p:fltVal val="0"/>
                                          </p:val>
                                        </p:tav>
                                        <p:tav tm="100000">
                                          <p:val>
                                            <p:strVal val="#ppt_w"/>
                                          </p:val>
                                        </p:tav>
                                      </p:tavLst>
                                    </p:anim>
                                    <p:anim calcmode="lin" valueType="num">
                                      <p:cBhvr>
                                        <p:cTn id="31" dur="500" fill="hold"/>
                                        <p:tgtEl>
                                          <p:spTgt spid="7">
                                            <p:txEl>
                                              <p:pRg st="6" end="6"/>
                                            </p:txEl>
                                          </p:spTgt>
                                        </p:tgtEl>
                                        <p:attrNameLst>
                                          <p:attrName>ppt_h</p:attrName>
                                        </p:attrNameLst>
                                      </p:cBhvr>
                                      <p:tavLst>
                                        <p:tav tm="0">
                                          <p:val>
                                            <p:fltVal val="0"/>
                                          </p:val>
                                        </p:tav>
                                        <p:tav tm="100000">
                                          <p:val>
                                            <p:strVal val="#ppt_h"/>
                                          </p:val>
                                        </p:tav>
                                      </p:tavLst>
                                    </p:anim>
                                    <p:animEffect transition="in" filter="fade">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fade">
                                      <p:cBhvr>
                                        <p:cTn id="37" dur="1000"/>
                                        <p:tgtEl>
                                          <p:spTgt spid="7">
                                            <p:txEl>
                                              <p:pRg st="7" end="7"/>
                                            </p:txEl>
                                          </p:spTgt>
                                        </p:tgtEl>
                                      </p:cBhvr>
                                    </p:animEffect>
                                    <p:anim calcmode="lin" valueType="num">
                                      <p:cBhvr>
                                        <p:cTn id="38"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3290</TotalTime>
  <Words>2541</Words>
  <Application>Microsoft Office PowerPoint</Application>
  <PresentationFormat>Widescreen</PresentationFormat>
  <Paragraphs>255</Paragraphs>
  <Slides>34</Slides>
  <Notes>21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Arial</vt:lpstr>
      <vt:lpstr>Calibri</vt:lpstr>
      <vt:lpstr>Calibri Light</vt:lpstr>
      <vt:lpstr>DDG_ProximaNova</vt:lpstr>
      <vt:lpstr>Times New Roman</vt:lpstr>
      <vt:lpstr>Office Theme</vt:lpstr>
      <vt:lpstr>Blank Presentation</vt:lpstr>
      <vt:lpstr>PowerPoint Presentation</vt:lpstr>
      <vt:lpstr>PowerPoint Presentation</vt:lpstr>
      <vt:lpstr>PowerPoint Presentation</vt:lpstr>
      <vt:lpstr>PowerPoint Presentation</vt:lpstr>
      <vt:lpstr>PowerPoint Presentation</vt:lpstr>
      <vt:lpstr>PowerPoint Presentation</vt:lpstr>
      <vt:lpstr>Eden illustrates this! Gen 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Peters</dc:creator>
  <cp:lastModifiedBy>Keith Peters</cp:lastModifiedBy>
  <cp:revision>23</cp:revision>
  <dcterms:created xsi:type="dcterms:W3CDTF">2019-04-28T01:28:08Z</dcterms:created>
  <dcterms:modified xsi:type="dcterms:W3CDTF">2023-08-27T03:35:53Z</dcterms:modified>
</cp:coreProperties>
</file>